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Lst>
  <p:notesMasterIdLst>
    <p:notesMasterId r:id="rId18"/>
  </p:notesMasterIdLst>
  <p:sldIdLst>
    <p:sldId id="256" r:id="rId2"/>
    <p:sldId id="440" r:id="rId3"/>
    <p:sldId id="431" r:id="rId4"/>
    <p:sldId id="445" r:id="rId5"/>
    <p:sldId id="429" r:id="rId6"/>
    <p:sldId id="443" r:id="rId7"/>
    <p:sldId id="444" r:id="rId8"/>
    <p:sldId id="438" r:id="rId9"/>
    <p:sldId id="439" r:id="rId10"/>
    <p:sldId id="434" r:id="rId11"/>
    <p:sldId id="436" r:id="rId12"/>
    <p:sldId id="435" r:id="rId13"/>
    <p:sldId id="437" r:id="rId14"/>
    <p:sldId id="425" r:id="rId15"/>
    <p:sldId id="446" r:id="rId16"/>
    <p:sldId id="442" r:id="rId17"/>
  </p:sldIdLst>
  <p:sldSz cx="9144000" cy="6858000" type="screen4x3"/>
  <p:notesSz cx="6797675" cy="9925050"/>
  <p:defaultTextStyle>
    <a:defPPr>
      <a:defRPr lang="ru-RU"/>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A2F2CC70-41EF-4DBB-94AC-C05E37960FBC}">
          <p14:sldIdLst>
            <p14:sldId id="256"/>
            <p14:sldId id="440"/>
            <p14:sldId id="431"/>
            <p14:sldId id="445"/>
            <p14:sldId id="429"/>
            <p14:sldId id="443"/>
            <p14:sldId id="444"/>
            <p14:sldId id="438"/>
            <p14:sldId id="439"/>
            <p14:sldId id="434"/>
            <p14:sldId id="436"/>
            <p14:sldId id="435"/>
            <p14:sldId id="437"/>
            <p14:sldId id="425"/>
            <p14:sldId id="446"/>
            <p14:sldId id="44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11FF"/>
    <a:srgbClr val="D14F6E"/>
    <a:srgbClr val="B8324F"/>
    <a:srgbClr val="FFFFFF"/>
    <a:srgbClr val="7F7F7F"/>
    <a:srgbClr val="9AB2CE"/>
    <a:srgbClr val="CD4767"/>
    <a:srgbClr val="D75177"/>
    <a:srgbClr val="67D7F5"/>
    <a:srgbClr val="FBF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6205" autoAdjust="0"/>
  </p:normalViewPr>
  <p:slideViewPr>
    <p:cSldViewPr>
      <p:cViewPr>
        <p:scale>
          <a:sx n="90" d="100"/>
          <a:sy n="90" d="100"/>
        </p:scale>
        <p:origin x="-2244"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4958" cy="496729"/>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1098" y="0"/>
            <a:ext cx="2944958" cy="496729"/>
          </a:xfrm>
          <a:prstGeom prst="rect">
            <a:avLst/>
          </a:prstGeom>
        </p:spPr>
        <p:txBody>
          <a:bodyPr vert="horz" lIns="91440" tIns="45720" rIns="91440" bIns="45720" rtlCol="0"/>
          <a:lstStyle>
            <a:lvl1pPr algn="r">
              <a:defRPr sz="1200"/>
            </a:lvl1pPr>
          </a:lstStyle>
          <a:p>
            <a:fld id="{B5171F61-FE8B-4A57-A62F-65B8C2D03A1C}" type="datetimeFigureOut">
              <a:rPr lang="ru-RU" smtClean="0"/>
              <a:pPr/>
              <a:t>24.03.2026</a:t>
            </a:fld>
            <a:endParaRPr lang="ru-RU"/>
          </a:p>
        </p:txBody>
      </p:sp>
      <p:sp>
        <p:nvSpPr>
          <p:cNvPr id="4" name="Образ слайда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606" y="4714955"/>
            <a:ext cx="5438464" cy="44657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6734"/>
            <a:ext cx="2944958" cy="496729"/>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1098" y="9426734"/>
            <a:ext cx="2944958" cy="496729"/>
          </a:xfrm>
          <a:prstGeom prst="rect">
            <a:avLst/>
          </a:prstGeom>
        </p:spPr>
        <p:txBody>
          <a:bodyPr vert="horz" lIns="91440" tIns="45720" rIns="91440" bIns="45720" rtlCol="0" anchor="b"/>
          <a:lstStyle>
            <a:lvl1pPr algn="r">
              <a:defRPr sz="1200"/>
            </a:lvl1pPr>
          </a:lstStyle>
          <a:p>
            <a:fld id="{C08CA98D-2BA3-40CA-8CD1-2FDE30A86873}" type="slidenum">
              <a:rPr lang="ru-RU" smtClean="0"/>
              <a:pPr/>
              <a:t>‹#›</a:t>
            </a:fld>
            <a:endParaRPr lang="ru-RU"/>
          </a:p>
        </p:txBody>
      </p:sp>
    </p:spTree>
    <p:extLst>
      <p:ext uri="{BB962C8B-B14F-4D97-AF65-F5344CB8AC3E}">
        <p14:creationId xmlns:p14="http://schemas.microsoft.com/office/powerpoint/2010/main" val="1929844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endParaRPr lang="ru-RU"/>
          </a:p>
        </p:txBody>
      </p:sp>
      <p:sp>
        <p:nvSpPr>
          <p:cNvPr id="8" name="Номер слайда 15"/>
          <p:cNvSpPr>
            <a:spLocks noGrp="1"/>
          </p:cNvSpPr>
          <p:nvPr>
            <p:ph type="sldNum" sz="quarter" idx="11"/>
          </p:nvPr>
        </p:nvSpPr>
        <p:spPr/>
        <p:txBody>
          <a:bodyPr/>
          <a:lstStyle>
            <a:lvl1pPr>
              <a:defRPr/>
            </a:lvl1pPr>
          </a:lstStyle>
          <a:p>
            <a:pPr>
              <a:defRPr/>
            </a:pPr>
            <a:fld id="{2E3CE3B4-AA06-4F84-89FF-EFEEC224A0CE}"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5449FA0C-C71A-40E3-818A-1C698F8195AA}" type="slidenum">
              <a:rPr lang="ru-RU"/>
              <a:pPr>
                <a:defRPr/>
              </a:pPr>
              <a:t>‹#›</a:t>
            </a:fld>
            <a:endParaRPr lang="ru-RU"/>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68E66403-2FD0-4B19-BC18-8A1817A5D020}" type="slidenum">
              <a:rPr lang="ru-RU"/>
              <a:pPr>
                <a:defRPr/>
              </a:pPr>
              <a:t>‹#›</a:t>
            </a:fld>
            <a:endParaRPr lang="ru-RU"/>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C8103141-F236-4D05-A140-86029FF1D445}" type="slidenum">
              <a:rPr lang="ru-RU"/>
              <a:pPr>
                <a:defRPr/>
              </a:pPr>
              <a:t>‹#›</a:t>
            </a:fld>
            <a:endParaRPr lang="ru-RU"/>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342163A-F8F7-4F10-807C-6D55DC733BD1}" type="slidenum">
              <a:rPr lang="ru-RU"/>
              <a:pPr>
                <a:defRPr/>
              </a:pPr>
              <a:t>‹#›</a:t>
            </a:fld>
            <a:endParaRPr lang="ru-RU"/>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Содержимое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14CC90D6-36FD-428D-9DD9-993AEAFA64DC}" type="slidenum">
              <a:rPr lang="ru-RU"/>
              <a:pPr>
                <a:defRPr/>
              </a:pPr>
              <a:t>‹#›</a:t>
            </a:fld>
            <a:endParaRPr lang="ru-RU"/>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Содержимое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9ED48834-F9C4-4E6E-B024-01BEC49D9EEC}"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endParaRPr lang="ru-RU"/>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1194F399-270B-46A4-BE56-30924ED42673}" type="slidenum">
              <a:rPr lang="ru-RU"/>
              <a:pPr>
                <a:defRPr/>
              </a:pPr>
              <a:t>‹#›</a:t>
            </a:fld>
            <a:endParaRPr lang="ru-RU"/>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1BE69FE5-B774-4C5D-A11D-5F3E864E8A31}" type="slidenum">
              <a:rPr lang="ru-RU"/>
              <a:pPr>
                <a:defRPr/>
              </a:pPr>
              <a:t>‹#›</a:t>
            </a:fld>
            <a:endParaRPr lang="ru-RU"/>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358EB7F2-F556-4452-A438-A813BEF14FFE}" type="slidenum">
              <a:rPr lang="ru-RU"/>
              <a:pPr>
                <a:defRPr/>
              </a:pPr>
              <a:t>‹#›</a:t>
            </a:fld>
            <a:endParaRPr lang="ru-RU"/>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7A346F43-0602-4D3E-89D0-C0D9AB32F818}" type="slidenum">
              <a:rPr lang="ru-RU"/>
              <a:pPr>
                <a:defRPr/>
              </a:pPr>
              <a:t>‹#›</a:t>
            </a:fld>
            <a:endParaRPr lang="ru-RU"/>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2000">
              <a:srgbClr val="CD4767"/>
            </a:gs>
            <a:gs pos="7001">
              <a:srgbClr val="E6E6E6"/>
            </a:gs>
            <a:gs pos="32001">
              <a:srgbClr val="7D8496"/>
            </a:gs>
            <a:gs pos="47000">
              <a:srgbClr val="E6E6E6"/>
            </a:gs>
            <a:gs pos="85001">
              <a:srgbClr val="7D8496"/>
            </a:gs>
            <a:gs pos="100000">
              <a:srgbClr val="E6E6E6"/>
            </a:gs>
          </a:gsLst>
          <a:lin ang="4200000" scaled="0"/>
          <a:tileRect/>
        </a:gradFill>
        <a:effectLst/>
      </p:bgPr>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6DC92BB0-0374-42A1-AC34-DC46C300D5EF}"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4398" r:id="rId1"/>
    <p:sldLayoutId id="2147484388" r:id="rId2"/>
    <p:sldLayoutId id="2147484399" r:id="rId3"/>
    <p:sldLayoutId id="2147484389" r:id="rId4"/>
    <p:sldLayoutId id="2147484400" r:id="rId5"/>
    <p:sldLayoutId id="2147484390" r:id="rId6"/>
    <p:sldLayoutId id="2147484391" r:id="rId7"/>
    <p:sldLayoutId id="2147484392" r:id="rId8"/>
    <p:sldLayoutId id="2147484393" r:id="rId9"/>
    <p:sldLayoutId id="2147484394" r:id="rId10"/>
    <p:sldLayoutId id="2147484395" r:id="rId11"/>
  </p:sldLayoutIdLst>
  <p:transition spd="med">
    <p:zoom/>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praktika@grsmu.by"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3" y="-2215"/>
            <a:ext cx="991769" cy="910935"/>
          </a:xfrm>
          <a:prstGeom prst="flowChartConnector">
            <a:avLst/>
          </a:prstGeom>
          <a:noFill/>
          <a:ln w="9525">
            <a:noFill/>
            <a:miter lim="800000"/>
            <a:headEnd/>
            <a:tailEnd/>
          </a:ln>
        </p:spPr>
      </p:pic>
      <p:sp>
        <p:nvSpPr>
          <p:cNvPr id="7" name="TextBox 6"/>
          <p:cNvSpPr txBox="1"/>
          <p:nvPr/>
        </p:nvSpPr>
        <p:spPr>
          <a:xfrm>
            <a:off x="1475656" y="1682882"/>
            <a:ext cx="6264696" cy="193899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4000" b="1" dirty="0" smtClean="0">
                <a:solidFill>
                  <a:schemeClr val="tx1"/>
                </a:solidFill>
                <a:latin typeface="Calibri" panose="020F0502020204030204" pitchFamily="34" charset="0"/>
              </a:rPr>
              <a:t>Organization of Educational and Clinical Practical Training of Students </a:t>
            </a:r>
            <a:endParaRPr lang="ru-RU" sz="4000" b="1" dirty="0" smtClean="0">
              <a:solidFill>
                <a:schemeClr val="tx1"/>
              </a:solidFill>
              <a:latin typeface="Calibri" panose="020F0502020204030204" pitchFamily="34" charset="0"/>
            </a:endParaRPr>
          </a:p>
        </p:txBody>
      </p:sp>
      <p:grpSp>
        <p:nvGrpSpPr>
          <p:cNvPr id="8" name="Группа 7"/>
          <p:cNvGrpSpPr/>
          <p:nvPr/>
        </p:nvGrpSpPr>
        <p:grpSpPr>
          <a:xfrm>
            <a:off x="-47236" y="4365104"/>
            <a:ext cx="9323772" cy="1844824"/>
            <a:chOff x="-182020" y="5105386"/>
            <a:chExt cx="9608235" cy="1740732"/>
          </a:xfrm>
        </p:grpSpPr>
        <p:pic>
          <p:nvPicPr>
            <p:cNvPr id="10" name="Picture 17" descr="C:\Documents and Settings\User\Мои документы\Презентация1\Презентация1\Слайд1_cr.jpg"/>
            <p:cNvPicPr>
              <a:picLocks noChangeAspect="1" noChangeArrowheads="1"/>
            </p:cNvPicPr>
            <p:nvPr/>
          </p:nvPicPr>
          <p:blipFill rotWithShape="1">
            <a:blip r:embed="rId3" cstate="print"/>
            <a:srcRect t="45265" b="33983"/>
            <a:stretch/>
          </p:blipFill>
          <p:spPr bwMode="auto">
            <a:xfrm>
              <a:off x="2071661" y="5105386"/>
              <a:ext cx="2685359" cy="16852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7" descr="C:\Documents and Settings\User\Мои документы\Презентация1\Презентация1\Слайд1_cr.jpg"/>
            <p:cNvPicPr>
              <a:picLocks noChangeAspect="1" noChangeArrowheads="1"/>
            </p:cNvPicPr>
            <p:nvPr/>
          </p:nvPicPr>
          <p:blipFill rotWithShape="1">
            <a:blip r:embed="rId3" cstate="print"/>
            <a:srcRect t="20750" b="55861"/>
            <a:stretch/>
          </p:blipFill>
          <p:spPr bwMode="auto">
            <a:xfrm>
              <a:off x="4330076" y="5105386"/>
              <a:ext cx="2757845" cy="16852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2" name="Picture 17" descr="C:\Documents and Settings\User\Мои документы\Презентация1\Презентация1\Слайд1_cr.jpg"/>
            <p:cNvPicPr>
              <a:picLocks noChangeAspect="1" noChangeArrowheads="1"/>
            </p:cNvPicPr>
            <p:nvPr/>
          </p:nvPicPr>
          <p:blipFill rotWithShape="1">
            <a:blip r:embed="rId3" cstate="print"/>
            <a:srcRect t="67410" b="12674"/>
            <a:stretch/>
          </p:blipFill>
          <p:spPr bwMode="auto">
            <a:xfrm>
              <a:off x="6651726" y="5105387"/>
              <a:ext cx="2774489" cy="16852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17" descr="C:\Documents and Settings\User\Мои документы\Презентация1\Презентация1\Слайд1_cr.jpg"/>
            <p:cNvPicPr>
              <a:picLocks noChangeAspect="1" noChangeArrowheads="1"/>
            </p:cNvPicPr>
            <p:nvPr/>
          </p:nvPicPr>
          <p:blipFill rotWithShape="1">
            <a:blip r:embed="rId3" cstate="print"/>
            <a:srcRect t="-140" b="79446"/>
            <a:stretch/>
          </p:blipFill>
          <p:spPr bwMode="auto">
            <a:xfrm>
              <a:off x="-182020" y="5105386"/>
              <a:ext cx="2617179" cy="17407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15" name="TextBox 14"/>
          <p:cNvSpPr txBox="1"/>
          <p:nvPr/>
        </p:nvSpPr>
        <p:spPr>
          <a:xfrm>
            <a:off x="1162224" y="253197"/>
            <a:ext cx="7704856"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smtClean="0">
                <a:solidFill>
                  <a:schemeClr val="tx1"/>
                </a:solidFill>
                <a:latin typeface="Calibri" panose="020F0502020204030204" pitchFamily="34" charset="0"/>
              </a:rPr>
              <a:t>Educational Institution Grodno State Medical University</a:t>
            </a:r>
            <a:endParaRPr lang="ru-RU" sz="2000" b="1" dirty="0">
              <a:solidFill>
                <a:schemeClr val="tx1"/>
              </a:solidFill>
              <a:latin typeface="Calibri" panose="020F0502020204030204" pitchFamily="34" charset="0"/>
            </a:endParaRP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2" y="-2216"/>
            <a:ext cx="899594" cy="826273"/>
          </a:xfrm>
          <a:prstGeom prst="flowChartConnector">
            <a:avLst/>
          </a:prstGeom>
          <a:noFill/>
          <a:ln w="9525">
            <a:noFill/>
            <a:miter lim="800000"/>
            <a:headEnd/>
            <a:tailEnd/>
          </a:ln>
        </p:spPr>
      </p:pic>
      <p:sp>
        <p:nvSpPr>
          <p:cNvPr id="7" name="TextBox 6"/>
          <p:cNvSpPr txBox="1"/>
          <p:nvPr/>
        </p:nvSpPr>
        <p:spPr>
          <a:xfrm>
            <a:off x="827583" y="56977"/>
            <a:ext cx="8234647"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r>
              <a:rPr lang="en-US" sz="2000" b="1" dirty="0" smtClean="0">
                <a:solidFill>
                  <a:schemeClr val="bg1"/>
                </a:solidFill>
                <a:latin typeface="Calibri" panose="020F0502020204030204" pitchFamily="34" charset="0"/>
              </a:rPr>
              <a:t>Duties of the leader of practical training group</a:t>
            </a:r>
            <a:endParaRPr lang="ru-RU" sz="2000" b="1" dirty="0" smtClean="0">
              <a:solidFill>
                <a:schemeClr val="bg1"/>
              </a:solidFill>
              <a:latin typeface="Calibri" panose="020F0502020204030204" pitchFamily="34" charset="0"/>
            </a:endParaRPr>
          </a:p>
          <a:p>
            <a:pPr lvl="0"/>
            <a:r>
              <a:rPr lang="ru-RU" sz="1600" dirty="0" smtClean="0">
                <a:solidFill>
                  <a:schemeClr val="bg1"/>
                </a:solidFill>
                <a:latin typeface="Calibri" panose="020F0502020204030204" pitchFamily="34" charset="0"/>
              </a:rPr>
              <a:t>(</a:t>
            </a:r>
            <a:r>
              <a:rPr lang="en-US" sz="1600" i="1" dirty="0" smtClean="0">
                <a:solidFill>
                  <a:schemeClr val="bg1"/>
                </a:solidFill>
                <a:latin typeface="Calibri" panose="020F0502020204030204" pitchFamily="34" charset="0"/>
              </a:rPr>
              <a:t>in the list for practical training is written in bold</a:t>
            </a:r>
            <a:r>
              <a:rPr lang="ru-RU" sz="1600" i="1" dirty="0" smtClean="0">
                <a:solidFill>
                  <a:schemeClr val="bg1"/>
                </a:solidFill>
                <a:latin typeface="Calibri" panose="020F0502020204030204" pitchFamily="34" charset="0"/>
              </a:rPr>
              <a:t>, </a:t>
            </a:r>
            <a:r>
              <a:rPr lang="en-US" sz="1600" i="1" dirty="0" smtClean="0">
                <a:solidFill>
                  <a:schemeClr val="bg1"/>
                </a:solidFill>
                <a:latin typeface="Calibri" panose="020F0502020204030204" pitchFamily="34" charset="0"/>
              </a:rPr>
              <a:t>appointed by the Dean</a:t>
            </a:r>
            <a:r>
              <a:rPr lang="ru-RU" sz="1600" dirty="0" smtClean="0">
                <a:solidFill>
                  <a:schemeClr val="bg1"/>
                </a:solidFill>
                <a:latin typeface="Calibri" panose="020F0502020204030204" pitchFamily="34" charset="0"/>
              </a:rPr>
              <a:t>)</a:t>
            </a:r>
            <a:endParaRPr lang="ru-RU" sz="1600" dirty="0">
              <a:solidFill>
                <a:schemeClr val="bg1"/>
              </a:solidFill>
              <a:latin typeface="Calibri" panose="020F0502020204030204" pitchFamily="34" charset="0"/>
            </a:endParaRPr>
          </a:p>
        </p:txBody>
      </p:sp>
      <p:sp>
        <p:nvSpPr>
          <p:cNvPr id="3" name="Прямоугольник 2"/>
          <p:cNvSpPr/>
          <p:nvPr/>
        </p:nvSpPr>
        <p:spPr>
          <a:xfrm>
            <a:off x="443784" y="1052736"/>
            <a:ext cx="3984199"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lvl="0" indent="-285750" algn="just">
              <a:spcAft>
                <a:spcPts val="1200"/>
              </a:spcAft>
              <a:buFont typeface="Wingdings" panose="05000000000000000000" pitchFamily="2" charset="2"/>
              <a:buChar char="q"/>
            </a:pPr>
            <a:r>
              <a:rPr lang="en-US" sz="2000" dirty="0" smtClean="0">
                <a:solidFill>
                  <a:schemeClr val="bg1"/>
                </a:solidFill>
                <a:latin typeface="Calibri" panose="020F0502020204030204" pitchFamily="34" charset="0"/>
              </a:rPr>
              <a:t>informs the group about updates on practical training</a:t>
            </a:r>
            <a:r>
              <a:rPr lang="ru-RU" sz="2000" dirty="0" smtClean="0">
                <a:solidFill>
                  <a:schemeClr val="bg1"/>
                </a:solidFill>
                <a:latin typeface="Calibri" panose="020F0502020204030204" pitchFamily="34" charset="0"/>
              </a:rPr>
              <a:t>;</a:t>
            </a:r>
            <a:endParaRPr lang="ru-RU" sz="2000" dirty="0">
              <a:solidFill>
                <a:schemeClr val="bg1"/>
              </a:solidFill>
              <a:latin typeface="Calibri" panose="020F0502020204030204" pitchFamily="34" charset="0"/>
            </a:endParaRPr>
          </a:p>
        </p:txBody>
      </p:sp>
      <p:pic>
        <p:nvPicPr>
          <p:cNvPr id="3075" name="Picture 3" descr="C:\Users\admin\Pictures\My Screen Shots\Screen Shot 04-15-21 at 03.25 PM.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786" b="4768"/>
          <a:stretch/>
        </p:blipFill>
        <p:spPr bwMode="auto">
          <a:xfrm>
            <a:off x="4944906" y="908720"/>
            <a:ext cx="3727587" cy="2447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5" name="Прямая со стрелкой 4"/>
          <p:cNvCxnSpPr/>
          <p:nvPr/>
        </p:nvCxnSpPr>
        <p:spPr>
          <a:xfrm>
            <a:off x="4788024" y="394971"/>
            <a:ext cx="576064" cy="1551535"/>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3" name="Прямая со стрелкой 12"/>
          <p:cNvCxnSpPr/>
          <p:nvPr/>
        </p:nvCxnSpPr>
        <p:spPr>
          <a:xfrm>
            <a:off x="5076056" y="410920"/>
            <a:ext cx="326102" cy="826925"/>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14" name="Прямая со стрелкой 13"/>
          <p:cNvCxnSpPr/>
          <p:nvPr/>
        </p:nvCxnSpPr>
        <p:spPr>
          <a:xfrm>
            <a:off x="4283968" y="380142"/>
            <a:ext cx="1080120" cy="2760826"/>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9" name="Скругленный прямоугольник 18"/>
          <p:cNvSpPr/>
          <p:nvPr/>
        </p:nvSpPr>
        <p:spPr>
          <a:xfrm>
            <a:off x="2500298" y="128969"/>
            <a:ext cx="5000660" cy="22819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9" t="1718" b="5221"/>
          <a:stretch/>
        </p:blipFill>
        <p:spPr bwMode="auto">
          <a:xfrm>
            <a:off x="443784" y="1946506"/>
            <a:ext cx="3744416" cy="4444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Прямоугольник 20"/>
          <p:cNvSpPr/>
          <p:nvPr/>
        </p:nvSpPr>
        <p:spPr>
          <a:xfrm>
            <a:off x="4427983" y="3528987"/>
            <a:ext cx="4528702" cy="301621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indent="-285750" algn="just">
              <a:spcAft>
                <a:spcPts val="1200"/>
              </a:spcAft>
              <a:buFont typeface="Wingdings" panose="05000000000000000000" pitchFamily="2" charset="2"/>
              <a:buChar char="q"/>
            </a:pPr>
            <a:r>
              <a:rPr lang="en-US" sz="2000" dirty="0" smtClean="0">
                <a:solidFill>
                  <a:schemeClr val="bg1"/>
                </a:solidFill>
                <a:latin typeface="Calibri" panose="020F0502020204030204" pitchFamily="34" charset="0"/>
              </a:rPr>
              <a:t>on due time informs the supervisor of practical training at clinic and the teacher of the department in case a student is absent or disobeys discipline rules</a:t>
            </a:r>
            <a:r>
              <a:rPr lang="ru-RU" sz="2000" dirty="0" smtClean="0">
                <a:solidFill>
                  <a:schemeClr val="bg1"/>
                </a:solidFill>
                <a:latin typeface="Calibri" panose="020F0502020204030204" pitchFamily="34" charset="0"/>
              </a:rPr>
              <a:t>;</a:t>
            </a:r>
            <a:endParaRPr lang="ru-RU" sz="2000" dirty="0">
              <a:solidFill>
                <a:schemeClr val="bg1"/>
              </a:solidFill>
              <a:latin typeface="Calibri" panose="020F0502020204030204" pitchFamily="34" charset="0"/>
            </a:endParaRPr>
          </a:p>
          <a:p>
            <a:pPr marL="285750" lvl="0" indent="-285750" algn="just">
              <a:spcAft>
                <a:spcPts val="1200"/>
              </a:spcAft>
              <a:buFont typeface="Wingdings" panose="05000000000000000000" pitchFamily="2" charset="2"/>
              <a:buChar char="q"/>
            </a:pPr>
            <a:r>
              <a:rPr lang="en-US" sz="2000" dirty="0" smtClean="0">
                <a:solidFill>
                  <a:schemeClr val="bg1"/>
                </a:solidFill>
                <a:latin typeface="Calibri" panose="020F0502020204030204" pitchFamily="34" charset="0"/>
              </a:rPr>
              <a:t>at the end of training hands in “Consolidated report” of students to the supervisor of practical training at clinic  and have it sealed.</a:t>
            </a:r>
            <a:endParaRPr lang="ru-RU" sz="2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36674221"/>
      </p:ext>
    </p:extLst>
  </p:cSld>
  <p:clrMapOvr>
    <a:masterClrMapping/>
  </p:clrMapOvr>
  <p:transition spd="med">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2" y="-2216"/>
            <a:ext cx="746703" cy="685843"/>
          </a:xfrm>
          <a:prstGeom prst="flowChartConnector">
            <a:avLst/>
          </a:prstGeom>
          <a:noFill/>
          <a:ln w="9525">
            <a:noFill/>
            <a:miter lim="800000"/>
            <a:headEnd/>
            <a:tailEnd/>
          </a:ln>
        </p:spPr>
      </p:pic>
      <p:sp>
        <p:nvSpPr>
          <p:cNvPr id="7" name="TextBox 6"/>
          <p:cNvSpPr txBox="1"/>
          <p:nvPr/>
        </p:nvSpPr>
        <p:spPr>
          <a:xfrm>
            <a:off x="984220" y="125261"/>
            <a:ext cx="7704856" cy="43088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r>
              <a:rPr lang="en-US" sz="2200" b="1" dirty="0" smtClean="0">
                <a:solidFill>
                  <a:schemeClr val="bg1"/>
                </a:solidFill>
                <a:latin typeface="Calibri" panose="020F0502020204030204" pitchFamily="34" charset="0"/>
              </a:rPr>
              <a:t>Within practical training students must</a:t>
            </a:r>
            <a:r>
              <a:rPr lang="ru-RU" sz="2200" b="1" dirty="0" smtClean="0">
                <a:solidFill>
                  <a:schemeClr val="bg1"/>
                </a:solidFill>
                <a:latin typeface="Calibri" panose="020F0502020204030204" pitchFamily="34" charset="0"/>
              </a:rPr>
              <a:t> </a:t>
            </a:r>
          </a:p>
        </p:txBody>
      </p:sp>
      <p:sp>
        <p:nvSpPr>
          <p:cNvPr id="2" name="Прямоугольник 1"/>
          <p:cNvSpPr/>
          <p:nvPr/>
        </p:nvSpPr>
        <p:spPr>
          <a:xfrm>
            <a:off x="372031" y="683627"/>
            <a:ext cx="8614704" cy="3185487"/>
          </a:xfrm>
          <a:prstGeom prst="rect">
            <a:avLst/>
          </a:prstGeom>
        </p:spPr>
        <p:txBody>
          <a:bodyPr wrap="square">
            <a:spAutoFit/>
          </a:bodyPr>
          <a:lstStyle/>
          <a:p>
            <a:pPr marL="285750" lvl="0" indent="-285750" algn="l">
              <a:spcAft>
                <a:spcPts val="600"/>
              </a:spcAft>
              <a:buFont typeface="Wingdings" panose="05000000000000000000" pitchFamily="2" charset="2"/>
              <a:buChar char="§"/>
            </a:pPr>
            <a:r>
              <a:rPr lang="en-US" sz="1600" dirty="0" smtClean="0">
                <a:solidFill>
                  <a:schemeClr val="bg1"/>
                </a:solidFill>
                <a:latin typeface="Calibri" panose="020F0502020204030204" pitchFamily="34" charset="0"/>
              </a:rPr>
              <a:t>undergo medical examination before practical training</a:t>
            </a:r>
            <a:r>
              <a:rPr lang="ru-RU" sz="1600" dirty="0" smtClean="0">
                <a:solidFill>
                  <a:schemeClr val="bg1"/>
                </a:solidFill>
                <a:latin typeface="Calibri" panose="020F0502020204030204" pitchFamily="34" charset="0"/>
              </a:rPr>
              <a:t>;</a:t>
            </a:r>
            <a:endParaRPr lang="ru-RU" sz="1600" dirty="0">
              <a:solidFill>
                <a:schemeClr val="bg1"/>
              </a:solidFill>
              <a:latin typeface="Calibri" panose="020F0502020204030204" pitchFamily="34" charset="0"/>
            </a:endParaRPr>
          </a:p>
          <a:p>
            <a:pPr marL="285750" lvl="0" indent="-285750" algn="l">
              <a:spcAft>
                <a:spcPts val="600"/>
              </a:spcAft>
              <a:buFont typeface="Wingdings" panose="05000000000000000000" pitchFamily="2" charset="2"/>
              <a:buChar char="§"/>
            </a:pPr>
            <a:r>
              <a:rPr lang="en-US" sz="1600" dirty="0" smtClean="0">
                <a:solidFill>
                  <a:schemeClr val="bg1"/>
                </a:solidFill>
                <a:latin typeface="Calibri" panose="020F0502020204030204" pitchFamily="34" charset="0"/>
              </a:rPr>
              <a:t>undergo instructions of </a:t>
            </a:r>
            <a:r>
              <a:rPr lang="en-US" sz="1600" dirty="0" err="1" smtClean="0">
                <a:solidFill>
                  <a:schemeClr val="bg1"/>
                </a:solidFill>
                <a:latin typeface="Calibri" panose="020F0502020204030204" pitchFamily="34" charset="0"/>
              </a:rPr>
              <a:t>labour</a:t>
            </a:r>
            <a:r>
              <a:rPr lang="en-US" sz="1600" dirty="0" smtClean="0">
                <a:solidFill>
                  <a:schemeClr val="bg1"/>
                </a:solidFill>
                <a:latin typeface="Calibri" panose="020F0502020204030204" pitchFamily="34" charset="0"/>
              </a:rPr>
              <a:t> protection and safety measures and sign the checklist (see the presentation on the website) </a:t>
            </a:r>
            <a:r>
              <a:rPr lang="ru-RU" sz="1600" dirty="0" smtClean="0">
                <a:solidFill>
                  <a:schemeClr val="bg1"/>
                </a:solidFill>
                <a:latin typeface="Calibri" panose="020F0502020204030204" pitchFamily="34" charset="0"/>
              </a:rPr>
              <a:t>;</a:t>
            </a:r>
            <a:endParaRPr lang="ru-RU" sz="1600" dirty="0">
              <a:solidFill>
                <a:schemeClr val="bg1"/>
              </a:solidFill>
              <a:latin typeface="Calibri" panose="020F0502020204030204" pitchFamily="34" charset="0"/>
            </a:endParaRPr>
          </a:p>
          <a:p>
            <a:pPr marL="285750" lvl="0" indent="-285750" algn="l">
              <a:spcAft>
                <a:spcPts val="600"/>
              </a:spcAft>
              <a:buFont typeface="Wingdings" panose="05000000000000000000" pitchFamily="2" charset="2"/>
              <a:buChar char="§"/>
            </a:pPr>
            <a:r>
              <a:rPr lang="en-US" sz="1600" dirty="0" smtClean="0">
                <a:solidFill>
                  <a:schemeClr val="bg1"/>
                </a:solidFill>
                <a:latin typeface="Calibri" panose="020F0502020204030204" pitchFamily="34" charset="0"/>
              </a:rPr>
              <a:t>receive “Consolidated report” on practical training from the group leader</a:t>
            </a:r>
            <a:r>
              <a:rPr lang="ru-RU" sz="1600" dirty="0" smtClean="0">
                <a:solidFill>
                  <a:schemeClr val="bg1"/>
                </a:solidFill>
                <a:latin typeface="Calibri" panose="020F0502020204030204" pitchFamily="34" charset="0"/>
              </a:rPr>
              <a:t>;</a:t>
            </a:r>
            <a:endParaRPr lang="ru-RU" sz="1600" dirty="0">
              <a:solidFill>
                <a:schemeClr val="bg1"/>
              </a:solidFill>
              <a:latin typeface="Calibri" panose="020F0502020204030204" pitchFamily="34" charset="0"/>
            </a:endParaRPr>
          </a:p>
          <a:p>
            <a:pPr marL="285750" lvl="0" indent="-285750" algn="l">
              <a:spcAft>
                <a:spcPts val="600"/>
              </a:spcAft>
              <a:buFont typeface="Wingdings" panose="05000000000000000000" pitchFamily="2" charset="2"/>
              <a:buChar char="§"/>
            </a:pPr>
            <a:r>
              <a:rPr lang="en-US" sz="1600" dirty="0" smtClean="0">
                <a:solidFill>
                  <a:schemeClr val="bg1"/>
                </a:solidFill>
                <a:latin typeface="Calibri" panose="020F0502020204030204" pitchFamily="34" charset="0"/>
              </a:rPr>
              <a:t>start practical training on due time</a:t>
            </a:r>
            <a:r>
              <a:rPr lang="ru-RU" sz="1600" dirty="0" smtClean="0">
                <a:solidFill>
                  <a:schemeClr val="bg1"/>
                </a:solidFill>
                <a:latin typeface="Calibri" panose="020F0502020204030204" pitchFamily="34" charset="0"/>
              </a:rPr>
              <a:t>:</a:t>
            </a:r>
          </a:p>
          <a:p>
            <a:pPr marL="285750" lvl="0" indent="-285750" algn="l">
              <a:spcAft>
                <a:spcPts val="600"/>
              </a:spcAft>
              <a:buFont typeface="Arial Narrow" panose="020B0606020202030204" pitchFamily="34" charset="0"/>
              <a:buChar char="-"/>
            </a:pPr>
            <a:r>
              <a:rPr lang="en-US" sz="1600" i="1" dirty="0" smtClean="0">
                <a:solidFill>
                  <a:schemeClr val="bg1"/>
                </a:solidFill>
                <a:latin typeface="Calibri" panose="020F0502020204030204" pitchFamily="34" charset="0"/>
              </a:rPr>
              <a:t>on the first day of practical training, students appointed for practical training outside of Grodno need to go to the base (clinic) of practical training to the Human Resources department at 8.30 am</a:t>
            </a:r>
            <a:r>
              <a:rPr lang="ru-RU" sz="1600" i="1" dirty="0" smtClean="0">
                <a:solidFill>
                  <a:schemeClr val="bg1"/>
                </a:solidFill>
                <a:latin typeface="Calibri" panose="020F0502020204030204" pitchFamily="34" charset="0"/>
              </a:rPr>
              <a:t>;</a:t>
            </a:r>
            <a:endParaRPr lang="en-US" sz="1600" i="1" dirty="0" smtClean="0">
              <a:solidFill>
                <a:schemeClr val="bg1"/>
              </a:solidFill>
              <a:latin typeface="Calibri" panose="020F0502020204030204" pitchFamily="34" charset="0"/>
            </a:endParaRPr>
          </a:p>
          <a:p>
            <a:pPr marL="285750" lvl="0" indent="-285750" algn="l">
              <a:spcAft>
                <a:spcPts val="600"/>
              </a:spcAft>
              <a:buFont typeface="Arial Narrow" panose="020B0606020202030204" pitchFamily="34" charset="0"/>
              <a:buChar char="-"/>
            </a:pPr>
            <a:r>
              <a:rPr lang="en-US" sz="1600" i="1" dirty="0" smtClean="0">
                <a:solidFill>
                  <a:schemeClr val="bg1"/>
                </a:solidFill>
                <a:latin typeface="Calibri" panose="020F0502020204030204" pitchFamily="34" charset="0"/>
              </a:rPr>
              <a:t>on the first day of practical training, students appointed for training in Grodno must go to the meeting on practical training according to the schedule (see the schedule on the eve of practical training).</a:t>
            </a:r>
            <a:endParaRPr lang="ru-RU" sz="1600" dirty="0">
              <a:solidFill>
                <a:schemeClr val="bg1"/>
              </a:solidFill>
              <a:latin typeface="Calibri" panose="020F0502020204030204" pitchFamily="34" charset="0"/>
            </a:endParaRPr>
          </a:p>
        </p:txBody>
      </p:sp>
      <p:sp>
        <p:nvSpPr>
          <p:cNvPr id="3" name="Прямоугольник 2"/>
          <p:cNvSpPr/>
          <p:nvPr/>
        </p:nvSpPr>
        <p:spPr>
          <a:xfrm>
            <a:off x="373348" y="3904249"/>
            <a:ext cx="4630699" cy="28623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l"/>
            <a:r>
              <a:rPr lang="en-US" u="sng" dirty="0" smtClean="0">
                <a:solidFill>
                  <a:schemeClr val="bg1"/>
                </a:solidFill>
                <a:latin typeface="Calibri" panose="020F0502020204030204" pitchFamily="34" charset="0"/>
              </a:rPr>
              <a:t>Students must have</a:t>
            </a:r>
            <a:r>
              <a:rPr lang="ru-RU" u="sng" dirty="0" smtClean="0">
                <a:solidFill>
                  <a:schemeClr val="bg1"/>
                </a:solidFill>
                <a:latin typeface="Calibri" panose="020F0502020204030204" pitchFamily="34" charset="0"/>
              </a:rPr>
              <a:t>: </a:t>
            </a:r>
            <a:endParaRPr lang="ru-RU" dirty="0">
              <a:solidFill>
                <a:schemeClr val="bg1"/>
              </a:solidFill>
              <a:latin typeface="Calibri" panose="020F0502020204030204" pitchFamily="34" charset="0"/>
            </a:endParaRPr>
          </a:p>
          <a:p>
            <a:pPr marL="285750" lvl="0" indent="-285750" algn="l">
              <a:buFont typeface="Wingdings" panose="05000000000000000000" pitchFamily="2" charset="2"/>
              <a:buChar char="Ø"/>
            </a:pPr>
            <a:r>
              <a:rPr lang="en-US" dirty="0" smtClean="0">
                <a:solidFill>
                  <a:schemeClr val="bg1"/>
                </a:solidFill>
                <a:latin typeface="Calibri" panose="020F0502020204030204" pitchFamily="34" charset="0"/>
              </a:rPr>
              <a:t>Student card</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285750" lvl="0" indent="-285750" algn="l">
              <a:buFont typeface="Wingdings" panose="05000000000000000000" pitchFamily="2" charset="2"/>
              <a:buChar char="Ø"/>
            </a:pPr>
            <a:r>
              <a:rPr lang="en-US" dirty="0" smtClean="0">
                <a:solidFill>
                  <a:schemeClr val="bg1"/>
                </a:solidFill>
                <a:latin typeface="Calibri" panose="020F0502020204030204" pitchFamily="34" charset="0"/>
              </a:rPr>
              <a:t>Medical certificate</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285750" lvl="0" indent="-285750" algn="l">
              <a:buFont typeface="Wingdings" panose="05000000000000000000" pitchFamily="2" charset="2"/>
              <a:buChar char="Ø"/>
            </a:pPr>
            <a:r>
              <a:rPr lang="en-US" dirty="0" smtClean="0">
                <a:solidFill>
                  <a:schemeClr val="bg1"/>
                </a:solidFill>
                <a:latin typeface="Calibri" panose="020F0502020204030204" pitchFamily="34" charset="0"/>
              </a:rPr>
              <a:t>Medical robe </a:t>
            </a:r>
            <a:r>
              <a:rPr lang="ru-RU" dirty="0" smtClean="0">
                <a:solidFill>
                  <a:schemeClr val="bg1"/>
                </a:solidFill>
                <a:latin typeface="Calibri" panose="020F0502020204030204" pitchFamily="34" charset="0"/>
              </a:rPr>
              <a:t>(</a:t>
            </a:r>
            <a:r>
              <a:rPr lang="en-US" dirty="0" smtClean="0">
                <a:solidFill>
                  <a:schemeClr val="bg1"/>
                </a:solidFill>
                <a:latin typeface="Calibri" panose="020F0502020204030204" pitchFamily="34" charset="0"/>
              </a:rPr>
              <a:t>surgical robe for the cycle “Surgery”</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285750" lvl="0" indent="-285750" algn="l">
              <a:buFont typeface="Wingdings" panose="05000000000000000000" pitchFamily="2" charset="2"/>
              <a:buChar char="Ø"/>
            </a:pPr>
            <a:r>
              <a:rPr lang="en-US" dirty="0" smtClean="0">
                <a:solidFill>
                  <a:schemeClr val="bg1"/>
                </a:solidFill>
                <a:latin typeface="Calibri" panose="020F0502020204030204" pitchFamily="34" charset="0"/>
              </a:rPr>
              <a:t>Shoes to change </a:t>
            </a:r>
            <a:r>
              <a:rPr lang="ru-RU" dirty="0" smtClean="0">
                <a:solidFill>
                  <a:schemeClr val="bg1"/>
                </a:solidFill>
                <a:latin typeface="Calibri" panose="020F0502020204030204" pitchFamily="34" charset="0"/>
              </a:rPr>
              <a:t>(</a:t>
            </a:r>
            <a:r>
              <a:rPr lang="en-US" dirty="0" smtClean="0">
                <a:solidFill>
                  <a:schemeClr val="bg1"/>
                </a:solidFill>
                <a:latin typeface="Calibri" panose="020F0502020204030204" pitchFamily="34" charset="0"/>
              </a:rPr>
              <a:t>medical</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285750" lvl="0" indent="-285750" algn="l">
              <a:buFont typeface="Wingdings" panose="05000000000000000000" pitchFamily="2" charset="2"/>
              <a:buChar char="Ø"/>
            </a:pPr>
            <a:r>
              <a:rPr lang="en-US" dirty="0" smtClean="0">
                <a:solidFill>
                  <a:schemeClr val="bg1"/>
                </a:solidFill>
                <a:latin typeface="Calibri" panose="020F0502020204030204" pitchFamily="34" charset="0"/>
              </a:rPr>
              <a:t>Medical cap</a:t>
            </a:r>
            <a:r>
              <a:rPr lang="ru-RU" dirty="0" smtClean="0">
                <a:solidFill>
                  <a:schemeClr val="bg1"/>
                </a:solidFill>
                <a:latin typeface="Calibri" panose="020F0502020204030204" pitchFamily="34" charset="0"/>
              </a:rPr>
              <a:t>, </a:t>
            </a:r>
            <a:r>
              <a:rPr lang="en-US" dirty="0" smtClean="0">
                <a:solidFill>
                  <a:schemeClr val="bg1"/>
                </a:solidFill>
                <a:latin typeface="Calibri" panose="020F0502020204030204" pitchFamily="34" charset="0"/>
              </a:rPr>
              <a:t>mask</a:t>
            </a:r>
            <a:r>
              <a:rPr lang="ru-RU" dirty="0" smtClean="0">
                <a:solidFill>
                  <a:schemeClr val="bg1"/>
                </a:solidFill>
                <a:latin typeface="Calibri" panose="020F0502020204030204" pitchFamily="34" charset="0"/>
              </a:rPr>
              <a:t>, </a:t>
            </a:r>
            <a:r>
              <a:rPr lang="en-US" dirty="0" smtClean="0">
                <a:solidFill>
                  <a:schemeClr val="bg1"/>
                </a:solidFill>
                <a:latin typeface="Calibri" panose="020F0502020204030204" pitchFamily="34" charset="0"/>
              </a:rPr>
              <a:t>gloves</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285750" indent="-285750" algn="l">
              <a:buFont typeface="Wingdings" panose="05000000000000000000" pitchFamily="2" charset="2"/>
              <a:buChar char="Ø"/>
            </a:pPr>
            <a:r>
              <a:rPr lang="en-US" dirty="0" smtClean="0">
                <a:solidFill>
                  <a:schemeClr val="bg1"/>
                </a:solidFill>
                <a:latin typeface="Calibri" panose="020F0502020204030204" pitchFamily="34" charset="0"/>
              </a:rPr>
              <a:t>Stethoscope </a:t>
            </a:r>
            <a:r>
              <a:rPr lang="ru-RU" dirty="0" smtClean="0">
                <a:solidFill>
                  <a:schemeClr val="bg1"/>
                </a:solidFill>
                <a:latin typeface="Calibri" panose="020F0502020204030204" pitchFamily="34" charset="0"/>
              </a:rPr>
              <a:t>(</a:t>
            </a:r>
            <a:r>
              <a:rPr lang="en-US" dirty="0" smtClean="0">
                <a:solidFill>
                  <a:schemeClr val="bg1"/>
                </a:solidFill>
                <a:latin typeface="Calibri" panose="020F0502020204030204" pitchFamily="34" charset="0"/>
              </a:rPr>
              <a:t>for 4</a:t>
            </a:r>
            <a:r>
              <a:rPr lang="en-US" baseline="30000" dirty="0" smtClean="0">
                <a:solidFill>
                  <a:schemeClr val="bg1"/>
                </a:solidFill>
                <a:latin typeface="Calibri" panose="020F0502020204030204" pitchFamily="34" charset="0"/>
              </a:rPr>
              <a:t>th</a:t>
            </a:r>
            <a:r>
              <a:rPr lang="en-US" dirty="0" smtClean="0">
                <a:solidFill>
                  <a:schemeClr val="bg1"/>
                </a:solidFill>
                <a:latin typeface="Calibri" panose="020F0502020204030204" pitchFamily="34" charset="0"/>
              </a:rPr>
              <a:t> and 5</a:t>
            </a:r>
            <a:r>
              <a:rPr lang="en-US" baseline="30000" dirty="0" smtClean="0">
                <a:solidFill>
                  <a:schemeClr val="bg1"/>
                </a:solidFill>
                <a:latin typeface="Calibri" panose="020F0502020204030204" pitchFamily="34" charset="0"/>
              </a:rPr>
              <a:t>th</a:t>
            </a:r>
            <a:r>
              <a:rPr lang="en-US" dirty="0" smtClean="0">
                <a:solidFill>
                  <a:schemeClr val="bg1"/>
                </a:solidFill>
                <a:latin typeface="Calibri" panose="020F0502020204030204" pitchFamily="34" charset="0"/>
              </a:rPr>
              <a:t> year students</a:t>
            </a:r>
            <a:r>
              <a:rPr lang="ru-RU" dirty="0" smtClean="0">
                <a:solidFill>
                  <a:schemeClr val="bg1"/>
                </a:solidFill>
                <a:latin typeface="Calibri" panose="020F0502020204030204" pitchFamily="34" charset="0"/>
              </a:rPr>
              <a:t>);</a:t>
            </a:r>
          </a:p>
          <a:p>
            <a:pPr marL="285750" lvl="0" indent="-285750" algn="l">
              <a:buFont typeface="Wingdings" panose="05000000000000000000" pitchFamily="2" charset="2"/>
              <a:buChar char="Ø"/>
            </a:pPr>
            <a:r>
              <a:rPr lang="en-US" dirty="0" smtClean="0">
                <a:solidFill>
                  <a:schemeClr val="bg1"/>
                </a:solidFill>
                <a:latin typeface="Calibri" panose="020F0502020204030204" pitchFamily="34" charset="0"/>
              </a:rPr>
              <a:t>“Consolidated report” on practical training and notebook (worksheet)</a:t>
            </a:r>
            <a:r>
              <a:rPr lang="ru-RU" dirty="0" smtClean="0">
                <a:solidFill>
                  <a:schemeClr val="bg1"/>
                </a:solidFill>
                <a:latin typeface="Calibri" panose="020F0502020204030204" pitchFamily="34" charset="0"/>
              </a:rPr>
              <a:t>. </a:t>
            </a:r>
            <a:endParaRPr lang="ru-RU" dirty="0">
              <a:solidFill>
                <a:schemeClr val="bg1"/>
              </a:solidFill>
              <a:latin typeface="Calibri" panose="020F0502020204030204" pitchFamily="34" charset="0"/>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146" r="6864"/>
          <a:stretch/>
        </p:blipFill>
        <p:spPr bwMode="auto">
          <a:xfrm>
            <a:off x="5068415" y="3905603"/>
            <a:ext cx="3939435" cy="2860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467443"/>
      </p:ext>
    </p:extLst>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2" y="-2215"/>
            <a:ext cx="756576" cy="694912"/>
          </a:xfrm>
          <a:prstGeom prst="flowChartConnector">
            <a:avLst/>
          </a:prstGeom>
          <a:noFill/>
          <a:ln w="9525">
            <a:noFill/>
            <a:miter lim="800000"/>
            <a:headEnd/>
            <a:tailEnd/>
          </a:ln>
        </p:spPr>
      </p:pic>
      <p:sp>
        <p:nvSpPr>
          <p:cNvPr id="7" name="TextBox 6"/>
          <p:cNvSpPr txBox="1"/>
          <p:nvPr/>
        </p:nvSpPr>
        <p:spPr>
          <a:xfrm>
            <a:off x="1043608" y="56977"/>
            <a:ext cx="7704856" cy="43088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r>
              <a:rPr lang="en-US" sz="2200" b="1" dirty="0" smtClean="0">
                <a:solidFill>
                  <a:schemeClr val="bg1"/>
                </a:solidFill>
                <a:latin typeface="Calibri" panose="020F0502020204030204" pitchFamily="34" charset="0"/>
              </a:rPr>
              <a:t>Within practical training students must</a:t>
            </a:r>
            <a:r>
              <a:rPr lang="ru-RU" sz="2200" b="1" dirty="0" smtClean="0">
                <a:solidFill>
                  <a:schemeClr val="bg1"/>
                </a:solidFill>
                <a:latin typeface="Calibri" panose="020F0502020204030204" pitchFamily="34" charset="0"/>
              </a:rPr>
              <a:t> </a:t>
            </a:r>
          </a:p>
        </p:txBody>
      </p:sp>
      <p:sp>
        <p:nvSpPr>
          <p:cNvPr id="2" name="Прямоугольник 1"/>
          <p:cNvSpPr/>
          <p:nvPr/>
        </p:nvSpPr>
        <p:spPr>
          <a:xfrm>
            <a:off x="613295" y="908720"/>
            <a:ext cx="8212196" cy="34778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285750" lvl="0" indent="-285750" algn="l">
              <a:spcAft>
                <a:spcPts val="600"/>
              </a:spcAft>
              <a:buFont typeface="Wingdings" panose="05000000000000000000" pitchFamily="2" charset="2"/>
              <a:buChar char="§"/>
            </a:pPr>
            <a:r>
              <a:rPr lang="en-US" dirty="0" smtClean="0">
                <a:solidFill>
                  <a:schemeClr val="bg1"/>
                </a:solidFill>
                <a:latin typeface="Calibri" panose="020F0502020204030204" pitchFamily="34" charset="0"/>
              </a:rPr>
              <a:t>learn and follow rules on </a:t>
            </a:r>
            <a:r>
              <a:rPr lang="en-US" dirty="0" err="1" smtClean="0">
                <a:solidFill>
                  <a:schemeClr val="bg1"/>
                </a:solidFill>
                <a:latin typeface="Calibri" panose="020F0502020204030204" pitchFamily="34" charset="0"/>
              </a:rPr>
              <a:t>labour</a:t>
            </a:r>
            <a:r>
              <a:rPr lang="en-US" dirty="0" smtClean="0">
                <a:solidFill>
                  <a:schemeClr val="bg1"/>
                </a:solidFill>
                <a:latin typeface="Calibri" panose="020F0502020204030204" pitchFamily="34" charset="0"/>
              </a:rPr>
              <a:t> protection and safety measures</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285750" lvl="0" indent="-285750" algn="l">
              <a:spcAft>
                <a:spcPts val="600"/>
              </a:spcAft>
              <a:buFont typeface="Wingdings" panose="05000000000000000000" pitchFamily="2" charset="2"/>
              <a:buChar char="§"/>
            </a:pPr>
            <a:r>
              <a:rPr lang="en-US" dirty="0" smtClean="0">
                <a:solidFill>
                  <a:schemeClr val="bg1"/>
                </a:solidFill>
                <a:latin typeface="Calibri" panose="020F0502020204030204" pitchFamily="34" charset="0"/>
              </a:rPr>
              <a:t>undergo practical training within the time frame stated in the curriculum</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285750" lvl="0" indent="-285750" algn="l">
              <a:spcAft>
                <a:spcPts val="600"/>
              </a:spcAft>
              <a:buFont typeface="Wingdings" panose="05000000000000000000" pitchFamily="2" charset="2"/>
              <a:buChar char="§"/>
            </a:pPr>
            <a:r>
              <a:rPr lang="en-US" dirty="0" smtClean="0">
                <a:solidFill>
                  <a:schemeClr val="bg1"/>
                </a:solidFill>
                <a:latin typeface="Calibri" panose="020F0502020204030204" pitchFamily="34" charset="0"/>
              </a:rPr>
              <a:t>follow internal rules of the base (clinic) of practical training</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285750" lvl="0" indent="-285750" algn="l">
              <a:spcAft>
                <a:spcPts val="600"/>
              </a:spcAft>
              <a:buFont typeface="Wingdings" panose="05000000000000000000" pitchFamily="2" charset="2"/>
              <a:buChar char="§"/>
            </a:pPr>
            <a:r>
              <a:rPr lang="en-US" dirty="0" smtClean="0">
                <a:solidFill>
                  <a:schemeClr val="bg1"/>
                </a:solidFill>
                <a:latin typeface="Calibri" panose="020F0502020204030204" pitchFamily="34" charset="0"/>
              </a:rPr>
              <a:t>perform tasks stated in the program of practical training thoroughly and actively  </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285750" lvl="0" indent="-285750" algn="l">
              <a:spcAft>
                <a:spcPts val="600"/>
              </a:spcAft>
              <a:buFont typeface="Wingdings" panose="05000000000000000000" pitchFamily="2" charset="2"/>
              <a:buChar char="§"/>
            </a:pPr>
            <a:r>
              <a:rPr lang="en-US" dirty="0" smtClean="0">
                <a:solidFill>
                  <a:schemeClr val="bg1"/>
                </a:solidFill>
                <a:latin typeface="Calibri" panose="020F0502020204030204" pitchFamily="34" charset="0"/>
              </a:rPr>
              <a:t>be responsible for the work done and its results </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285750" indent="-285750" algn="l">
              <a:spcAft>
                <a:spcPts val="600"/>
              </a:spcAft>
              <a:buFont typeface="Wingdings" panose="05000000000000000000" pitchFamily="2" charset="2"/>
              <a:buChar char="§"/>
            </a:pPr>
            <a:r>
              <a:rPr lang="en-US" dirty="0" smtClean="0">
                <a:solidFill>
                  <a:schemeClr val="bg1"/>
                </a:solidFill>
                <a:latin typeface="Calibri" panose="020F0502020204030204" pitchFamily="34" charset="0"/>
              </a:rPr>
              <a:t>follow principles of professional ethics and  deontology </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285750" lvl="0" indent="-285750" algn="l">
              <a:spcAft>
                <a:spcPts val="600"/>
              </a:spcAft>
              <a:buFont typeface="Wingdings" panose="05000000000000000000" pitchFamily="2" charset="2"/>
              <a:buChar char="§"/>
            </a:pPr>
            <a:r>
              <a:rPr lang="en-US" dirty="0" smtClean="0">
                <a:solidFill>
                  <a:schemeClr val="bg1"/>
                </a:solidFill>
                <a:latin typeface="Calibri" panose="020F0502020204030204" pitchFamily="34" charset="0"/>
              </a:rPr>
              <a:t>fill in “Consolidated report”</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285750" lvl="0" indent="-285750" algn="l">
              <a:spcAft>
                <a:spcPts val="600"/>
              </a:spcAft>
              <a:buFont typeface="Wingdings" panose="05000000000000000000" pitchFamily="2" charset="2"/>
              <a:buChar char="§"/>
            </a:pPr>
            <a:r>
              <a:rPr lang="en-US" dirty="0" smtClean="0">
                <a:solidFill>
                  <a:schemeClr val="bg1"/>
                </a:solidFill>
                <a:latin typeface="Calibri" panose="020F0502020204030204" pitchFamily="34" charset="0"/>
              </a:rPr>
              <a:t>submit “Consolidated report”, the application with the certificate to the teacher at the deferential credit </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285750" lvl="0" indent="-285750" algn="l">
              <a:spcAft>
                <a:spcPts val="600"/>
              </a:spcAft>
              <a:buFont typeface="Wingdings" panose="05000000000000000000" pitchFamily="2" charset="2"/>
              <a:buChar char="§"/>
            </a:pPr>
            <a:r>
              <a:rPr lang="en-US" dirty="0" smtClean="0">
                <a:solidFill>
                  <a:schemeClr val="bg1"/>
                </a:solidFill>
                <a:latin typeface="Calibri" panose="020F0502020204030204" pitchFamily="34" charset="0"/>
              </a:rPr>
              <a:t>pass the deferential credit on practical training  on due time </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p:txBody>
      </p:sp>
      <p:pic>
        <p:nvPicPr>
          <p:cNvPr id="4099" name="Picture 3" descr="C:\Users\admin\Desktop\ustanovleny__vy_platy__za_noyabr__i_dekabr__studentam-medikam__prohodyasch_im_praktiku_v_usloviyah_pandemii_covid-1912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868"/>
          <a:stretch/>
        </p:blipFill>
        <p:spPr bwMode="auto">
          <a:xfrm>
            <a:off x="2379133" y="4581128"/>
            <a:ext cx="4680520" cy="2091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612295"/>
      </p:ext>
    </p:extLst>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2" y="-2216"/>
            <a:ext cx="899594" cy="826273"/>
          </a:xfrm>
          <a:prstGeom prst="flowChartConnector">
            <a:avLst/>
          </a:prstGeom>
          <a:noFill/>
          <a:ln w="9525">
            <a:noFill/>
            <a:miter lim="800000"/>
            <a:headEnd/>
            <a:tailEnd/>
          </a:ln>
        </p:spPr>
      </p:pic>
      <p:sp>
        <p:nvSpPr>
          <p:cNvPr id="7" name="TextBox 6"/>
          <p:cNvSpPr txBox="1"/>
          <p:nvPr/>
        </p:nvSpPr>
        <p:spPr>
          <a:xfrm>
            <a:off x="1907704" y="174080"/>
            <a:ext cx="5400600"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smtClean="0">
                <a:solidFill>
                  <a:schemeClr val="bg1"/>
                </a:solidFill>
                <a:latin typeface="Calibri" panose="020F0502020204030204" pitchFamily="34" charset="0"/>
              </a:rPr>
              <a:t>Making up missed days of practical training</a:t>
            </a:r>
            <a:endParaRPr lang="ru-RU" sz="2000" dirty="0">
              <a:solidFill>
                <a:schemeClr val="bg1"/>
              </a:solidFill>
              <a:latin typeface="Calibri" panose="020F0502020204030204" pitchFamily="34" charset="0"/>
            </a:endParaRPr>
          </a:p>
        </p:txBody>
      </p:sp>
      <p:sp>
        <p:nvSpPr>
          <p:cNvPr id="2" name="Прямоугольник 1"/>
          <p:cNvSpPr/>
          <p:nvPr/>
        </p:nvSpPr>
        <p:spPr>
          <a:xfrm>
            <a:off x="667035" y="1052736"/>
            <a:ext cx="7920880" cy="286232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lvl="0" indent="-342900" algn="just">
              <a:buFont typeface="Wingdings" panose="05000000000000000000" pitchFamily="2" charset="2"/>
              <a:buChar char="q"/>
            </a:pPr>
            <a:r>
              <a:rPr lang="en-US" sz="2000" dirty="0">
                <a:solidFill>
                  <a:schemeClr val="bg1"/>
                </a:solidFill>
                <a:latin typeface="Calibri" panose="020F0502020204030204" pitchFamily="34" charset="0"/>
              </a:rPr>
              <a:t>Making up of missed days for valid or invalid reasons is performed without reducing of working hours on evening or   on weekends before the end of practical training. </a:t>
            </a:r>
          </a:p>
          <a:p>
            <a:pPr marL="342900" lvl="0" indent="-342900" algn="just">
              <a:buFont typeface="Wingdings" panose="05000000000000000000" pitchFamily="2" charset="2"/>
              <a:buChar char="q"/>
            </a:pPr>
            <a:r>
              <a:rPr lang="en-US" sz="2000" dirty="0">
                <a:solidFill>
                  <a:schemeClr val="bg1"/>
                </a:solidFill>
                <a:latin typeface="Calibri" panose="020F0502020204030204" pitchFamily="34" charset="0"/>
              </a:rPr>
              <a:t>Students plan the schedule for making up of missed days with the supervisor of practical training and supervisor of practical training of the department.</a:t>
            </a:r>
          </a:p>
          <a:p>
            <a:pPr marL="342900" lvl="0" indent="-342900" algn="just">
              <a:buFont typeface="Wingdings" panose="05000000000000000000" pitchFamily="2" charset="2"/>
              <a:buChar char="q"/>
            </a:pPr>
            <a:r>
              <a:rPr lang="en-US" sz="2000" dirty="0">
                <a:solidFill>
                  <a:schemeClr val="bg1"/>
                </a:solidFill>
                <a:latin typeface="Calibri" panose="020F0502020204030204" pitchFamily="34" charset="0"/>
              </a:rPr>
              <a:t>If students don’t manage to make up the days before training ends, terms of practical training are rescheduled. For that, students address the supervisor of practical training of the University. </a:t>
            </a:r>
            <a:endParaRPr lang="ru-RU" sz="2000" dirty="0">
              <a:solidFill>
                <a:schemeClr val="bg1"/>
              </a:solidFill>
              <a:latin typeface="Calibri" panose="020F0502020204030204" pitchFamily="34" charset="0"/>
            </a:endParaRPr>
          </a:p>
        </p:txBody>
      </p:sp>
      <p:grpSp>
        <p:nvGrpSpPr>
          <p:cNvPr id="8" name="Группа 7"/>
          <p:cNvGrpSpPr/>
          <p:nvPr/>
        </p:nvGrpSpPr>
        <p:grpSpPr>
          <a:xfrm>
            <a:off x="-48844" y="4149080"/>
            <a:ext cx="9323772" cy="1844824"/>
            <a:chOff x="-182020" y="5105386"/>
            <a:chExt cx="9608235" cy="1740732"/>
          </a:xfrm>
        </p:grpSpPr>
        <p:pic>
          <p:nvPicPr>
            <p:cNvPr id="10" name="Picture 17" descr="C:\Documents and Settings\User\Мои документы\Презентация1\Презентация1\Слайд1_cr.jpg"/>
            <p:cNvPicPr>
              <a:picLocks noChangeAspect="1" noChangeArrowheads="1"/>
            </p:cNvPicPr>
            <p:nvPr/>
          </p:nvPicPr>
          <p:blipFill rotWithShape="1">
            <a:blip r:embed="rId3" cstate="print"/>
            <a:srcRect t="45265" b="33983"/>
            <a:stretch/>
          </p:blipFill>
          <p:spPr bwMode="auto">
            <a:xfrm>
              <a:off x="2071661" y="5105386"/>
              <a:ext cx="2685359" cy="16852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Picture 17" descr="C:\Documents and Settings\User\Мои документы\Презентация1\Презентация1\Слайд1_cr.jpg"/>
            <p:cNvPicPr>
              <a:picLocks noChangeAspect="1" noChangeArrowheads="1"/>
            </p:cNvPicPr>
            <p:nvPr/>
          </p:nvPicPr>
          <p:blipFill rotWithShape="1">
            <a:blip r:embed="rId3" cstate="print"/>
            <a:srcRect t="20750" b="55861"/>
            <a:stretch/>
          </p:blipFill>
          <p:spPr bwMode="auto">
            <a:xfrm>
              <a:off x="4330076" y="5105386"/>
              <a:ext cx="2757845" cy="16852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3" name="Picture 17" descr="C:\Documents and Settings\User\Мои документы\Презентация1\Презентация1\Слайд1_cr.jpg"/>
            <p:cNvPicPr>
              <a:picLocks noChangeAspect="1" noChangeArrowheads="1"/>
            </p:cNvPicPr>
            <p:nvPr/>
          </p:nvPicPr>
          <p:blipFill rotWithShape="1">
            <a:blip r:embed="rId3" cstate="print"/>
            <a:srcRect t="67410" b="12674"/>
            <a:stretch/>
          </p:blipFill>
          <p:spPr bwMode="auto">
            <a:xfrm>
              <a:off x="6651726" y="5105387"/>
              <a:ext cx="2774489" cy="16852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Picture 17" descr="C:\Documents and Settings\User\Мои документы\Презентация1\Презентация1\Слайд1_cr.jpg"/>
            <p:cNvPicPr>
              <a:picLocks noChangeAspect="1" noChangeArrowheads="1"/>
            </p:cNvPicPr>
            <p:nvPr/>
          </p:nvPicPr>
          <p:blipFill rotWithShape="1">
            <a:blip r:embed="rId3" cstate="print"/>
            <a:srcRect t="-140" b="79446"/>
            <a:stretch/>
          </p:blipFill>
          <p:spPr bwMode="auto">
            <a:xfrm>
              <a:off x="-182020" y="5105386"/>
              <a:ext cx="2617179" cy="17407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extLst>
      <p:ext uri="{BB962C8B-B14F-4D97-AF65-F5344CB8AC3E}">
        <p14:creationId xmlns:p14="http://schemas.microsoft.com/office/powerpoint/2010/main" val="1150876988"/>
      </p:ext>
    </p:extLst>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2" y="-2216"/>
            <a:ext cx="1187626" cy="1090829"/>
          </a:xfrm>
          <a:prstGeom prst="flowChartConnector">
            <a:avLst/>
          </a:prstGeom>
          <a:noFill/>
          <a:ln w="9525">
            <a:noFill/>
            <a:miter lim="800000"/>
            <a:headEnd/>
            <a:tailEnd/>
          </a:ln>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9698" y="1144356"/>
            <a:ext cx="3712782" cy="37127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Прямоугольник 9"/>
          <p:cNvSpPr/>
          <p:nvPr/>
        </p:nvSpPr>
        <p:spPr>
          <a:xfrm>
            <a:off x="435428" y="1144356"/>
            <a:ext cx="4565981" cy="313932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l"/>
            <a:r>
              <a:rPr lang="en-US" b="1" dirty="0" smtClean="0">
                <a:solidFill>
                  <a:schemeClr val="bg1"/>
                </a:solidFill>
                <a:latin typeface="Calibri" panose="020F0502020204030204" pitchFamily="34" charset="0"/>
              </a:rPr>
              <a:t>Medical confidential information </a:t>
            </a:r>
            <a:r>
              <a:rPr lang="ru-RU" b="1" dirty="0" smtClean="0">
                <a:solidFill>
                  <a:schemeClr val="bg1"/>
                </a:solidFill>
                <a:latin typeface="Calibri" panose="020F0502020204030204" pitchFamily="34" charset="0"/>
              </a:rPr>
              <a:t>- </a:t>
            </a:r>
            <a:r>
              <a:rPr lang="en-US" dirty="0" smtClean="0">
                <a:solidFill>
                  <a:schemeClr val="bg1"/>
                </a:solidFill>
                <a:latin typeface="Calibri" panose="020F0502020204030204" pitchFamily="34" charset="0"/>
              </a:rPr>
              <a:t>is personal information that a patient passes to a doctor</a:t>
            </a:r>
            <a:r>
              <a:rPr lang="ru-RU" dirty="0" smtClean="0">
                <a:solidFill>
                  <a:schemeClr val="bg1"/>
                </a:solidFill>
                <a:latin typeface="Calibri" panose="020F0502020204030204" pitchFamily="34" charset="0"/>
              </a:rPr>
              <a:t>. </a:t>
            </a:r>
          </a:p>
          <a:p>
            <a:pPr algn="l"/>
            <a:r>
              <a:rPr lang="en-US" dirty="0" smtClean="0">
                <a:solidFill>
                  <a:schemeClr val="bg1"/>
                </a:solidFill>
                <a:latin typeface="Calibri" panose="020F0502020204030204" pitchFamily="34" charset="0"/>
              </a:rPr>
              <a:t>This information is </a:t>
            </a:r>
            <a:r>
              <a:rPr lang="ru-RU" dirty="0" smtClean="0">
                <a:solidFill>
                  <a:schemeClr val="bg1"/>
                </a:solidFill>
                <a:latin typeface="Calibri" panose="020F0502020204030204" pitchFamily="34" charset="0"/>
              </a:rPr>
              <a:t>: </a:t>
            </a:r>
            <a:endParaRPr lang="ru-RU" dirty="0">
              <a:solidFill>
                <a:schemeClr val="bg1"/>
              </a:solidFill>
              <a:latin typeface="Calibri" panose="020F0502020204030204" pitchFamily="34" charset="0"/>
            </a:endParaRPr>
          </a:p>
          <a:p>
            <a:pPr marL="342900" lvl="0" indent="-342900" algn="l">
              <a:buFont typeface="Wingdings" panose="05000000000000000000" pitchFamily="2" charset="2"/>
              <a:buChar char="ü"/>
            </a:pPr>
            <a:r>
              <a:rPr lang="en-US" dirty="0" smtClean="0">
                <a:solidFill>
                  <a:schemeClr val="bg1"/>
                </a:solidFill>
                <a:latin typeface="Calibri" panose="020F0502020204030204" pitchFamily="34" charset="0"/>
              </a:rPr>
              <a:t>asking for medical help</a:t>
            </a:r>
            <a:r>
              <a:rPr lang="ru-RU" dirty="0" smtClean="0">
                <a:solidFill>
                  <a:schemeClr val="bg1"/>
                </a:solidFill>
                <a:latin typeface="Calibri" panose="020F0502020204030204" pitchFamily="34" charset="0"/>
              </a:rPr>
              <a:t>; </a:t>
            </a:r>
            <a:endParaRPr lang="ru-RU" dirty="0">
              <a:solidFill>
                <a:schemeClr val="bg1"/>
              </a:solidFill>
              <a:latin typeface="Calibri" panose="020F0502020204030204" pitchFamily="34" charset="0"/>
            </a:endParaRPr>
          </a:p>
          <a:p>
            <a:pPr marL="342900" lvl="0" indent="-342900" algn="l">
              <a:buFont typeface="Wingdings" panose="05000000000000000000" pitchFamily="2" charset="2"/>
              <a:buChar char="ü"/>
            </a:pPr>
            <a:r>
              <a:rPr lang="en-US" dirty="0" smtClean="0">
                <a:solidFill>
                  <a:schemeClr val="bg1"/>
                </a:solidFill>
                <a:latin typeface="Calibri" panose="020F0502020204030204" pitchFamily="34" charset="0"/>
              </a:rPr>
              <a:t>physical and mental condition of the patient</a:t>
            </a:r>
            <a:r>
              <a:rPr lang="ru-RU" dirty="0" smtClean="0">
                <a:solidFill>
                  <a:schemeClr val="bg1"/>
                </a:solidFill>
                <a:latin typeface="Calibri" panose="020F0502020204030204" pitchFamily="34" charset="0"/>
              </a:rPr>
              <a:t>;</a:t>
            </a:r>
            <a:endParaRPr lang="ru-RU" dirty="0">
              <a:solidFill>
                <a:schemeClr val="bg1"/>
              </a:solidFill>
              <a:latin typeface="Calibri" panose="020F0502020204030204" pitchFamily="34" charset="0"/>
            </a:endParaRPr>
          </a:p>
          <a:p>
            <a:pPr marL="342900" lvl="0" indent="-342900" algn="l">
              <a:buFont typeface="Wingdings" panose="05000000000000000000" pitchFamily="2" charset="2"/>
              <a:buChar char="ü"/>
            </a:pPr>
            <a:r>
              <a:rPr lang="en-US" dirty="0" smtClean="0">
                <a:solidFill>
                  <a:schemeClr val="bg1"/>
                </a:solidFill>
                <a:latin typeface="Calibri" panose="020F0502020204030204" pitchFamily="34" charset="0"/>
              </a:rPr>
              <a:t>diagnosis and prognosis;</a:t>
            </a:r>
            <a:endParaRPr lang="ru-RU" dirty="0">
              <a:solidFill>
                <a:schemeClr val="bg1"/>
              </a:solidFill>
              <a:latin typeface="Calibri" panose="020F0502020204030204" pitchFamily="34" charset="0"/>
            </a:endParaRPr>
          </a:p>
          <a:p>
            <a:pPr marL="342900" lvl="0" indent="-342900" algn="l">
              <a:buFont typeface="Wingdings" panose="05000000000000000000" pitchFamily="2" charset="2"/>
              <a:buChar char="ü"/>
            </a:pPr>
            <a:r>
              <a:rPr lang="en-US" dirty="0" smtClean="0">
                <a:solidFill>
                  <a:schemeClr val="bg1"/>
                </a:solidFill>
                <a:latin typeface="Calibri" panose="020F0502020204030204" pitchFamily="34" charset="0"/>
              </a:rPr>
              <a:t>any other data told by the patient or learnt within examination or treatment </a:t>
            </a:r>
            <a:r>
              <a:rPr lang="ru-RU" dirty="0" smtClean="0">
                <a:solidFill>
                  <a:schemeClr val="bg1"/>
                </a:solidFill>
                <a:latin typeface="Calibri" panose="020F0502020204030204" pitchFamily="34" charset="0"/>
              </a:rPr>
              <a:t>.</a:t>
            </a:r>
          </a:p>
          <a:p>
            <a:pPr algn="l"/>
            <a:r>
              <a:rPr lang="en-US" b="1" dirty="0" smtClean="0">
                <a:solidFill>
                  <a:schemeClr val="bg1"/>
                </a:solidFill>
                <a:latin typeface="Calibri" panose="020F0502020204030204" pitchFamily="34" charset="0"/>
              </a:rPr>
              <a:t>All information in medical records also belongs to medical confidential information. </a:t>
            </a:r>
            <a:endParaRPr lang="ru-RU" b="1" dirty="0">
              <a:solidFill>
                <a:schemeClr val="bg1"/>
              </a:solidFill>
              <a:latin typeface="Calibri" panose="020F0502020204030204" pitchFamily="34" charset="0"/>
            </a:endParaRPr>
          </a:p>
        </p:txBody>
      </p:sp>
      <p:sp>
        <p:nvSpPr>
          <p:cNvPr id="11" name="Прямоугольник 10"/>
          <p:cNvSpPr/>
          <p:nvPr/>
        </p:nvSpPr>
        <p:spPr>
          <a:xfrm>
            <a:off x="4644008" y="5042118"/>
            <a:ext cx="4248471" cy="1815882"/>
          </a:xfrm>
          <a:prstGeom prst="rect">
            <a:avLst/>
          </a:prstGeom>
        </p:spPr>
        <p:txBody>
          <a:bodyPr wrap="square">
            <a:spAutoFit/>
          </a:bodyPr>
          <a:lstStyle/>
          <a:p>
            <a:pPr algn="just"/>
            <a:r>
              <a:rPr lang="en-US" sz="1600" b="1" dirty="0" smtClean="0">
                <a:solidFill>
                  <a:schemeClr val="bg1"/>
                </a:solidFill>
                <a:latin typeface="Calibri" panose="020F0502020204030204" pitchFamily="34" charset="0"/>
              </a:rPr>
              <a:t>It is not allowed to disclose information that belongs to medical confidential information  by people who learnt this information during </a:t>
            </a:r>
            <a:r>
              <a:rPr lang="en-US" sz="1600" b="1" dirty="0" smtClean="0">
                <a:solidFill>
                  <a:srgbClr val="FFFF00"/>
                </a:solidFill>
                <a:latin typeface="Calibri" panose="020F0502020204030204" pitchFamily="34" charset="0"/>
              </a:rPr>
              <a:t>studying process/ undergoing practical training, </a:t>
            </a:r>
            <a:r>
              <a:rPr lang="en-US" sz="1600" b="1" dirty="0" smtClean="0">
                <a:solidFill>
                  <a:schemeClr val="bg1"/>
                </a:solidFill>
                <a:latin typeface="Calibri" panose="020F0502020204030204" pitchFamily="34" charset="0"/>
              </a:rPr>
              <a:t>performing professional,  official and other duties.</a:t>
            </a:r>
            <a:endParaRPr lang="ru-RU" sz="1600" dirty="0">
              <a:solidFill>
                <a:srgbClr val="FFFF00"/>
              </a:solidFill>
              <a:latin typeface="Calibri" panose="020F0502020204030204" pitchFamily="34" charset="0"/>
            </a:endParaRPr>
          </a:p>
          <a:p>
            <a:pPr algn="just"/>
            <a:endParaRPr lang="ru-RU" sz="1600" b="1" dirty="0">
              <a:latin typeface="Calibri" panose="020F0502020204030204" pitchFamily="34" charset="0"/>
            </a:endParaRPr>
          </a:p>
        </p:txBody>
      </p:sp>
      <p:sp>
        <p:nvSpPr>
          <p:cNvPr id="12" name="TextBox 11"/>
          <p:cNvSpPr txBox="1"/>
          <p:nvPr/>
        </p:nvSpPr>
        <p:spPr>
          <a:xfrm>
            <a:off x="1187624" y="189255"/>
            <a:ext cx="7704856"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smtClean="0">
                <a:solidFill>
                  <a:schemeClr val="bg1"/>
                </a:solidFill>
                <a:latin typeface="Calibri" panose="020F0502020204030204" pitchFamily="34" charset="0"/>
              </a:rPr>
              <a:t>Medical Confidential Information and Students Ethical Code of Educational Institution Grodno State Medical University</a:t>
            </a:r>
            <a:endParaRPr lang="ru-RU" sz="2000" b="1" dirty="0" smtClean="0">
              <a:solidFill>
                <a:schemeClr val="bg1"/>
              </a:solidFill>
              <a:latin typeface="Calibri" panose="020F0502020204030204" pitchFamily="34" charset="0"/>
            </a:endParaRPr>
          </a:p>
        </p:txBody>
      </p:sp>
      <p:sp>
        <p:nvSpPr>
          <p:cNvPr id="2" name="Прямоугольник 1"/>
          <p:cNvSpPr/>
          <p:nvPr/>
        </p:nvSpPr>
        <p:spPr>
          <a:xfrm>
            <a:off x="593811" y="4941168"/>
            <a:ext cx="3546141" cy="1077218"/>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1600" b="1" dirty="0" smtClean="0">
                <a:solidFill>
                  <a:schemeClr val="bg1"/>
                </a:solidFill>
                <a:latin typeface="Calibri" panose="020F0502020204030204" pitchFamily="34" charset="0"/>
              </a:rPr>
              <a:t>Students must learn and follow Ethical Code of the Educational Institution Grodno State Medical University (</a:t>
            </a:r>
            <a:r>
              <a:rPr lang="ru-RU" sz="1600" b="1" dirty="0" err="1" smtClean="0">
                <a:solidFill>
                  <a:schemeClr val="bg1"/>
                </a:solidFill>
                <a:latin typeface="Calibri" panose="020F0502020204030204" pitchFamily="34" charset="0"/>
              </a:rPr>
              <a:t>www.g</a:t>
            </a:r>
            <a:r>
              <a:rPr lang="en-US" sz="1600" b="1" dirty="0" smtClean="0">
                <a:solidFill>
                  <a:schemeClr val="bg1"/>
                </a:solidFill>
                <a:latin typeface="Calibri" panose="020F0502020204030204" pitchFamily="34" charset="0"/>
              </a:rPr>
              <a:t>r</a:t>
            </a:r>
            <a:r>
              <a:rPr lang="ru-RU" sz="1600" b="1" dirty="0" err="1" smtClean="0">
                <a:solidFill>
                  <a:schemeClr val="bg1"/>
                </a:solidFill>
                <a:latin typeface="Calibri" panose="020F0502020204030204" pitchFamily="34" charset="0"/>
              </a:rPr>
              <a:t>smu.by</a:t>
            </a:r>
            <a:r>
              <a:rPr lang="en-US" sz="1600" b="1" dirty="0" smtClean="0">
                <a:solidFill>
                  <a:schemeClr val="bg1"/>
                </a:solidFill>
                <a:latin typeface="Calibri" panose="020F0502020204030204" pitchFamily="34" charset="0"/>
              </a:rPr>
              <a:t>)</a:t>
            </a:r>
            <a:endParaRPr lang="ru-RU" sz="16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30790868"/>
      </p:ext>
    </p:extLst>
  </p:cSld>
  <p:clrMapOvr>
    <a:masterClrMapping/>
  </p:clrMapOvr>
  <p:transition spd="med">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2" y="-2216"/>
            <a:ext cx="1187626" cy="1090829"/>
          </a:xfrm>
          <a:prstGeom prst="flowChartConnector">
            <a:avLst/>
          </a:prstGeom>
          <a:noFill/>
          <a:ln w="9525">
            <a:noFill/>
            <a:miter lim="800000"/>
            <a:headEnd/>
            <a:tailEnd/>
          </a:ln>
        </p:spPr>
      </p:pic>
      <p:sp>
        <p:nvSpPr>
          <p:cNvPr id="13" name="Прямоугольник 12"/>
          <p:cNvSpPr/>
          <p:nvPr/>
        </p:nvSpPr>
        <p:spPr>
          <a:xfrm>
            <a:off x="395536" y="1196752"/>
            <a:ext cx="4320480" cy="452431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n-US" sz="2400" dirty="0">
                <a:latin typeface="Calibri" panose="020F0502020204030204" pitchFamily="34" charset="0"/>
                <a:cs typeface="Calibri" panose="020F0502020204030204" pitchFamily="34" charset="0"/>
              </a:rPr>
              <a:t>Basic requirements and standards: </a:t>
            </a:r>
            <a:endParaRPr lang="ru-RU" sz="2400" dirty="0" smtClean="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Language</a:t>
            </a:r>
            <a:r>
              <a:rPr lang="en-US" sz="2400" dirty="0">
                <a:latin typeface="Calibri" panose="020F0502020204030204" pitchFamily="34" charset="0"/>
                <a:cs typeface="Calibri" panose="020F0502020204030204" pitchFamily="34" charset="0"/>
              </a:rPr>
              <a:t>: Russian </a:t>
            </a:r>
            <a:endParaRPr lang="ru-RU" sz="2400" dirty="0" smtClean="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Content</a:t>
            </a:r>
            <a:r>
              <a:rPr lang="en-US" sz="2400" dirty="0">
                <a:latin typeface="Calibri" panose="020F0502020204030204" pitchFamily="34" charset="0"/>
                <a:cs typeface="Calibri" panose="020F0502020204030204" pitchFamily="34" charset="0"/>
              </a:rPr>
              <a:t>: Student's full name, year, department, and name of educational institution. </a:t>
            </a:r>
            <a:endParaRPr lang="ru-RU" sz="2400" dirty="0" smtClean="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Location</a:t>
            </a:r>
            <a:r>
              <a:rPr lang="en-US" sz="2400" dirty="0">
                <a:latin typeface="Calibri" panose="020F0502020204030204" pitchFamily="34" charset="0"/>
                <a:cs typeface="Calibri" panose="020F0502020204030204" pitchFamily="34" charset="0"/>
              </a:rPr>
              <a:t>: Collar area, right side of chest. </a:t>
            </a:r>
            <a:endParaRPr lang="ru-RU" sz="2400" dirty="0" smtClean="0">
              <a:latin typeface="Calibri" panose="020F0502020204030204" pitchFamily="34" charset="0"/>
              <a:cs typeface="Calibri" panose="020F0502020204030204" pitchFamily="34" charset="0"/>
            </a:endParaRPr>
          </a:p>
          <a:p>
            <a:pPr marL="342900" indent="-342900" algn="just">
              <a:buFont typeface="Wingdings" panose="05000000000000000000" pitchFamily="2" charset="2"/>
              <a:buChar char="Ø"/>
            </a:pPr>
            <a:r>
              <a:rPr lang="en-US" sz="2400" dirty="0" smtClean="0">
                <a:latin typeface="Calibri" panose="020F0502020204030204" pitchFamily="34" charset="0"/>
                <a:cs typeface="Calibri" panose="020F0502020204030204" pitchFamily="34" charset="0"/>
              </a:rPr>
              <a:t>Design</a:t>
            </a:r>
            <a:r>
              <a:rPr lang="en-US" sz="2400" dirty="0">
                <a:latin typeface="Calibri" panose="020F0502020204030204" pitchFamily="34" charset="0"/>
                <a:cs typeface="Calibri" panose="020F0502020204030204" pitchFamily="34" charset="0"/>
              </a:rPr>
              <a:t>: Use simple fonts; information should be easily readable from 1-2 meters away.</a:t>
            </a:r>
            <a:endParaRPr lang="ru-RU" sz="2400" dirty="0">
              <a:latin typeface="Calibri" panose="020F0502020204030204" pitchFamily="34" charset="0"/>
              <a:cs typeface="Calibri" panose="020F0502020204030204" pitchFamily="34" charset="0"/>
            </a:endParaRPr>
          </a:p>
        </p:txBody>
      </p:sp>
      <p:sp>
        <p:nvSpPr>
          <p:cNvPr id="14" name="Прямоугольник 13"/>
          <p:cNvSpPr/>
          <p:nvPr/>
        </p:nvSpPr>
        <p:spPr>
          <a:xfrm>
            <a:off x="5356459" y="1484784"/>
            <a:ext cx="3240360" cy="2376264"/>
          </a:xfrm>
          <a:prstGeom prst="rect">
            <a:avLst/>
          </a:prstGeom>
          <a:solidFill>
            <a:schemeClr val="tx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latin typeface="Calibri" panose="020F0502020204030204" pitchFamily="34" charset="0"/>
                <a:cs typeface="Calibri" panose="020F0502020204030204" pitchFamily="34" charset="0"/>
              </a:rPr>
              <a:t>УО «</a:t>
            </a:r>
            <a:r>
              <a:rPr lang="ru-RU" b="1" dirty="0" err="1" smtClean="0">
                <a:solidFill>
                  <a:schemeClr val="bg1"/>
                </a:solidFill>
                <a:latin typeface="Calibri" panose="020F0502020204030204" pitchFamily="34" charset="0"/>
                <a:cs typeface="Calibri" panose="020F0502020204030204" pitchFamily="34" charset="0"/>
              </a:rPr>
              <a:t>ГрГМУ</a:t>
            </a:r>
            <a:r>
              <a:rPr lang="ru-RU" b="1" dirty="0" smtClean="0">
                <a:solidFill>
                  <a:schemeClr val="bg1"/>
                </a:solidFill>
                <a:latin typeface="Calibri" panose="020F0502020204030204" pitchFamily="34" charset="0"/>
                <a:cs typeface="Calibri" panose="020F0502020204030204" pitchFamily="34" charset="0"/>
              </a:rPr>
              <a:t>»</a:t>
            </a:r>
          </a:p>
          <a:p>
            <a:pPr algn="ctr"/>
            <a:endParaRPr lang="ru-RU" b="1" dirty="0">
              <a:solidFill>
                <a:schemeClr val="bg1"/>
              </a:solidFill>
              <a:latin typeface="Calibri" panose="020F0502020204030204" pitchFamily="34" charset="0"/>
              <a:cs typeface="Calibri" panose="020F0502020204030204" pitchFamily="34" charset="0"/>
            </a:endParaRPr>
          </a:p>
          <a:p>
            <a:r>
              <a:rPr lang="en-US" b="1" dirty="0">
                <a:solidFill>
                  <a:schemeClr val="bg1"/>
                </a:solidFill>
                <a:latin typeface="Calibri" panose="020F0502020204030204" pitchFamily="34" charset="0"/>
                <a:cs typeface="Calibri" panose="020F0502020204030204" pitchFamily="34" charset="0"/>
              </a:rPr>
              <a:t>Full name (in Russian</a:t>
            </a:r>
            <a:r>
              <a:rPr lang="en-US" b="1" dirty="0" smtClean="0">
                <a:solidFill>
                  <a:schemeClr val="bg1"/>
                </a:solidFill>
                <a:latin typeface="Calibri" panose="020F0502020204030204" pitchFamily="34" charset="0"/>
                <a:cs typeface="Calibri" panose="020F0502020204030204" pitchFamily="34" charset="0"/>
              </a:rPr>
              <a:t>)</a:t>
            </a:r>
            <a:endParaRPr lang="ru-RU" b="1" dirty="0" smtClean="0">
              <a:solidFill>
                <a:schemeClr val="bg1"/>
              </a:solidFill>
              <a:latin typeface="Calibri" panose="020F0502020204030204" pitchFamily="34" charset="0"/>
              <a:cs typeface="Calibri" panose="020F0502020204030204" pitchFamily="34" charset="0"/>
            </a:endParaRPr>
          </a:p>
          <a:p>
            <a:r>
              <a:rPr lang="ru-RU" b="1" dirty="0" smtClean="0">
                <a:solidFill>
                  <a:schemeClr val="bg1"/>
                </a:solidFill>
                <a:latin typeface="Calibri" panose="020F0502020204030204" pitchFamily="34" charset="0"/>
                <a:cs typeface="Calibri" panose="020F0502020204030204" pitchFamily="34" charset="0"/>
              </a:rPr>
              <a:t>студент-практикант</a:t>
            </a:r>
          </a:p>
          <a:p>
            <a:pPr algn="ctr"/>
            <a:endParaRPr lang="ru-RU" sz="1400" b="1" dirty="0" smtClean="0">
              <a:solidFill>
                <a:schemeClr val="bg1"/>
              </a:solidFill>
              <a:latin typeface="Calibri" panose="020F0502020204030204" pitchFamily="34" charset="0"/>
              <a:cs typeface="Calibri" panose="020F0502020204030204" pitchFamily="34" charset="0"/>
            </a:endParaRPr>
          </a:p>
          <a:p>
            <a:pPr algn="ctr"/>
            <a:r>
              <a:rPr lang="ru-RU" sz="1600" dirty="0" smtClean="0">
                <a:solidFill>
                  <a:schemeClr val="bg1"/>
                </a:solidFill>
                <a:latin typeface="Calibri" panose="020F0502020204030204" pitchFamily="34" charset="0"/>
                <a:cs typeface="Calibri" panose="020F0502020204030204" pitchFamily="34" charset="0"/>
              </a:rPr>
              <a:t>5 курс </a:t>
            </a:r>
          </a:p>
          <a:p>
            <a:pPr algn="ctr"/>
            <a:r>
              <a:rPr lang="ru-RU" sz="1600" dirty="0">
                <a:solidFill>
                  <a:schemeClr val="bg1"/>
                </a:solidFill>
                <a:latin typeface="Calibri" panose="020F0502020204030204" pitchFamily="34" charset="0"/>
                <a:cs typeface="Calibri" panose="020F0502020204030204" pitchFamily="34" charset="0"/>
              </a:rPr>
              <a:t>ф</a:t>
            </a:r>
            <a:r>
              <a:rPr lang="ru-RU" sz="1600" dirty="0" smtClean="0">
                <a:solidFill>
                  <a:schemeClr val="bg1"/>
                </a:solidFill>
                <a:latin typeface="Calibri" panose="020F0502020204030204" pitchFamily="34" charset="0"/>
                <a:cs typeface="Calibri" panose="020F0502020204030204" pitchFamily="34" charset="0"/>
              </a:rPr>
              <a:t>акультет иностранных учащихся</a:t>
            </a:r>
          </a:p>
          <a:p>
            <a:pPr algn="ctr"/>
            <a:endParaRPr lang="ru-RU" sz="1600" dirty="0">
              <a:solidFill>
                <a:schemeClr val="bg1"/>
              </a:solidFill>
              <a:latin typeface="Calibri" panose="020F0502020204030204" pitchFamily="34" charset="0"/>
              <a:cs typeface="Calibri" panose="020F0502020204030204" pitchFamily="34" charset="0"/>
            </a:endParaRPr>
          </a:p>
        </p:txBody>
      </p:sp>
      <p:sp>
        <p:nvSpPr>
          <p:cNvPr id="15" name="TextBox 14"/>
          <p:cNvSpPr txBox="1"/>
          <p:nvPr/>
        </p:nvSpPr>
        <p:spPr>
          <a:xfrm>
            <a:off x="2267743" y="260648"/>
            <a:ext cx="4608287" cy="46166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400" b="1" dirty="0" smtClean="0">
                <a:latin typeface="Calibri" panose="020F0502020204030204" pitchFamily="34" charset="0"/>
                <a:cs typeface="Calibri" panose="020F0502020204030204" pitchFamily="34" charset="0"/>
              </a:rPr>
              <a:t>BADGE REQUIREMENTS</a:t>
            </a:r>
            <a:endParaRPr lang="ru-RU" sz="2400" b="1" dirty="0" smtClean="0">
              <a:solidFill>
                <a:schemeClr val="bg1"/>
              </a:solidFill>
              <a:latin typeface="Calibri" panose="020F0502020204030204" pitchFamily="34" charset="0"/>
              <a:cs typeface="Calibri" panose="020F0502020204030204" pitchFamily="34" charset="0"/>
            </a:endParaRPr>
          </a:p>
        </p:txBody>
      </p:sp>
      <p:pic>
        <p:nvPicPr>
          <p:cNvPr id="16" name="Рисунок 30" descr="эмблема университет новая.jpg"/>
          <p:cNvPicPr>
            <a:picLocks noChangeAspect="1"/>
          </p:cNvPicPr>
          <p:nvPr/>
        </p:nvPicPr>
        <p:blipFill>
          <a:blip r:embed="rId2" cstate="print"/>
          <a:srcRect/>
          <a:stretch>
            <a:fillRect/>
          </a:stretch>
        </p:blipFill>
        <p:spPr bwMode="auto">
          <a:xfrm>
            <a:off x="5365549" y="1484784"/>
            <a:ext cx="610149" cy="560419"/>
          </a:xfrm>
          <a:prstGeom prst="flowChartConnector">
            <a:avLst/>
          </a:prstGeom>
          <a:noFill/>
          <a:ln w="9525">
            <a:noFill/>
            <a:miter lim="800000"/>
            <a:headEnd/>
            <a:tailEnd/>
          </a:ln>
        </p:spPr>
      </p:pic>
      <p:sp>
        <p:nvSpPr>
          <p:cNvPr id="3" name="Rectangle 1"/>
          <p:cNvSpPr>
            <a:spLocks noChangeArrowheads="1"/>
          </p:cNvSpPr>
          <p:nvPr/>
        </p:nvSpPr>
        <p:spPr bwMode="auto">
          <a:xfrm>
            <a:off x="5752503" y="939850"/>
            <a:ext cx="2448272" cy="297525"/>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dirty="0" err="1" smtClean="0">
                <a:ln>
                  <a:solidFill>
                    <a:srgbClr val="0B11FF"/>
                  </a:solidFill>
                </a:ln>
                <a:solidFill>
                  <a:srgbClr val="1F1F1F"/>
                </a:solidFill>
                <a:effectLst/>
                <a:latin typeface="inherit"/>
                <a:cs typeface="Arial" pitchFamily="34" charset="0"/>
              </a:rPr>
              <a:t>sample</a:t>
            </a:r>
            <a:r>
              <a:rPr kumimoji="0" lang="ru-RU" altLang="ru-RU" sz="600" b="0" i="0" u="none" strike="noStrike" cap="none" normalizeH="0" baseline="0" dirty="0" smtClean="0">
                <a:ln>
                  <a:solidFill>
                    <a:srgbClr val="0B11FF"/>
                  </a:solidFill>
                </a:ln>
                <a:solidFill>
                  <a:schemeClr val="tx1"/>
                </a:solidFill>
                <a:effectLst/>
                <a:latin typeface="Arial" pitchFamily="34" charset="0"/>
                <a:cs typeface="Arial" pitchFamily="34" charset="0"/>
              </a:rPr>
              <a:t> </a:t>
            </a:r>
            <a:endParaRPr kumimoji="0" lang="ru-RU" altLang="ru-RU" sz="1800" b="0" i="0" u="none" strike="noStrike" cap="none" normalizeH="0" baseline="0" dirty="0" smtClean="0">
              <a:ln>
                <a:solidFill>
                  <a:srgbClr val="0B11FF"/>
                </a:solidFill>
              </a:ln>
              <a:solidFill>
                <a:schemeClr val="tx1"/>
              </a:solidFill>
              <a:effectLst/>
              <a:latin typeface="Arial" pitchFamily="34" charset="0"/>
              <a:cs typeface="Arial" pitchFamily="34" charset="0"/>
            </a:endParaRPr>
          </a:p>
        </p:txBody>
      </p:sp>
      <p:sp>
        <p:nvSpPr>
          <p:cNvPr id="17" name="Прямоугольник 16"/>
          <p:cNvSpPr/>
          <p:nvPr/>
        </p:nvSpPr>
        <p:spPr>
          <a:xfrm>
            <a:off x="5365549" y="4077072"/>
            <a:ext cx="3240360" cy="2376264"/>
          </a:xfrm>
          <a:prstGeom prst="rect">
            <a:avLst/>
          </a:prstGeom>
          <a:solidFill>
            <a:schemeClr val="tx1"/>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bg1"/>
                </a:solidFill>
                <a:latin typeface="Calibri" panose="020F0502020204030204" pitchFamily="34" charset="0"/>
                <a:cs typeface="Calibri" panose="020F0502020204030204" pitchFamily="34" charset="0"/>
              </a:rPr>
              <a:t>GrSMU</a:t>
            </a:r>
            <a:endParaRPr lang="ru-RU" b="1" dirty="0">
              <a:solidFill>
                <a:schemeClr val="bg1"/>
              </a:solidFill>
              <a:latin typeface="Calibri" panose="020F0502020204030204" pitchFamily="34" charset="0"/>
              <a:cs typeface="Calibri" panose="020F0502020204030204" pitchFamily="34" charset="0"/>
            </a:endParaRPr>
          </a:p>
          <a:p>
            <a:endParaRPr lang="ru-RU" b="1" dirty="0" smtClean="0">
              <a:solidFill>
                <a:schemeClr val="bg1"/>
              </a:solidFill>
              <a:latin typeface="Calibri" panose="020F0502020204030204" pitchFamily="34" charset="0"/>
              <a:cs typeface="Calibri" panose="020F0502020204030204" pitchFamily="34" charset="0"/>
            </a:endParaRPr>
          </a:p>
          <a:p>
            <a:r>
              <a:rPr lang="en-US" b="1" dirty="0">
                <a:solidFill>
                  <a:schemeClr val="bg1"/>
                </a:solidFill>
                <a:latin typeface="Calibri" panose="020F0502020204030204" pitchFamily="34" charset="0"/>
                <a:cs typeface="Calibri" panose="020F0502020204030204" pitchFamily="34" charset="0"/>
              </a:rPr>
              <a:t>Full </a:t>
            </a:r>
            <a:r>
              <a:rPr lang="en-US" b="1" dirty="0" smtClean="0">
                <a:solidFill>
                  <a:schemeClr val="bg1"/>
                </a:solidFill>
                <a:latin typeface="Calibri" panose="020F0502020204030204" pitchFamily="34" charset="0"/>
                <a:cs typeface="Calibri" panose="020F0502020204030204" pitchFamily="34" charset="0"/>
              </a:rPr>
              <a:t>name</a:t>
            </a:r>
            <a:endParaRPr lang="ru-RU" b="1" dirty="0" smtClean="0">
              <a:solidFill>
                <a:schemeClr val="bg1"/>
              </a:solidFill>
              <a:latin typeface="Calibri" panose="020F0502020204030204" pitchFamily="34" charset="0"/>
              <a:cs typeface="Calibri" panose="020F0502020204030204" pitchFamily="34" charset="0"/>
            </a:endParaRPr>
          </a:p>
          <a:p>
            <a:r>
              <a:rPr lang="en-US" sz="1600" b="1" dirty="0" smtClean="0">
                <a:solidFill>
                  <a:schemeClr val="bg1"/>
                </a:solidFill>
                <a:latin typeface="Calibri" panose="020F0502020204030204" pitchFamily="34" charset="0"/>
                <a:cs typeface="Calibri" panose="020F0502020204030204" pitchFamily="34" charset="0"/>
              </a:rPr>
              <a:t>Student</a:t>
            </a:r>
            <a:r>
              <a:rPr lang="ru-RU" sz="1600" b="1" dirty="0" smtClean="0">
                <a:solidFill>
                  <a:schemeClr val="bg1"/>
                </a:solidFill>
                <a:latin typeface="Calibri" panose="020F0502020204030204" pitchFamily="34" charset="0"/>
                <a:cs typeface="Calibri" panose="020F0502020204030204" pitchFamily="34" charset="0"/>
              </a:rPr>
              <a:t>-</a:t>
            </a:r>
            <a:r>
              <a:rPr lang="en-US" sz="1600" b="1" dirty="0" smtClean="0">
                <a:solidFill>
                  <a:schemeClr val="bg1"/>
                </a:solidFill>
                <a:latin typeface="Calibri" panose="020F0502020204030204" pitchFamily="34" charset="0"/>
                <a:cs typeface="Calibri" panose="020F0502020204030204" pitchFamily="34" charset="0"/>
              </a:rPr>
              <a:t>Intern</a:t>
            </a:r>
            <a:endParaRPr lang="ru-RU" sz="1600" b="1" dirty="0" smtClean="0">
              <a:solidFill>
                <a:schemeClr val="bg1"/>
              </a:solidFill>
              <a:latin typeface="Calibri" panose="020F0502020204030204" pitchFamily="34" charset="0"/>
              <a:cs typeface="Calibri" panose="020F0502020204030204" pitchFamily="34" charset="0"/>
            </a:endParaRPr>
          </a:p>
          <a:p>
            <a:endParaRPr lang="ru-RU" sz="1600" dirty="0" smtClean="0">
              <a:solidFill>
                <a:schemeClr val="bg1"/>
              </a:solidFill>
              <a:latin typeface="Calibri" panose="020F0502020204030204" pitchFamily="34" charset="0"/>
              <a:cs typeface="Calibri" panose="020F0502020204030204" pitchFamily="34" charset="0"/>
            </a:endParaRPr>
          </a:p>
          <a:p>
            <a:r>
              <a:rPr lang="en-US" sz="1600" dirty="0" smtClean="0">
                <a:solidFill>
                  <a:schemeClr val="bg1"/>
                </a:solidFill>
                <a:latin typeface="Calibri" panose="020F0502020204030204" pitchFamily="34" charset="0"/>
                <a:cs typeface="Calibri" panose="020F0502020204030204" pitchFamily="34" charset="0"/>
              </a:rPr>
              <a:t>5th </a:t>
            </a:r>
            <a:r>
              <a:rPr lang="en-US" sz="1600" dirty="0">
                <a:solidFill>
                  <a:schemeClr val="bg1"/>
                </a:solidFill>
                <a:latin typeface="Calibri" panose="020F0502020204030204" pitchFamily="34" charset="0"/>
                <a:cs typeface="Calibri" panose="020F0502020204030204" pitchFamily="34" charset="0"/>
              </a:rPr>
              <a:t>year student Faculty of International Students</a:t>
            </a:r>
            <a:endParaRPr lang="ru-RU" sz="1600" dirty="0">
              <a:solidFill>
                <a:schemeClr val="bg1"/>
              </a:solidFill>
              <a:latin typeface="Calibri" panose="020F0502020204030204" pitchFamily="34" charset="0"/>
              <a:cs typeface="Calibri" panose="020F0502020204030204" pitchFamily="34" charset="0"/>
            </a:endParaRPr>
          </a:p>
        </p:txBody>
      </p:sp>
      <p:pic>
        <p:nvPicPr>
          <p:cNvPr id="18" name="Рисунок 30" descr="эмблема университет новая.jpg"/>
          <p:cNvPicPr>
            <a:picLocks noChangeAspect="1"/>
          </p:cNvPicPr>
          <p:nvPr/>
        </p:nvPicPr>
        <p:blipFill>
          <a:blip r:embed="rId2" cstate="print"/>
          <a:srcRect/>
          <a:stretch>
            <a:fillRect/>
          </a:stretch>
        </p:blipFill>
        <p:spPr bwMode="auto">
          <a:xfrm>
            <a:off x="5365549" y="4077072"/>
            <a:ext cx="610149" cy="560419"/>
          </a:xfrm>
          <a:prstGeom prst="flowChartConnector">
            <a:avLst/>
          </a:prstGeom>
          <a:noFill/>
          <a:ln w="9525">
            <a:noFill/>
            <a:miter lim="800000"/>
            <a:headEnd/>
            <a:tailEnd/>
          </a:ln>
        </p:spPr>
      </p:pic>
    </p:spTree>
    <p:extLst>
      <p:ext uri="{BB962C8B-B14F-4D97-AF65-F5344CB8AC3E}">
        <p14:creationId xmlns:p14="http://schemas.microsoft.com/office/powerpoint/2010/main" val="4281542062"/>
      </p:ext>
    </p:extLst>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8017517" y="32379"/>
            <a:ext cx="1126483" cy="1034669"/>
          </a:xfrm>
          <a:prstGeom prst="flowChartConnector">
            <a:avLst/>
          </a:prstGeom>
          <a:noFill/>
          <a:ln w="9525">
            <a:noFill/>
            <a:miter lim="800000"/>
            <a:headEnd/>
            <a:tailEnd/>
          </a:ln>
        </p:spPr>
      </p:pic>
      <p:sp>
        <p:nvSpPr>
          <p:cNvPr id="12" name="TextBox 11"/>
          <p:cNvSpPr txBox="1"/>
          <p:nvPr/>
        </p:nvSpPr>
        <p:spPr>
          <a:xfrm>
            <a:off x="1475656" y="549713"/>
            <a:ext cx="6192688"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3200" b="1" dirty="0" smtClean="0">
                <a:solidFill>
                  <a:schemeClr val="tx1"/>
                </a:solidFill>
                <a:latin typeface="Calibri" panose="020F0502020204030204" pitchFamily="34" charset="0"/>
              </a:rPr>
              <a:t>Good luck with practical training!</a:t>
            </a:r>
            <a:endParaRPr lang="ru-RU" sz="3200" b="1" dirty="0">
              <a:solidFill>
                <a:schemeClr val="tx1"/>
              </a:solidFill>
              <a:latin typeface="Calibri" panose="020F0502020204030204" pitchFamily="34" charset="0"/>
            </a:endParaRPr>
          </a:p>
        </p:txBody>
      </p:sp>
      <p:pic>
        <p:nvPicPr>
          <p:cNvPr id="13" name="Picture 2" descr="D:\Documents\ПРАКТИКА\для буклета\практика\Студенты.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10321" y="1412776"/>
            <a:ext cx="7123358" cy="4968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Box 4"/>
          <p:cNvSpPr txBox="1"/>
          <p:nvPr/>
        </p:nvSpPr>
        <p:spPr>
          <a:xfrm>
            <a:off x="5292080" y="5805264"/>
            <a:ext cx="3768427" cy="646331"/>
          </a:xfrm>
          <a:prstGeom prst="rect">
            <a:avLst/>
          </a:prstGeom>
          <a:gradFill>
            <a:gsLst>
              <a:gs pos="0">
                <a:srgbClr val="FFFFFF"/>
              </a:gs>
              <a:gs pos="70000">
                <a:srgbClr val="E6E6E6"/>
              </a:gs>
              <a:gs pos="100000">
                <a:srgbClr val="7D8496"/>
              </a:gs>
              <a:gs pos="98000">
                <a:srgbClr val="7D8496"/>
              </a:gs>
              <a:gs pos="100000">
                <a:srgbClr val="E6E6E6"/>
              </a:gs>
            </a:gsLst>
            <a:path path="rect">
              <a:fillToRect l="50000" t="50000" r="50000" b="50000"/>
            </a:path>
          </a:grad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b="1" dirty="0" smtClean="0">
                <a:solidFill>
                  <a:schemeClr val="bg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Supervisor of practical training</a:t>
            </a:r>
            <a:endParaRPr lang="ru-RU" b="1" dirty="0" smtClean="0">
              <a:solidFill>
                <a:schemeClr val="bg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b="1" dirty="0" err="1" smtClean="0">
                <a:solidFill>
                  <a:schemeClr val="bg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Shirokaya</a:t>
            </a:r>
            <a:r>
              <a:rPr lang="en-US" b="1" dirty="0" smtClean="0">
                <a:solidFill>
                  <a:schemeClr val="bg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 E.</a:t>
            </a:r>
            <a:endParaRPr lang="ru-RU" b="1" dirty="0" smtClean="0">
              <a:solidFill>
                <a:schemeClr val="bg1">
                  <a:lumMod val="75000"/>
                  <a:lumOff val="2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3526752"/>
      </p:ext>
    </p:extLst>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2" y="-2215"/>
            <a:ext cx="899594" cy="826273"/>
          </a:xfrm>
          <a:prstGeom prst="flowChartConnector">
            <a:avLst/>
          </a:prstGeom>
          <a:noFill/>
          <a:ln w="9525">
            <a:noFill/>
            <a:miter lim="800000"/>
            <a:headEnd/>
            <a:tailEnd/>
          </a:ln>
        </p:spPr>
      </p:pic>
      <p:sp>
        <p:nvSpPr>
          <p:cNvPr id="7" name="TextBox 6"/>
          <p:cNvSpPr txBox="1"/>
          <p:nvPr/>
        </p:nvSpPr>
        <p:spPr>
          <a:xfrm>
            <a:off x="2339752" y="210866"/>
            <a:ext cx="4752528"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smtClean="0">
                <a:solidFill>
                  <a:schemeClr val="bg1"/>
                </a:solidFill>
                <a:latin typeface="Calibri" panose="020F0502020204030204" pitchFamily="34" charset="0"/>
              </a:rPr>
              <a:t>Practical Training Supervision</a:t>
            </a:r>
            <a:endParaRPr lang="ru-RU" sz="2000" b="1" dirty="0">
              <a:solidFill>
                <a:schemeClr val="bg1"/>
              </a:solidFill>
              <a:latin typeface="Calibri" panose="020F0502020204030204" pitchFamily="34" charset="0"/>
            </a:endParaRPr>
          </a:p>
        </p:txBody>
      </p:sp>
      <p:sp>
        <p:nvSpPr>
          <p:cNvPr id="13" name="Прямоугольник 12"/>
          <p:cNvSpPr/>
          <p:nvPr/>
        </p:nvSpPr>
        <p:spPr>
          <a:xfrm>
            <a:off x="1686088" y="6158812"/>
            <a:ext cx="5976664" cy="369332"/>
          </a:xfrm>
          <a:prstGeom prst="rect">
            <a:avLst/>
          </a:prstGeom>
          <a:noFill/>
        </p:spPr>
        <p:style>
          <a:lnRef idx="2">
            <a:schemeClr val="accent3"/>
          </a:lnRef>
          <a:fillRef idx="1">
            <a:schemeClr val="lt1"/>
          </a:fillRef>
          <a:effectRef idx="0">
            <a:schemeClr val="accent3"/>
          </a:effectRef>
          <a:fontRef idx="minor">
            <a:schemeClr val="dk1"/>
          </a:fontRef>
        </p:style>
        <p:txBody>
          <a:bodyPr wrap="square">
            <a:spAutoFit/>
          </a:bodyPr>
          <a:lstStyle/>
          <a:p>
            <a:pPr lvl="0"/>
            <a:r>
              <a:rPr lang="en-US" b="1" dirty="0" smtClean="0">
                <a:solidFill>
                  <a:schemeClr val="bg1"/>
                </a:solidFill>
                <a:latin typeface="Calibri" panose="020F0502020204030204" pitchFamily="34" charset="0"/>
              </a:rPr>
              <a:t>Notices on training are placed at the Dean’s office</a:t>
            </a:r>
            <a:r>
              <a:rPr lang="ru-RU" b="1" dirty="0" smtClean="0">
                <a:solidFill>
                  <a:schemeClr val="bg1"/>
                </a:solidFill>
                <a:latin typeface="Calibri" panose="020F0502020204030204" pitchFamily="34" charset="0"/>
              </a:rPr>
              <a:t>.</a:t>
            </a:r>
            <a:endParaRPr lang="ru-RU" b="1" dirty="0">
              <a:solidFill>
                <a:schemeClr val="bg1"/>
              </a:solidFill>
              <a:latin typeface="Calibri" panose="020F0502020204030204" pitchFamily="34" charset="0"/>
            </a:endParaRPr>
          </a:p>
        </p:txBody>
      </p:sp>
      <p:sp>
        <p:nvSpPr>
          <p:cNvPr id="17" name="Прямоугольник 16"/>
          <p:cNvSpPr/>
          <p:nvPr/>
        </p:nvSpPr>
        <p:spPr>
          <a:xfrm>
            <a:off x="417074" y="839643"/>
            <a:ext cx="8514693" cy="1015663"/>
          </a:xfrm>
          <a:prstGeom prst="rect">
            <a:avLst/>
          </a:prstGeom>
        </p:spPr>
        <p:txBody>
          <a:bodyPr wrap="square">
            <a:spAutoFit/>
          </a:bodyPr>
          <a:lstStyle/>
          <a:p>
            <a:pPr lvl="0" algn="l"/>
            <a:r>
              <a:rPr lang="en-US" sz="2000" dirty="0" smtClean="0">
                <a:solidFill>
                  <a:schemeClr val="bg1"/>
                </a:solidFill>
                <a:latin typeface="Calibri" panose="020F0502020204030204" pitchFamily="34" charset="0"/>
              </a:rPr>
              <a:t>At the University, practical training supervisor is </a:t>
            </a:r>
            <a:r>
              <a:rPr lang="en-US" sz="2000" dirty="0" err="1" smtClean="0">
                <a:solidFill>
                  <a:schemeClr val="bg1"/>
                </a:solidFill>
                <a:latin typeface="Calibri" panose="020F0502020204030204" pitchFamily="34" charset="0"/>
              </a:rPr>
              <a:t>Shirokaya</a:t>
            </a:r>
            <a:r>
              <a:rPr lang="en-US" sz="2000" dirty="0" smtClean="0">
                <a:solidFill>
                  <a:schemeClr val="bg1"/>
                </a:solidFill>
                <a:latin typeface="Calibri" panose="020F0502020204030204" pitchFamily="34" charset="0"/>
              </a:rPr>
              <a:t> Natalya </a:t>
            </a:r>
            <a:r>
              <a:rPr lang="en-US" sz="2000" dirty="0" err="1" smtClean="0">
                <a:solidFill>
                  <a:schemeClr val="bg1"/>
                </a:solidFill>
                <a:latin typeface="Calibri" panose="020F0502020204030204" pitchFamily="34" charset="0"/>
              </a:rPr>
              <a:t>Evgenyevna</a:t>
            </a:r>
            <a:r>
              <a:rPr lang="en-US" sz="2000" dirty="0" smtClean="0">
                <a:solidFill>
                  <a:schemeClr val="bg1"/>
                </a:solidFill>
                <a:latin typeface="Calibri" panose="020F0502020204030204" pitchFamily="34" charset="0"/>
              </a:rPr>
              <a:t> . Regarding questions on practical training, students can visit room 2</a:t>
            </a:r>
            <a:r>
              <a:rPr lang="ru-RU" sz="2000" dirty="0" smtClean="0">
                <a:solidFill>
                  <a:schemeClr val="bg1"/>
                </a:solidFill>
                <a:latin typeface="Calibri" panose="020F0502020204030204" pitchFamily="34" charset="0"/>
              </a:rPr>
              <a:t>31</a:t>
            </a:r>
            <a:r>
              <a:rPr lang="en-US" sz="2000" dirty="0" smtClean="0">
                <a:solidFill>
                  <a:schemeClr val="bg1"/>
                </a:solidFill>
                <a:latin typeface="Calibri" panose="020F0502020204030204" pitchFamily="34" charset="0"/>
              </a:rPr>
              <a:t> from 2 pm till 5 pm. </a:t>
            </a:r>
            <a:r>
              <a:rPr lang="ru-RU" sz="2000" dirty="0" smtClean="0">
                <a:solidFill>
                  <a:schemeClr val="bg1"/>
                </a:solidFill>
                <a:latin typeface="Calibri" panose="020F0502020204030204" pitchFamily="34" charset="0"/>
              </a:rPr>
              <a:t>				</a:t>
            </a:r>
            <a:r>
              <a:rPr lang="en-US" sz="2000" dirty="0" smtClean="0">
                <a:solidFill>
                  <a:schemeClr val="bg1"/>
                </a:solidFill>
                <a:latin typeface="Calibri" panose="020F0502020204030204" pitchFamily="34" charset="0"/>
              </a:rPr>
              <a:t>Email</a:t>
            </a:r>
            <a:r>
              <a:rPr lang="ru-RU" sz="2000" dirty="0" smtClean="0">
                <a:ln>
                  <a:solidFill>
                    <a:srgbClr val="0B11FF"/>
                  </a:solidFill>
                </a:ln>
                <a:solidFill>
                  <a:schemeClr val="bg1"/>
                </a:solidFill>
                <a:latin typeface="Calibri" panose="020F0502020204030204" pitchFamily="34" charset="0"/>
              </a:rPr>
              <a:t>: </a:t>
            </a:r>
            <a:r>
              <a:rPr lang="en-US" sz="2000" dirty="0" err="1">
                <a:ln>
                  <a:solidFill>
                    <a:srgbClr val="0B11FF"/>
                  </a:solidFill>
                </a:ln>
                <a:solidFill>
                  <a:srgbClr val="0B11FF"/>
                </a:solidFill>
                <a:latin typeface="Calibri" panose="020F0502020204030204" pitchFamily="34" charset="0"/>
                <a:hlinkClick r:id="rId3"/>
              </a:rPr>
              <a:t>praktika</a:t>
            </a:r>
            <a:r>
              <a:rPr lang="ru-RU" sz="2000" dirty="0">
                <a:ln>
                  <a:solidFill>
                    <a:srgbClr val="0B11FF"/>
                  </a:solidFill>
                </a:ln>
                <a:solidFill>
                  <a:srgbClr val="0B11FF"/>
                </a:solidFill>
                <a:latin typeface="Calibri" panose="020F0502020204030204" pitchFamily="34" charset="0"/>
                <a:hlinkClick r:id="rId3"/>
              </a:rPr>
              <a:t>@</a:t>
            </a:r>
            <a:r>
              <a:rPr lang="en-US" sz="2000" dirty="0" err="1">
                <a:ln>
                  <a:solidFill>
                    <a:srgbClr val="0B11FF"/>
                  </a:solidFill>
                </a:ln>
                <a:solidFill>
                  <a:srgbClr val="0B11FF"/>
                </a:solidFill>
                <a:latin typeface="Calibri" panose="020F0502020204030204" pitchFamily="34" charset="0"/>
                <a:hlinkClick r:id="rId3"/>
              </a:rPr>
              <a:t>grsmu</a:t>
            </a:r>
            <a:r>
              <a:rPr lang="ru-RU" sz="2000" dirty="0">
                <a:ln>
                  <a:solidFill>
                    <a:srgbClr val="0B11FF"/>
                  </a:solidFill>
                </a:ln>
                <a:solidFill>
                  <a:srgbClr val="0B11FF"/>
                </a:solidFill>
                <a:latin typeface="Calibri" panose="020F0502020204030204" pitchFamily="34" charset="0"/>
                <a:hlinkClick r:id="rId3"/>
              </a:rPr>
              <a:t>.</a:t>
            </a:r>
            <a:r>
              <a:rPr lang="en-US" sz="2000" dirty="0">
                <a:ln>
                  <a:solidFill>
                    <a:srgbClr val="0B11FF"/>
                  </a:solidFill>
                </a:ln>
                <a:solidFill>
                  <a:srgbClr val="0B11FF"/>
                </a:solidFill>
                <a:latin typeface="Calibri" panose="020F0502020204030204" pitchFamily="34" charset="0"/>
                <a:hlinkClick r:id="rId3"/>
              </a:rPr>
              <a:t>by</a:t>
            </a:r>
            <a:endParaRPr lang="ru-RU" sz="2000" dirty="0">
              <a:ln>
                <a:solidFill>
                  <a:srgbClr val="0B11FF"/>
                </a:solidFill>
              </a:ln>
              <a:solidFill>
                <a:srgbClr val="0B11FF"/>
              </a:solidFill>
              <a:latin typeface="Calibri" panose="020F0502020204030204" pitchFamily="34"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59" t="3469" r="7107" b="41835"/>
          <a:stretch/>
        </p:blipFill>
        <p:spPr bwMode="auto">
          <a:xfrm>
            <a:off x="417074" y="1988840"/>
            <a:ext cx="8317258" cy="39339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3789273"/>
      </p:ext>
    </p:extLst>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2" y="-2215"/>
            <a:ext cx="880152" cy="808415"/>
          </a:xfrm>
          <a:prstGeom prst="flowChartConnector">
            <a:avLst/>
          </a:prstGeom>
          <a:noFill/>
          <a:ln w="9525">
            <a:noFill/>
            <a:miter lim="800000"/>
            <a:headEnd/>
            <a:tailEnd/>
          </a:ln>
        </p:spPr>
      </p:pic>
      <p:sp>
        <p:nvSpPr>
          <p:cNvPr id="7" name="TextBox 6"/>
          <p:cNvSpPr txBox="1"/>
          <p:nvPr/>
        </p:nvSpPr>
        <p:spPr>
          <a:xfrm>
            <a:off x="1043608" y="188640"/>
            <a:ext cx="7704856"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smtClean="0">
                <a:solidFill>
                  <a:schemeClr val="bg1"/>
                </a:solidFill>
                <a:latin typeface="Calibri" panose="020F0502020204030204" pitchFamily="34" charset="0"/>
              </a:rPr>
              <a:t>Instruction on labour protection and safety measures</a:t>
            </a:r>
            <a:endParaRPr lang="ru-RU" sz="2000" b="1" dirty="0">
              <a:solidFill>
                <a:schemeClr val="bg1"/>
              </a:solidFill>
              <a:latin typeface="Calibri" panose="020F0502020204030204" pitchFamily="34" charset="0"/>
            </a:endParaRPr>
          </a:p>
        </p:txBody>
      </p:sp>
      <p:sp>
        <p:nvSpPr>
          <p:cNvPr id="13" name="Прямоугольник 12"/>
          <p:cNvSpPr/>
          <p:nvPr/>
        </p:nvSpPr>
        <p:spPr>
          <a:xfrm>
            <a:off x="440075" y="806200"/>
            <a:ext cx="8308390" cy="2015936"/>
          </a:xfrm>
          <a:prstGeom prst="rect">
            <a:avLst/>
          </a:prstGeom>
        </p:spPr>
        <p:txBody>
          <a:bodyPr wrap="square">
            <a:spAutoFit/>
          </a:bodyPr>
          <a:lstStyle/>
          <a:p>
            <a:pPr algn="just"/>
            <a:r>
              <a:rPr lang="en-US" dirty="0" smtClean="0">
                <a:solidFill>
                  <a:schemeClr val="bg1"/>
                </a:solidFill>
                <a:latin typeface="Calibri" panose="020F0502020204030204" pitchFamily="34" charset="0"/>
              </a:rPr>
              <a:t>Instruction </a:t>
            </a:r>
            <a:r>
              <a:rPr lang="en-US" dirty="0">
                <a:solidFill>
                  <a:schemeClr val="bg1"/>
                </a:solidFill>
                <a:latin typeface="Calibri" panose="020F0502020204030204" pitchFamily="34" charset="0"/>
              </a:rPr>
              <a:t>on labour protection and safety </a:t>
            </a:r>
            <a:r>
              <a:rPr lang="en-US" dirty="0" smtClean="0">
                <a:solidFill>
                  <a:schemeClr val="bg1"/>
                </a:solidFill>
                <a:latin typeface="Calibri" panose="020F0502020204030204" pitchFamily="34" charset="0"/>
              </a:rPr>
              <a:t>measures are placed on the </a:t>
            </a:r>
            <a:r>
              <a:rPr lang="en-US" dirty="0">
                <a:solidFill>
                  <a:schemeClr val="bg1"/>
                </a:solidFill>
                <a:latin typeface="Calibri" panose="020F0502020204030204" pitchFamily="34" charset="0"/>
              </a:rPr>
              <a:t>website </a:t>
            </a:r>
            <a:r>
              <a:rPr lang="en-US" dirty="0" smtClean="0">
                <a:solidFill>
                  <a:schemeClr val="bg1"/>
                </a:solidFill>
                <a:latin typeface="Calibri" panose="020F0502020204030204" pitchFamily="34" charset="0"/>
              </a:rPr>
              <a:t>(www.grsmu.by) as a presentation on the following pages: </a:t>
            </a:r>
            <a:r>
              <a:rPr lang="ru-RU" dirty="0">
                <a:solidFill>
                  <a:schemeClr val="bg1"/>
                </a:solidFill>
                <a:latin typeface="Calibri" panose="020F0502020204030204" pitchFamily="34" charset="0"/>
              </a:rPr>
              <a:t>студентам </a:t>
            </a:r>
            <a:r>
              <a:rPr lang="ru-RU" dirty="0">
                <a:solidFill>
                  <a:schemeClr val="bg1"/>
                </a:solidFill>
                <a:latin typeface="Calibri" panose="020F0502020204030204" pitchFamily="34" charset="0"/>
                <a:sym typeface="Symbol"/>
              </a:rPr>
              <a:t></a:t>
            </a:r>
            <a:r>
              <a:rPr lang="ru-RU" dirty="0">
                <a:solidFill>
                  <a:schemeClr val="bg1"/>
                </a:solidFill>
                <a:latin typeface="Calibri" panose="020F0502020204030204" pitchFamily="34" charset="0"/>
              </a:rPr>
              <a:t> практика</a:t>
            </a:r>
            <a:r>
              <a:rPr lang="ru-RU" dirty="0">
                <a:solidFill>
                  <a:schemeClr val="bg1"/>
                </a:solidFill>
                <a:latin typeface="Calibri" panose="020F0502020204030204" pitchFamily="34" charset="0"/>
                <a:sym typeface="Symbol"/>
              </a:rPr>
              <a:t> </a:t>
            </a:r>
            <a:r>
              <a:rPr lang="ru-RU" dirty="0">
                <a:solidFill>
                  <a:schemeClr val="bg1"/>
                </a:solidFill>
                <a:latin typeface="Calibri" panose="020F0502020204030204" pitchFamily="34" charset="0"/>
              </a:rPr>
              <a:t> инструкции по ОТ и ТБ. </a:t>
            </a:r>
            <a:r>
              <a:rPr lang="en-US" b="1" dirty="0" smtClean="0">
                <a:solidFill>
                  <a:schemeClr val="bg1"/>
                </a:solidFill>
                <a:latin typeface="Calibri" panose="020F0502020204030204" pitchFamily="34" charset="0"/>
              </a:rPr>
              <a:t>Before practical training, students must undergo the instruction (see the presentation) </a:t>
            </a:r>
            <a:r>
              <a:rPr lang="en-US" dirty="0" smtClean="0">
                <a:solidFill>
                  <a:schemeClr val="bg1"/>
                </a:solidFill>
                <a:latin typeface="Calibri" panose="020F0502020204030204" pitchFamily="34" charset="0"/>
              </a:rPr>
              <a:t>on labour </a:t>
            </a:r>
            <a:r>
              <a:rPr lang="en-US" dirty="0">
                <a:solidFill>
                  <a:schemeClr val="bg1"/>
                </a:solidFill>
                <a:latin typeface="Calibri" panose="020F0502020204030204" pitchFamily="34" charset="0"/>
              </a:rPr>
              <a:t>protection and safety measures </a:t>
            </a:r>
            <a:r>
              <a:rPr lang="en-US" dirty="0" smtClean="0">
                <a:solidFill>
                  <a:schemeClr val="bg1"/>
                </a:solidFill>
                <a:latin typeface="Calibri" panose="020F0502020204030204" pitchFamily="34" charset="0"/>
              </a:rPr>
              <a:t>and sign the checklist on </a:t>
            </a:r>
            <a:r>
              <a:rPr lang="en-US" dirty="0">
                <a:solidFill>
                  <a:schemeClr val="bg1"/>
                </a:solidFill>
                <a:latin typeface="Calibri" panose="020F0502020204030204" pitchFamily="34" charset="0"/>
              </a:rPr>
              <a:t>labour protection and safety measures </a:t>
            </a:r>
            <a:r>
              <a:rPr lang="en-US" dirty="0" smtClean="0">
                <a:solidFill>
                  <a:schemeClr val="bg1"/>
                </a:solidFill>
                <a:latin typeface="Calibri" panose="020F0502020204030204" pitchFamily="34" charset="0"/>
              </a:rPr>
              <a:t> (</a:t>
            </a:r>
            <a:r>
              <a:rPr lang="ru-RU" dirty="0" smtClean="0">
                <a:solidFill>
                  <a:schemeClr val="bg1"/>
                </a:solidFill>
                <a:latin typeface="Calibri" panose="020F0502020204030204" pitchFamily="34" charset="0"/>
              </a:rPr>
              <a:t>ОТ и ТБ). </a:t>
            </a:r>
            <a:r>
              <a:rPr lang="en-US" b="1" dirty="0" smtClean="0">
                <a:solidFill>
                  <a:schemeClr val="bg1"/>
                </a:solidFill>
                <a:latin typeface="Calibri" panose="020F0502020204030204" pitchFamily="34" charset="0"/>
              </a:rPr>
              <a:t>The leader of the group</a:t>
            </a:r>
            <a:r>
              <a:rPr lang="en-US" dirty="0" smtClean="0">
                <a:solidFill>
                  <a:schemeClr val="bg1"/>
                </a:solidFill>
                <a:latin typeface="Calibri" panose="020F0502020204030204" pitchFamily="34" charset="0"/>
              </a:rPr>
              <a:t> </a:t>
            </a:r>
            <a:r>
              <a:rPr lang="en-US" b="1" dirty="0" smtClean="0">
                <a:solidFill>
                  <a:schemeClr val="bg1"/>
                </a:solidFill>
                <a:latin typeface="Calibri" panose="020F0502020204030204" pitchFamily="34" charset="0"/>
              </a:rPr>
              <a:t>receives the list after the announcement at the Dean’s office</a:t>
            </a:r>
            <a:r>
              <a:rPr lang="en-US" dirty="0" smtClean="0">
                <a:solidFill>
                  <a:schemeClr val="bg1"/>
                </a:solidFill>
                <a:latin typeface="Calibri" panose="020F0502020204030204" pitchFamily="34" charset="0"/>
              </a:rPr>
              <a:t>. </a:t>
            </a:r>
            <a:endParaRPr lang="ru-RU" dirty="0">
              <a:solidFill>
                <a:schemeClr val="bg1"/>
              </a:solidFill>
              <a:latin typeface="Calibri" panose="020F0502020204030204" pitchFamily="34" charset="0"/>
            </a:endParaRPr>
          </a:p>
          <a:p>
            <a:pPr lvl="0" algn="just"/>
            <a:endParaRPr lang="ru-RU" sz="1700" b="1" dirty="0">
              <a:solidFill>
                <a:schemeClr val="bg1"/>
              </a:solidFill>
              <a:latin typeface="Calibri" panose="020F0502020204030204" pitchFamily="34" charset="0"/>
            </a:endParaRPr>
          </a:p>
        </p:txBody>
      </p:sp>
      <p:cxnSp>
        <p:nvCxnSpPr>
          <p:cNvPr id="5" name="Прямая со стрелкой 4"/>
          <p:cNvCxnSpPr/>
          <p:nvPr/>
        </p:nvCxnSpPr>
        <p:spPr>
          <a:xfrm>
            <a:off x="4460301" y="5085184"/>
            <a:ext cx="1656184" cy="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206" t="7446" r="9733" b="26619"/>
          <a:stretch/>
        </p:blipFill>
        <p:spPr bwMode="auto">
          <a:xfrm>
            <a:off x="529676" y="2564904"/>
            <a:ext cx="8237194" cy="41764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Скругленный прямоугольник 1"/>
          <p:cNvSpPr/>
          <p:nvPr/>
        </p:nvSpPr>
        <p:spPr>
          <a:xfrm>
            <a:off x="750510" y="6117006"/>
            <a:ext cx="7419581" cy="432048"/>
          </a:xfrm>
          <a:prstGeom prst="roundRect">
            <a:avLst/>
          </a:prstGeom>
          <a:noFill/>
          <a:ln>
            <a:solidFill>
              <a:srgbClr val="0B11FF"/>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ru-RU">
              <a:ln>
                <a:solidFill>
                  <a:srgbClr val="0B11FF"/>
                </a:solidFill>
              </a:ln>
              <a:solidFill>
                <a:srgbClr val="0B11FF"/>
              </a:solidFill>
            </a:endParaRPr>
          </a:p>
        </p:txBody>
      </p:sp>
    </p:spTree>
    <p:extLst>
      <p:ext uri="{BB962C8B-B14F-4D97-AF65-F5344CB8AC3E}">
        <p14:creationId xmlns:p14="http://schemas.microsoft.com/office/powerpoint/2010/main" val="3514339859"/>
      </p:ext>
    </p:extLst>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2" y="-2215"/>
            <a:ext cx="991769" cy="910935"/>
          </a:xfrm>
          <a:prstGeom prst="flowChartConnector">
            <a:avLst/>
          </a:prstGeom>
          <a:noFill/>
          <a:ln w="9525">
            <a:noFill/>
            <a:miter lim="800000"/>
            <a:headEnd/>
            <a:tailEnd/>
          </a:ln>
        </p:spPr>
      </p:pic>
      <p:sp>
        <p:nvSpPr>
          <p:cNvPr id="7" name="TextBox 6"/>
          <p:cNvSpPr txBox="1"/>
          <p:nvPr/>
        </p:nvSpPr>
        <p:spPr>
          <a:xfrm>
            <a:off x="1115616" y="98314"/>
            <a:ext cx="7776864" cy="707886"/>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smtClean="0">
                <a:solidFill>
                  <a:schemeClr val="bg1"/>
                </a:solidFill>
                <a:latin typeface="Calibri" panose="020F0502020204030204" pitchFamily="34" charset="0"/>
              </a:rPr>
              <a:t>Practical Training Organization of Students at Educational Institution Grodno State Medical University</a:t>
            </a:r>
            <a:endParaRPr lang="ru-RU" sz="2000" b="1" dirty="0">
              <a:solidFill>
                <a:schemeClr val="bg1"/>
              </a:solidFill>
              <a:latin typeface="Calibri" panose="020F0502020204030204" pitchFamily="34" charset="0"/>
            </a:endParaRPr>
          </a:p>
        </p:txBody>
      </p:sp>
      <p:sp>
        <p:nvSpPr>
          <p:cNvPr id="13" name="Прямоугольник 12"/>
          <p:cNvSpPr/>
          <p:nvPr/>
        </p:nvSpPr>
        <p:spPr>
          <a:xfrm>
            <a:off x="157008" y="908720"/>
            <a:ext cx="8766214" cy="756938"/>
          </a:xfrm>
          <a:prstGeom prst="rect">
            <a:avLst/>
          </a:prstGeom>
        </p:spPr>
        <p:txBody>
          <a:bodyPr wrap="square">
            <a:spAutoFit/>
          </a:bodyPr>
          <a:lstStyle/>
          <a:p>
            <a:pPr lvl="0">
              <a:lnSpc>
                <a:spcPts val="1700"/>
              </a:lnSpc>
            </a:pPr>
            <a:r>
              <a:rPr lang="en-US" sz="2000" dirty="0" smtClean="0">
                <a:solidFill>
                  <a:schemeClr val="bg1"/>
                </a:solidFill>
                <a:latin typeface="Calibri" panose="020F0502020204030204" pitchFamily="34" charset="0"/>
              </a:rPr>
              <a:t>The list of students assigned for practical training and the cycles schedule are placed on the university website</a:t>
            </a:r>
            <a:r>
              <a:rPr lang="ru-RU" sz="2000" dirty="0">
                <a:solidFill>
                  <a:schemeClr val="bg1"/>
                </a:solidFill>
                <a:latin typeface="Calibri" panose="020F0502020204030204" pitchFamily="34" charset="0"/>
              </a:rPr>
              <a:t> (www.g</a:t>
            </a:r>
            <a:r>
              <a:rPr lang="en-US" sz="2000" dirty="0">
                <a:solidFill>
                  <a:schemeClr val="bg1"/>
                </a:solidFill>
                <a:latin typeface="Calibri" panose="020F0502020204030204" pitchFamily="34" charset="0"/>
              </a:rPr>
              <a:t>r</a:t>
            </a:r>
            <a:r>
              <a:rPr lang="ru-RU" sz="2000" dirty="0">
                <a:solidFill>
                  <a:schemeClr val="bg1"/>
                </a:solidFill>
                <a:latin typeface="Calibri" panose="020F0502020204030204" pitchFamily="34" charset="0"/>
              </a:rPr>
              <a:t>smu.by) </a:t>
            </a:r>
            <a:r>
              <a:rPr lang="en-US" sz="2000" dirty="0" smtClean="0">
                <a:solidFill>
                  <a:schemeClr val="bg1"/>
                </a:solidFill>
                <a:latin typeface="Calibri" panose="020F0502020204030204" pitchFamily="34" charset="0"/>
              </a:rPr>
              <a:t>on the following pages: </a:t>
            </a:r>
            <a:r>
              <a:rPr lang="ru-RU" sz="2000" dirty="0">
                <a:solidFill>
                  <a:schemeClr val="bg1"/>
                </a:solidFill>
                <a:latin typeface="Calibri" panose="020F0502020204030204" pitchFamily="34" charset="0"/>
              </a:rPr>
              <a:t>студентам </a:t>
            </a:r>
            <a:r>
              <a:rPr lang="ru-RU" sz="2000" dirty="0">
                <a:solidFill>
                  <a:schemeClr val="bg1"/>
                </a:solidFill>
                <a:latin typeface="Calibri" panose="020F0502020204030204" pitchFamily="34" charset="0"/>
                <a:sym typeface="Symbol"/>
              </a:rPr>
              <a:t></a:t>
            </a:r>
            <a:r>
              <a:rPr lang="ru-RU" sz="2000" dirty="0">
                <a:solidFill>
                  <a:schemeClr val="bg1"/>
                </a:solidFill>
                <a:latin typeface="Calibri" panose="020F0502020204030204" pitchFamily="34" charset="0"/>
              </a:rPr>
              <a:t> практика</a:t>
            </a:r>
            <a:r>
              <a:rPr lang="ru-RU" sz="2000" dirty="0">
                <a:solidFill>
                  <a:schemeClr val="bg1"/>
                </a:solidFill>
                <a:latin typeface="Calibri" panose="020F0502020204030204" pitchFamily="34" charset="0"/>
                <a:sym typeface="Symbol"/>
              </a:rPr>
              <a:t>  </a:t>
            </a:r>
            <a:r>
              <a:rPr lang="ru-RU" sz="2000" dirty="0" smtClean="0">
                <a:solidFill>
                  <a:schemeClr val="bg1"/>
                </a:solidFill>
                <a:latin typeface="Calibri" panose="020F0502020204030204" pitchFamily="34" charset="0"/>
                <a:sym typeface="Symbol"/>
              </a:rPr>
              <a:t>информация</a:t>
            </a:r>
            <a:endParaRPr lang="ru-RU" sz="2000" dirty="0">
              <a:solidFill>
                <a:schemeClr val="bg1"/>
              </a:solidFill>
              <a:latin typeface="Calibri" panose="020F0502020204030204" pitchFamily="34" charset="0"/>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644" t="7212" r="9459" b="35190"/>
          <a:stretch/>
        </p:blipFill>
        <p:spPr bwMode="auto">
          <a:xfrm>
            <a:off x="289802" y="1660655"/>
            <a:ext cx="8633420" cy="4787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Овал 1"/>
          <p:cNvSpPr/>
          <p:nvPr/>
        </p:nvSpPr>
        <p:spPr>
          <a:xfrm>
            <a:off x="289801" y="4054353"/>
            <a:ext cx="2555859" cy="504056"/>
          </a:xfrm>
          <a:prstGeom prst="ellipse">
            <a:avLst/>
          </a:prstGeom>
          <a:noFill/>
          <a:ln>
            <a:solidFill>
              <a:srgbClr val="0B1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0B11FF"/>
              </a:solidFill>
            </a:endParaRPr>
          </a:p>
        </p:txBody>
      </p:sp>
    </p:spTree>
    <p:extLst>
      <p:ext uri="{BB962C8B-B14F-4D97-AF65-F5344CB8AC3E}">
        <p14:creationId xmlns:p14="http://schemas.microsoft.com/office/powerpoint/2010/main" val="1284749840"/>
      </p:ext>
    </p:extLst>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2" y="-2216"/>
            <a:ext cx="899594" cy="826273"/>
          </a:xfrm>
          <a:prstGeom prst="flowChartConnector">
            <a:avLst/>
          </a:prstGeom>
          <a:noFill/>
          <a:ln w="9525">
            <a:noFill/>
            <a:miter lim="800000"/>
            <a:headEnd/>
            <a:tailEnd/>
          </a:ln>
        </p:spPr>
      </p:pic>
      <p:sp>
        <p:nvSpPr>
          <p:cNvPr id="7" name="TextBox 6"/>
          <p:cNvSpPr txBox="1"/>
          <p:nvPr/>
        </p:nvSpPr>
        <p:spPr>
          <a:xfrm>
            <a:off x="1331640" y="188640"/>
            <a:ext cx="6408712"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smtClean="0">
                <a:solidFill>
                  <a:schemeClr val="bg1"/>
                </a:solidFill>
                <a:latin typeface="Calibri" panose="020F0502020204030204" pitchFamily="34" charset="0"/>
              </a:rPr>
              <a:t>Practical Training curriculum </a:t>
            </a:r>
            <a:endParaRPr lang="ru-RU" sz="2000" b="1" dirty="0">
              <a:solidFill>
                <a:schemeClr val="bg1"/>
              </a:solidFill>
              <a:latin typeface="Calibri" panose="020F0502020204030204" pitchFamily="34" charset="0"/>
            </a:endParaRPr>
          </a:p>
        </p:txBody>
      </p:sp>
      <p:sp>
        <p:nvSpPr>
          <p:cNvPr id="6" name="Прямоугольник 5"/>
          <p:cNvSpPr/>
          <p:nvPr/>
        </p:nvSpPr>
        <p:spPr>
          <a:xfrm>
            <a:off x="449795" y="824057"/>
            <a:ext cx="8406934" cy="47089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l"/>
            <a:r>
              <a:rPr lang="en-US" altLang="ru-RU" sz="2000" b="1" dirty="0" smtClean="0">
                <a:solidFill>
                  <a:schemeClr val="bg1"/>
                </a:solidFill>
                <a:latin typeface="Calibri" panose="020F0502020204030204" pitchFamily="34" charset="0"/>
              </a:rPr>
              <a:t>3</a:t>
            </a:r>
            <a:r>
              <a:rPr lang="en-US" altLang="ru-RU" sz="2000" b="1" baseline="30000" dirty="0" smtClean="0">
                <a:solidFill>
                  <a:schemeClr val="bg1"/>
                </a:solidFill>
                <a:latin typeface="Calibri" panose="020F0502020204030204" pitchFamily="34" charset="0"/>
              </a:rPr>
              <a:t>rd</a:t>
            </a:r>
            <a:r>
              <a:rPr lang="en-US" altLang="ru-RU" sz="2000" b="1" dirty="0" smtClean="0">
                <a:solidFill>
                  <a:schemeClr val="bg1"/>
                </a:solidFill>
                <a:latin typeface="Calibri" panose="020F0502020204030204" pitchFamily="34" charset="0"/>
              </a:rPr>
              <a:t> year</a:t>
            </a:r>
            <a:r>
              <a:rPr lang="ru-RU" altLang="ru-RU" sz="2000" b="1" dirty="0" smtClean="0">
                <a:solidFill>
                  <a:schemeClr val="bg1"/>
                </a:solidFill>
                <a:latin typeface="Calibri" panose="020F0502020204030204" pitchFamily="34" charset="0"/>
              </a:rPr>
              <a:t>: </a:t>
            </a:r>
            <a:r>
              <a:rPr lang="en-US" sz="2000" b="1" dirty="0">
                <a:solidFill>
                  <a:schemeClr val="bg1"/>
                </a:solidFill>
                <a:latin typeface="Calibri" panose="020F0502020204030204" pitchFamily="34" charset="0"/>
              </a:rPr>
              <a:t>Clinical Practical Training “Nursing” – a nurse’s assistant </a:t>
            </a:r>
            <a:r>
              <a:rPr lang="en-US" sz="2000" b="1" dirty="0" smtClean="0">
                <a:solidFill>
                  <a:schemeClr val="bg1"/>
                </a:solidFill>
                <a:latin typeface="Calibri" panose="020F0502020204030204" pitchFamily="34" charset="0"/>
              </a:rPr>
              <a:t>at procedure room, dressing room, wards. </a:t>
            </a:r>
            <a:endParaRPr lang="ru-RU" sz="2000" b="1" dirty="0" smtClean="0">
              <a:solidFill>
                <a:schemeClr val="bg1"/>
              </a:solidFill>
              <a:latin typeface="Calibri" panose="020F0502020204030204" pitchFamily="34" charset="0"/>
            </a:endParaRPr>
          </a:p>
          <a:p>
            <a:pPr algn="l"/>
            <a:r>
              <a:rPr lang="ru-RU" altLang="ru-RU" sz="2000" b="1" dirty="0" smtClean="0">
                <a:solidFill>
                  <a:schemeClr val="bg1"/>
                </a:solidFill>
                <a:latin typeface="Calibri" panose="020F0502020204030204" pitchFamily="34" charset="0"/>
              </a:rPr>
              <a:t>         </a:t>
            </a:r>
            <a:r>
              <a:rPr lang="en-US" altLang="ru-RU" sz="2000" b="1" dirty="0" smtClean="0">
                <a:solidFill>
                  <a:schemeClr val="bg1"/>
                </a:solidFill>
                <a:latin typeface="Calibri" panose="020F0502020204030204" pitchFamily="34" charset="0"/>
              </a:rPr>
              <a:t>Total</a:t>
            </a:r>
            <a:r>
              <a:rPr lang="ru-RU" altLang="ru-RU" sz="2000" b="1" dirty="0" smtClean="0">
                <a:solidFill>
                  <a:schemeClr val="bg1"/>
                </a:solidFill>
                <a:latin typeface="Calibri" panose="020F0502020204030204" pitchFamily="34" charset="0"/>
              </a:rPr>
              <a:t> </a:t>
            </a:r>
            <a:r>
              <a:rPr lang="ru-RU" altLang="ru-RU" sz="2000" b="1" dirty="0">
                <a:solidFill>
                  <a:schemeClr val="bg1"/>
                </a:solidFill>
                <a:latin typeface="Calibri" panose="020F0502020204030204" pitchFamily="34" charset="0"/>
              </a:rPr>
              <a:t>– 216 </a:t>
            </a:r>
            <a:r>
              <a:rPr lang="en-US" altLang="ru-RU" sz="2000" b="1" dirty="0" smtClean="0">
                <a:solidFill>
                  <a:schemeClr val="bg1"/>
                </a:solidFill>
                <a:latin typeface="Calibri" panose="020F0502020204030204" pitchFamily="34" charset="0"/>
              </a:rPr>
              <a:t>hours</a:t>
            </a:r>
            <a:r>
              <a:rPr lang="ru-RU" altLang="ru-RU" sz="2000" b="1" dirty="0" smtClean="0">
                <a:solidFill>
                  <a:schemeClr val="bg1"/>
                </a:solidFill>
                <a:latin typeface="Calibri" panose="020F0502020204030204" pitchFamily="34" charset="0"/>
              </a:rPr>
              <a:t>, 144 </a:t>
            </a:r>
            <a:r>
              <a:rPr lang="en-US" altLang="ru-RU" sz="2000" b="1" dirty="0" smtClean="0">
                <a:solidFill>
                  <a:schemeClr val="bg1"/>
                </a:solidFill>
                <a:latin typeface="Calibri" panose="020F0502020204030204" pitchFamily="34" charset="0"/>
              </a:rPr>
              <a:t>of which at work place</a:t>
            </a:r>
            <a:r>
              <a:rPr lang="ru-RU" altLang="ru-RU" sz="2000" b="1" dirty="0" smtClean="0">
                <a:solidFill>
                  <a:schemeClr val="bg1"/>
                </a:solidFill>
                <a:latin typeface="Calibri" panose="020F0502020204030204" pitchFamily="34" charset="0"/>
              </a:rPr>
              <a:t> (</a:t>
            </a:r>
            <a:r>
              <a:rPr lang="en-US" altLang="ru-RU" sz="2000" b="1" dirty="0" smtClean="0">
                <a:solidFill>
                  <a:schemeClr val="bg1"/>
                </a:solidFill>
                <a:latin typeface="Calibri" panose="020F0502020204030204" pitchFamily="34" charset="0"/>
              </a:rPr>
              <a:t>72 hours in each cycle </a:t>
            </a:r>
            <a:r>
              <a:rPr lang="ru-RU" altLang="ru-RU" sz="2000" b="1" dirty="0" smtClean="0">
                <a:solidFill>
                  <a:schemeClr val="bg1"/>
                </a:solidFill>
                <a:latin typeface="Calibri" panose="020F0502020204030204" pitchFamily="34" charset="0"/>
              </a:rPr>
              <a:t>): </a:t>
            </a:r>
            <a:endParaRPr lang="ru-RU" altLang="ru-RU" sz="2000" b="1" dirty="0">
              <a:solidFill>
                <a:schemeClr val="bg1"/>
              </a:solidFill>
              <a:latin typeface="Calibri" panose="020F0502020204030204" pitchFamily="34" charset="0"/>
            </a:endParaRPr>
          </a:p>
          <a:p>
            <a:pPr lvl="1" algn="l" eaLnBrk="0" hangingPunct="0"/>
            <a:r>
              <a:rPr lang="en-US" sz="2000" b="1" dirty="0" smtClean="0">
                <a:solidFill>
                  <a:schemeClr val="bg1"/>
                </a:solidFill>
                <a:latin typeface="Calibri" panose="020F0502020204030204" pitchFamily="34" charset="0"/>
              </a:rPr>
              <a:t>Cycle I</a:t>
            </a:r>
            <a:r>
              <a:rPr lang="ru-RU" sz="2000" b="1" dirty="0" smtClean="0">
                <a:solidFill>
                  <a:schemeClr val="bg1"/>
                </a:solidFill>
                <a:latin typeface="Calibri" panose="020F0502020204030204" pitchFamily="34" charset="0"/>
              </a:rPr>
              <a:t> - </a:t>
            </a:r>
            <a:r>
              <a:rPr lang="ru-RU" sz="2000" b="1" dirty="0">
                <a:solidFill>
                  <a:schemeClr val="bg1"/>
                </a:solidFill>
                <a:latin typeface="Calibri" panose="020F0502020204030204" pitchFamily="34" charset="0"/>
              </a:rPr>
              <a:t>10 </a:t>
            </a:r>
            <a:r>
              <a:rPr lang="en-US" sz="2000" b="1" dirty="0" smtClean="0">
                <a:solidFill>
                  <a:schemeClr val="bg1"/>
                </a:solidFill>
                <a:latin typeface="Calibri" panose="020F0502020204030204" pitchFamily="34" charset="0"/>
              </a:rPr>
              <a:t>days</a:t>
            </a:r>
            <a:r>
              <a:rPr lang="ru-RU" sz="2000" b="1" dirty="0" smtClean="0">
                <a:solidFill>
                  <a:schemeClr val="bg1"/>
                </a:solidFill>
                <a:latin typeface="Calibri" panose="020F0502020204030204" pitchFamily="34" charset="0"/>
              </a:rPr>
              <a:t> </a:t>
            </a:r>
            <a:r>
              <a:rPr lang="ru-RU" sz="2000" b="1" dirty="0">
                <a:solidFill>
                  <a:schemeClr val="bg1"/>
                </a:solidFill>
                <a:latin typeface="Calibri" panose="020F0502020204030204" pitchFamily="34" charset="0"/>
              </a:rPr>
              <a:t>– </a:t>
            </a:r>
            <a:r>
              <a:rPr lang="en-US" sz="2000" b="1" dirty="0" smtClean="0">
                <a:solidFill>
                  <a:schemeClr val="bg1"/>
                </a:solidFill>
                <a:latin typeface="Calibri" panose="020F0502020204030204" pitchFamily="34" charset="0"/>
              </a:rPr>
              <a:t>therapy. </a:t>
            </a:r>
            <a:endParaRPr lang="ru-RU" sz="2000" b="1" dirty="0" smtClean="0">
              <a:solidFill>
                <a:schemeClr val="bg1"/>
              </a:solidFill>
              <a:latin typeface="Calibri" panose="020F0502020204030204" pitchFamily="34" charset="0"/>
            </a:endParaRPr>
          </a:p>
          <a:p>
            <a:pPr lvl="1" algn="l" eaLnBrk="0" hangingPunct="0"/>
            <a:r>
              <a:rPr lang="en-US" sz="2000" b="1" dirty="0" smtClean="0">
                <a:solidFill>
                  <a:schemeClr val="bg1"/>
                </a:solidFill>
                <a:latin typeface="Calibri" panose="020F0502020204030204" pitchFamily="34" charset="0"/>
              </a:rPr>
              <a:t>Cycle II </a:t>
            </a:r>
            <a:r>
              <a:rPr lang="ru-RU" sz="2000" b="1" dirty="0" smtClean="0">
                <a:solidFill>
                  <a:schemeClr val="bg1"/>
                </a:solidFill>
                <a:latin typeface="Calibri" panose="020F0502020204030204" pitchFamily="34" charset="0"/>
              </a:rPr>
              <a:t>- </a:t>
            </a:r>
            <a:r>
              <a:rPr lang="ru-RU" sz="2000" b="1" dirty="0">
                <a:solidFill>
                  <a:schemeClr val="bg1"/>
                </a:solidFill>
                <a:latin typeface="Calibri" panose="020F0502020204030204" pitchFamily="34" charset="0"/>
              </a:rPr>
              <a:t>10 </a:t>
            </a:r>
            <a:r>
              <a:rPr lang="en-US" sz="2000" b="1" dirty="0">
                <a:solidFill>
                  <a:schemeClr val="bg1"/>
                </a:solidFill>
                <a:latin typeface="Calibri" panose="020F0502020204030204" pitchFamily="34" charset="0"/>
              </a:rPr>
              <a:t>days</a:t>
            </a:r>
            <a:r>
              <a:rPr lang="ru-RU" sz="2000" b="1" dirty="0">
                <a:solidFill>
                  <a:schemeClr val="bg1"/>
                </a:solidFill>
                <a:latin typeface="Calibri" panose="020F0502020204030204" pitchFamily="34" charset="0"/>
              </a:rPr>
              <a:t> – </a:t>
            </a:r>
            <a:r>
              <a:rPr lang="en-US" sz="2000" b="1" dirty="0" smtClean="0">
                <a:solidFill>
                  <a:schemeClr val="bg1"/>
                </a:solidFill>
                <a:latin typeface="Calibri" panose="020F0502020204030204" pitchFamily="34" charset="0"/>
              </a:rPr>
              <a:t>surgery. </a:t>
            </a:r>
            <a:endParaRPr lang="ru-RU" sz="2000" b="1" dirty="0" smtClean="0">
              <a:solidFill>
                <a:schemeClr val="bg1"/>
              </a:solidFill>
              <a:latin typeface="Calibri" panose="020F0502020204030204" pitchFamily="34" charset="0"/>
            </a:endParaRPr>
          </a:p>
          <a:p>
            <a:pPr lvl="1" algn="l" eaLnBrk="0" hangingPunct="0"/>
            <a:endParaRPr lang="ru-RU" altLang="ru-RU" sz="2000" b="1" dirty="0">
              <a:solidFill>
                <a:schemeClr val="bg1"/>
              </a:solidFill>
              <a:latin typeface="Calibri" panose="020F0502020204030204" pitchFamily="34" charset="0"/>
            </a:endParaRPr>
          </a:p>
          <a:p>
            <a:pPr lvl="0" algn="l" eaLnBrk="0" hangingPunct="0"/>
            <a:r>
              <a:rPr lang="en-US" altLang="ru-RU" sz="2000" b="1" dirty="0" smtClean="0">
                <a:solidFill>
                  <a:schemeClr val="bg1"/>
                </a:solidFill>
                <a:latin typeface="Calibri" panose="020F0502020204030204" pitchFamily="34" charset="0"/>
              </a:rPr>
              <a:t>4</a:t>
            </a:r>
            <a:r>
              <a:rPr lang="en-US" altLang="ru-RU" sz="2000" b="1" baseline="30000" dirty="0" smtClean="0">
                <a:solidFill>
                  <a:schemeClr val="bg1"/>
                </a:solidFill>
                <a:latin typeface="Calibri" panose="020F0502020204030204" pitchFamily="34" charset="0"/>
              </a:rPr>
              <a:t>th</a:t>
            </a:r>
            <a:r>
              <a:rPr lang="en-US" altLang="ru-RU" sz="2000" b="1" dirty="0" smtClean="0">
                <a:solidFill>
                  <a:schemeClr val="bg1"/>
                </a:solidFill>
                <a:latin typeface="Calibri" panose="020F0502020204030204" pitchFamily="34" charset="0"/>
              </a:rPr>
              <a:t> year</a:t>
            </a:r>
            <a:r>
              <a:rPr lang="ru-RU" altLang="ru-RU" sz="2000" b="1" dirty="0" smtClean="0">
                <a:solidFill>
                  <a:schemeClr val="bg1"/>
                </a:solidFill>
                <a:latin typeface="Calibri" panose="020F0502020204030204" pitchFamily="34" charset="0"/>
              </a:rPr>
              <a:t>: </a:t>
            </a:r>
            <a:r>
              <a:rPr lang="en-US" altLang="ru-RU" sz="2000" b="1" dirty="0" smtClean="0">
                <a:solidFill>
                  <a:schemeClr val="bg1"/>
                </a:solidFill>
                <a:latin typeface="Calibri" panose="020F0502020204030204" pitchFamily="34" charset="0"/>
              </a:rPr>
              <a:t>Medical Outpatient Practical Training </a:t>
            </a:r>
            <a:r>
              <a:rPr lang="ru-RU" altLang="ru-RU" sz="2000" b="1" dirty="0" smtClean="0">
                <a:solidFill>
                  <a:schemeClr val="bg1"/>
                </a:solidFill>
                <a:latin typeface="Calibri" panose="020F0502020204030204" pitchFamily="34" charset="0"/>
              </a:rPr>
              <a:t>– </a:t>
            </a:r>
            <a:r>
              <a:rPr lang="en-US" altLang="ru-RU" sz="2000" b="1" dirty="0">
                <a:solidFill>
                  <a:schemeClr val="bg1"/>
                </a:solidFill>
                <a:latin typeface="Calibri" panose="020F0502020204030204" pitchFamily="34" charset="0"/>
              </a:rPr>
              <a:t>a doctor’s assistant in outpatient hospital</a:t>
            </a:r>
            <a:r>
              <a:rPr lang="ru-RU" altLang="ru-RU" sz="2000" b="1" dirty="0" smtClean="0">
                <a:solidFill>
                  <a:schemeClr val="bg1"/>
                </a:solidFill>
                <a:latin typeface="Calibri" panose="020F0502020204030204" pitchFamily="34" charset="0"/>
              </a:rPr>
              <a:t>.</a:t>
            </a:r>
            <a:endParaRPr lang="ru-RU" altLang="ru-RU" sz="2000" b="1" dirty="0">
              <a:solidFill>
                <a:schemeClr val="bg1"/>
              </a:solidFill>
              <a:latin typeface="Calibri" panose="020F0502020204030204" pitchFamily="34" charset="0"/>
            </a:endParaRPr>
          </a:p>
          <a:p>
            <a:pPr lvl="0" algn="l" eaLnBrk="0" hangingPunct="0"/>
            <a:r>
              <a:rPr lang="ru-RU" altLang="ru-RU" sz="2000" b="1" dirty="0">
                <a:solidFill>
                  <a:schemeClr val="bg1"/>
                </a:solidFill>
                <a:latin typeface="Calibri" panose="020F0502020204030204" pitchFamily="34" charset="0"/>
              </a:rPr>
              <a:t> </a:t>
            </a:r>
            <a:r>
              <a:rPr lang="ru-RU" altLang="ru-RU" sz="2000" b="1" dirty="0" smtClean="0">
                <a:solidFill>
                  <a:schemeClr val="bg1"/>
                </a:solidFill>
                <a:latin typeface="Calibri" panose="020F0502020204030204" pitchFamily="34" charset="0"/>
              </a:rPr>
              <a:t>        </a:t>
            </a:r>
            <a:r>
              <a:rPr lang="en-US" altLang="ru-RU" sz="2000" b="1" dirty="0" smtClean="0">
                <a:solidFill>
                  <a:schemeClr val="bg1"/>
                </a:solidFill>
                <a:latin typeface="Calibri" panose="020F0502020204030204" pitchFamily="34" charset="0"/>
              </a:rPr>
              <a:t>Total</a:t>
            </a:r>
            <a:r>
              <a:rPr lang="ru-RU" altLang="ru-RU" sz="2000" b="1" dirty="0" smtClean="0">
                <a:solidFill>
                  <a:schemeClr val="bg1"/>
                </a:solidFill>
                <a:latin typeface="Calibri" panose="020F0502020204030204" pitchFamily="34" charset="0"/>
              </a:rPr>
              <a:t> </a:t>
            </a:r>
            <a:r>
              <a:rPr lang="ru-RU" altLang="ru-RU" sz="2000" b="1" dirty="0">
                <a:solidFill>
                  <a:schemeClr val="bg1"/>
                </a:solidFill>
                <a:latin typeface="Calibri" panose="020F0502020204030204" pitchFamily="34" charset="0"/>
              </a:rPr>
              <a:t>- 216 </a:t>
            </a:r>
            <a:r>
              <a:rPr lang="en-US" altLang="ru-RU" sz="2000" b="1" dirty="0" err="1" smtClean="0">
                <a:solidFill>
                  <a:schemeClr val="bg1"/>
                </a:solidFill>
                <a:latin typeface="Calibri" panose="020F0502020204030204" pitchFamily="34" charset="0"/>
              </a:rPr>
              <a:t>hrs</a:t>
            </a:r>
            <a:r>
              <a:rPr lang="ru-RU" altLang="ru-RU" sz="2000" b="1" dirty="0" smtClean="0">
                <a:solidFill>
                  <a:schemeClr val="bg1"/>
                </a:solidFill>
                <a:latin typeface="Calibri" panose="020F0502020204030204" pitchFamily="34" charset="0"/>
              </a:rPr>
              <a:t>, 144 </a:t>
            </a:r>
            <a:r>
              <a:rPr lang="en-US" altLang="ru-RU" sz="2000" b="1" dirty="0" smtClean="0">
                <a:solidFill>
                  <a:schemeClr val="bg1"/>
                </a:solidFill>
                <a:latin typeface="Calibri" panose="020F0502020204030204" pitchFamily="34" charset="0"/>
              </a:rPr>
              <a:t>of which at work place</a:t>
            </a:r>
            <a:r>
              <a:rPr lang="ru-RU" altLang="ru-RU" sz="2000" b="1" dirty="0" smtClean="0">
                <a:solidFill>
                  <a:schemeClr val="bg1"/>
                </a:solidFill>
                <a:latin typeface="Calibri" panose="020F0502020204030204" pitchFamily="34" charset="0"/>
              </a:rPr>
              <a:t> </a:t>
            </a:r>
            <a:r>
              <a:rPr lang="ru-RU" altLang="ru-RU" sz="2000" b="1" dirty="0">
                <a:solidFill>
                  <a:schemeClr val="bg1"/>
                </a:solidFill>
                <a:latin typeface="Calibri" panose="020F0502020204030204" pitchFamily="34" charset="0"/>
              </a:rPr>
              <a:t>(20 </a:t>
            </a:r>
            <a:r>
              <a:rPr lang="en-US" altLang="ru-RU" sz="2000" b="1" dirty="0" smtClean="0">
                <a:solidFill>
                  <a:schemeClr val="bg1"/>
                </a:solidFill>
                <a:latin typeface="Calibri" panose="020F0502020204030204" pitchFamily="34" charset="0"/>
              </a:rPr>
              <a:t>days</a:t>
            </a:r>
            <a:r>
              <a:rPr lang="ru-RU" altLang="ru-RU" sz="2000" b="1" dirty="0" smtClean="0">
                <a:solidFill>
                  <a:schemeClr val="bg1"/>
                </a:solidFill>
                <a:latin typeface="Calibri" panose="020F0502020204030204" pitchFamily="34" charset="0"/>
              </a:rPr>
              <a:t>).</a:t>
            </a:r>
            <a:r>
              <a:rPr lang="en-US" altLang="ru-RU" sz="2000" b="1" dirty="0" smtClean="0">
                <a:solidFill>
                  <a:schemeClr val="bg1"/>
                </a:solidFill>
                <a:latin typeface="Calibri" panose="020F0502020204030204" pitchFamily="34" charset="0"/>
              </a:rPr>
              <a:t> </a:t>
            </a:r>
            <a:endParaRPr lang="ru-RU" altLang="ru-RU" sz="2000" b="1" dirty="0" smtClean="0">
              <a:solidFill>
                <a:schemeClr val="bg1"/>
              </a:solidFill>
              <a:latin typeface="Calibri" panose="020F0502020204030204" pitchFamily="34" charset="0"/>
            </a:endParaRPr>
          </a:p>
          <a:p>
            <a:pPr lvl="0" algn="l" eaLnBrk="0" hangingPunct="0"/>
            <a:endParaRPr lang="ru-RU" altLang="ru-RU" sz="2000" b="1" dirty="0">
              <a:solidFill>
                <a:schemeClr val="bg1"/>
              </a:solidFill>
              <a:latin typeface="Calibri" panose="020F0502020204030204" pitchFamily="34" charset="0"/>
            </a:endParaRPr>
          </a:p>
          <a:p>
            <a:pPr lvl="0" algn="l" eaLnBrk="0" hangingPunct="0"/>
            <a:r>
              <a:rPr lang="en-US" altLang="ru-RU" sz="2000" b="1" dirty="0" smtClean="0">
                <a:solidFill>
                  <a:schemeClr val="bg1"/>
                </a:solidFill>
                <a:latin typeface="Calibri" panose="020F0502020204030204" pitchFamily="34" charset="0"/>
              </a:rPr>
              <a:t>5</a:t>
            </a:r>
            <a:r>
              <a:rPr lang="en-US" altLang="ru-RU" sz="2000" b="1" baseline="30000" dirty="0" smtClean="0">
                <a:solidFill>
                  <a:schemeClr val="bg1"/>
                </a:solidFill>
                <a:latin typeface="Calibri" panose="020F0502020204030204" pitchFamily="34" charset="0"/>
              </a:rPr>
              <a:t>th</a:t>
            </a:r>
            <a:r>
              <a:rPr lang="en-US" altLang="ru-RU" sz="2000" b="1" dirty="0" smtClean="0">
                <a:solidFill>
                  <a:schemeClr val="bg1"/>
                </a:solidFill>
                <a:latin typeface="Calibri" panose="020F0502020204030204" pitchFamily="34" charset="0"/>
              </a:rPr>
              <a:t> year</a:t>
            </a:r>
            <a:r>
              <a:rPr lang="ru-RU" altLang="ru-RU" sz="2000" b="1" dirty="0" smtClean="0">
                <a:solidFill>
                  <a:schemeClr val="bg1"/>
                </a:solidFill>
                <a:latin typeface="Calibri" panose="020F0502020204030204" pitchFamily="34" charset="0"/>
              </a:rPr>
              <a:t>:  </a:t>
            </a:r>
            <a:r>
              <a:rPr lang="en-US" altLang="ru-RU" sz="2000" b="1" dirty="0">
                <a:solidFill>
                  <a:schemeClr val="bg1"/>
                </a:solidFill>
                <a:latin typeface="Calibri" panose="020F0502020204030204" pitchFamily="34" charset="0"/>
              </a:rPr>
              <a:t>Clinical Practical Training – a doctor’s assistant in </a:t>
            </a:r>
            <a:r>
              <a:rPr lang="en-US" altLang="ru-RU" sz="2000" b="1" dirty="0" smtClean="0">
                <a:solidFill>
                  <a:schemeClr val="bg1"/>
                </a:solidFill>
                <a:latin typeface="Calibri" panose="020F0502020204030204" pitchFamily="34" charset="0"/>
              </a:rPr>
              <a:t>hospital</a:t>
            </a:r>
            <a:r>
              <a:rPr lang="ru-RU" altLang="ru-RU" sz="2000" b="1" dirty="0" smtClean="0">
                <a:solidFill>
                  <a:schemeClr val="bg1"/>
                </a:solidFill>
                <a:latin typeface="Calibri" panose="020F0502020204030204" pitchFamily="34" charset="0"/>
              </a:rPr>
              <a:t>.</a:t>
            </a:r>
            <a:r>
              <a:rPr lang="en-US" altLang="ru-RU" sz="2000" b="1" dirty="0" smtClean="0">
                <a:solidFill>
                  <a:schemeClr val="bg1"/>
                </a:solidFill>
                <a:latin typeface="Calibri" panose="020F0502020204030204" pitchFamily="34" charset="0"/>
              </a:rPr>
              <a:t> </a:t>
            </a:r>
            <a:endParaRPr lang="ru-RU" altLang="ru-RU" sz="2000" b="1" dirty="0" smtClean="0">
              <a:solidFill>
                <a:schemeClr val="bg1"/>
              </a:solidFill>
              <a:latin typeface="Calibri" panose="020F0502020204030204" pitchFamily="34" charset="0"/>
            </a:endParaRPr>
          </a:p>
          <a:p>
            <a:pPr lvl="1" algn="l" eaLnBrk="0" hangingPunct="0"/>
            <a:r>
              <a:rPr lang="en-US" altLang="ru-RU" sz="2000" b="1" dirty="0" smtClean="0">
                <a:solidFill>
                  <a:schemeClr val="bg1"/>
                </a:solidFill>
                <a:latin typeface="Calibri" panose="020F0502020204030204" pitchFamily="34" charset="0"/>
              </a:rPr>
              <a:t>Total</a:t>
            </a:r>
            <a:r>
              <a:rPr lang="ru-RU" altLang="ru-RU" sz="2000" b="1" dirty="0" smtClean="0">
                <a:solidFill>
                  <a:schemeClr val="bg1"/>
                </a:solidFill>
                <a:latin typeface="Calibri" panose="020F0502020204030204" pitchFamily="34" charset="0"/>
              </a:rPr>
              <a:t> </a:t>
            </a:r>
            <a:r>
              <a:rPr lang="ru-RU" altLang="ru-RU" sz="2000" b="1" dirty="0">
                <a:solidFill>
                  <a:schemeClr val="bg1"/>
                </a:solidFill>
                <a:latin typeface="Calibri" panose="020F0502020204030204" pitchFamily="34" charset="0"/>
              </a:rPr>
              <a:t>– 432 </a:t>
            </a:r>
            <a:r>
              <a:rPr lang="en-US" altLang="ru-RU" sz="2000" b="1" dirty="0" err="1" smtClean="0">
                <a:solidFill>
                  <a:schemeClr val="bg1"/>
                </a:solidFill>
                <a:latin typeface="Calibri" panose="020F0502020204030204" pitchFamily="34" charset="0"/>
              </a:rPr>
              <a:t>hrs</a:t>
            </a:r>
            <a:r>
              <a:rPr lang="ru-RU" altLang="ru-RU" sz="2000" b="1" dirty="0" smtClean="0">
                <a:solidFill>
                  <a:schemeClr val="bg1"/>
                </a:solidFill>
                <a:latin typeface="Calibri" panose="020F0502020204030204" pitchFamily="34" charset="0"/>
              </a:rPr>
              <a:t>, 288 </a:t>
            </a:r>
            <a:r>
              <a:rPr lang="en-US" altLang="ru-RU" sz="2000" b="1" dirty="0" smtClean="0">
                <a:solidFill>
                  <a:schemeClr val="bg1"/>
                </a:solidFill>
                <a:latin typeface="Calibri" panose="020F0502020204030204" pitchFamily="34" charset="0"/>
              </a:rPr>
              <a:t>of which are at work place</a:t>
            </a:r>
            <a:r>
              <a:rPr lang="ru-RU" altLang="ru-RU" sz="2000" b="1" dirty="0" smtClean="0">
                <a:solidFill>
                  <a:schemeClr val="bg1"/>
                </a:solidFill>
                <a:latin typeface="Calibri" panose="020F0502020204030204" pitchFamily="34" charset="0"/>
              </a:rPr>
              <a:t> (</a:t>
            </a:r>
            <a:r>
              <a:rPr lang="ru-RU" altLang="ru-RU" sz="2000" b="1" dirty="0">
                <a:solidFill>
                  <a:schemeClr val="bg1"/>
                </a:solidFill>
                <a:latin typeface="Calibri" panose="020F0502020204030204" pitchFamily="34" charset="0"/>
              </a:rPr>
              <a:t>96 </a:t>
            </a:r>
            <a:r>
              <a:rPr lang="en-US" altLang="ru-RU" sz="2000" b="1" dirty="0" smtClean="0">
                <a:solidFill>
                  <a:schemeClr val="bg1"/>
                </a:solidFill>
                <a:latin typeface="Calibri" panose="020F0502020204030204" pitchFamily="34" charset="0"/>
              </a:rPr>
              <a:t>hours</a:t>
            </a:r>
            <a:r>
              <a:rPr lang="ru-RU" altLang="ru-RU" sz="2000" b="1" dirty="0" smtClean="0">
                <a:solidFill>
                  <a:schemeClr val="bg1"/>
                </a:solidFill>
                <a:latin typeface="Calibri" panose="020F0502020204030204" pitchFamily="34" charset="0"/>
              </a:rPr>
              <a:t> </a:t>
            </a:r>
            <a:r>
              <a:rPr lang="en-US" altLang="ru-RU" sz="2000" b="1" dirty="0" smtClean="0">
                <a:solidFill>
                  <a:schemeClr val="bg1"/>
                </a:solidFill>
                <a:latin typeface="Calibri" panose="020F0502020204030204" pitchFamily="34" charset="0"/>
              </a:rPr>
              <a:t>in</a:t>
            </a:r>
            <a:r>
              <a:rPr lang="ru-RU" altLang="ru-RU" sz="2000" b="1" dirty="0" smtClean="0">
                <a:solidFill>
                  <a:schemeClr val="bg1"/>
                </a:solidFill>
                <a:latin typeface="Calibri" panose="020F0502020204030204" pitchFamily="34" charset="0"/>
              </a:rPr>
              <a:t> </a:t>
            </a:r>
            <a:r>
              <a:rPr lang="en-US" altLang="ru-RU" sz="2000" b="1" dirty="0" smtClean="0">
                <a:solidFill>
                  <a:schemeClr val="bg1"/>
                </a:solidFill>
                <a:latin typeface="Calibri" panose="020F0502020204030204" pitchFamily="34" charset="0"/>
              </a:rPr>
              <a:t>each cycle</a:t>
            </a:r>
            <a:r>
              <a:rPr lang="ru-RU" altLang="ru-RU" sz="2000" b="1" dirty="0" smtClean="0">
                <a:solidFill>
                  <a:schemeClr val="bg1"/>
                </a:solidFill>
                <a:latin typeface="Calibri" panose="020F0502020204030204" pitchFamily="34" charset="0"/>
              </a:rPr>
              <a:t>):</a:t>
            </a:r>
            <a:endParaRPr lang="ru-RU" altLang="ru-RU" sz="2000" b="1" dirty="0">
              <a:solidFill>
                <a:schemeClr val="bg1"/>
              </a:solidFill>
              <a:latin typeface="Calibri" panose="020F0502020204030204" pitchFamily="34" charset="0"/>
            </a:endParaRPr>
          </a:p>
          <a:p>
            <a:pPr lvl="1" algn="l" eaLnBrk="0" hangingPunct="0"/>
            <a:r>
              <a:rPr lang="en-US" sz="2000" b="1" dirty="0" smtClean="0">
                <a:solidFill>
                  <a:schemeClr val="bg1"/>
                </a:solidFill>
                <a:latin typeface="Calibri" panose="020F0502020204030204" pitchFamily="34" charset="0"/>
              </a:rPr>
              <a:t>Cycle I</a:t>
            </a:r>
            <a:r>
              <a:rPr lang="ru-RU" sz="2000" b="1" dirty="0" smtClean="0">
                <a:solidFill>
                  <a:schemeClr val="bg1"/>
                </a:solidFill>
                <a:latin typeface="Calibri" panose="020F0502020204030204" pitchFamily="34" charset="0"/>
              </a:rPr>
              <a:t> – 1</a:t>
            </a:r>
            <a:r>
              <a:rPr lang="en-US" sz="2000" b="1" dirty="0" smtClean="0">
                <a:solidFill>
                  <a:schemeClr val="bg1"/>
                </a:solidFill>
                <a:latin typeface="Calibri" panose="020F0502020204030204" pitchFamily="34" charset="0"/>
              </a:rPr>
              <a:t>5</a:t>
            </a:r>
            <a:r>
              <a:rPr lang="ru-RU" sz="2000" b="1" dirty="0" smtClean="0">
                <a:solidFill>
                  <a:schemeClr val="bg1"/>
                </a:solidFill>
                <a:latin typeface="Calibri" panose="020F0502020204030204" pitchFamily="34" charset="0"/>
              </a:rPr>
              <a:t> </a:t>
            </a:r>
            <a:r>
              <a:rPr lang="en-US" sz="2000" b="1" dirty="0" smtClean="0">
                <a:solidFill>
                  <a:schemeClr val="bg1"/>
                </a:solidFill>
                <a:latin typeface="Calibri" panose="020F0502020204030204" pitchFamily="34" charset="0"/>
              </a:rPr>
              <a:t>days</a:t>
            </a:r>
            <a:r>
              <a:rPr lang="ru-RU" sz="2000" b="1" dirty="0" smtClean="0">
                <a:solidFill>
                  <a:schemeClr val="bg1"/>
                </a:solidFill>
                <a:latin typeface="Calibri" panose="020F0502020204030204" pitchFamily="34" charset="0"/>
              </a:rPr>
              <a:t> – </a:t>
            </a:r>
            <a:r>
              <a:rPr lang="en-US" sz="2000" b="1" dirty="0" smtClean="0">
                <a:solidFill>
                  <a:schemeClr val="bg1"/>
                </a:solidFill>
                <a:latin typeface="Calibri" panose="020F0502020204030204" pitchFamily="34" charset="0"/>
              </a:rPr>
              <a:t>therapy. </a:t>
            </a:r>
          </a:p>
          <a:p>
            <a:pPr lvl="1" algn="l" eaLnBrk="0" hangingPunct="0"/>
            <a:r>
              <a:rPr lang="en-US" sz="2000" b="1" dirty="0" smtClean="0">
                <a:solidFill>
                  <a:schemeClr val="bg1"/>
                </a:solidFill>
                <a:latin typeface="Calibri" panose="020F0502020204030204" pitchFamily="34" charset="0"/>
              </a:rPr>
              <a:t>Cycle II</a:t>
            </a:r>
            <a:r>
              <a:rPr lang="ru-RU" sz="2000" b="1" dirty="0">
                <a:solidFill>
                  <a:schemeClr val="bg1"/>
                </a:solidFill>
                <a:latin typeface="Calibri" panose="020F0502020204030204" pitchFamily="34" charset="0"/>
              </a:rPr>
              <a:t>– </a:t>
            </a:r>
            <a:r>
              <a:rPr lang="ru-RU" sz="2000" b="1" dirty="0" smtClean="0">
                <a:solidFill>
                  <a:schemeClr val="bg1"/>
                </a:solidFill>
                <a:latin typeface="Calibri" panose="020F0502020204030204" pitchFamily="34" charset="0"/>
              </a:rPr>
              <a:t>1</a:t>
            </a:r>
            <a:r>
              <a:rPr lang="en-US" sz="2000" b="1" dirty="0" smtClean="0">
                <a:solidFill>
                  <a:schemeClr val="bg1"/>
                </a:solidFill>
                <a:latin typeface="Calibri" panose="020F0502020204030204" pitchFamily="34" charset="0"/>
              </a:rPr>
              <a:t>5</a:t>
            </a:r>
            <a:r>
              <a:rPr lang="ru-RU" sz="2000" b="1" dirty="0" smtClean="0">
                <a:solidFill>
                  <a:schemeClr val="bg1"/>
                </a:solidFill>
                <a:latin typeface="Calibri" panose="020F0502020204030204" pitchFamily="34" charset="0"/>
              </a:rPr>
              <a:t> </a:t>
            </a:r>
            <a:r>
              <a:rPr lang="en-US" sz="2000" b="1" dirty="0">
                <a:solidFill>
                  <a:schemeClr val="bg1"/>
                </a:solidFill>
                <a:latin typeface="Calibri" panose="020F0502020204030204" pitchFamily="34" charset="0"/>
              </a:rPr>
              <a:t>days</a:t>
            </a:r>
            <a:r>
              <a:rPr lang="ru-RU" sz="2000" b="1" dirty="0">
                <a:solidFill>
                  <a:schemeClr val="bg1"/>
                </a:solidFill>
                <a:latin typeface="Calibri" panose="020F0502020204030204" pitchFamily="34" charset="0"/>
              </a:rPr>
              <a:t> </a:t>
            </a:r>
            <a:r>
              <a:rPr lang="ru-RU" sz="2000" b="1" dirty="0" smtClean="0">
                <a:solidFill>
                  <a:schemeClr val="bg1"/>
                </a:solidFill>
                <a:latin typeface="Calibri" panose="020F0502020204030204" pitchFamily="34" charset="0"/>
              </a:rPr>
              <a:t>– </a:t>
            </a:r>
            <a:r>
              <a:rPr lang="en-US" sz="2000" b="1" dirty="0" smtClean="0">
                <a:solidFill>
                  <a:schemeClr val="bg1"/>
                </a:solidFill>
                <a:latin typeface="Calibri" panose="020F0502020204030204" pitchFamily="34" charset="0"/>
              </a:rPr>
              <a:t>surgery. </a:t>
            </a:r>
          </a:p>
          <a:p>
            <a:pPr lvl="1" algn="l" eaLnBrk="0" hangingPunct="0"/>
            <a:r>
              <a:rPr lang="en-US" sz="2000" b="1" dirty="0" smtClean="0">
                <a:solidFill>
                  <a:schemeClr val="bg1"/>
                </a:solidFill>
                <a:latin typeface="Calibri" panose="020F0502020204030204" pitchFamily="34" charset="0"/>
              </a:rPr>
              <a:t>Cycle </a:t>
            </a:r>
            <a:r>
              <a:rPr lang="en-US" sz="2000" b="1" dirty="0">
                <a:solidFill>
                  <a:schemeClr val="bg1"/>
                </a:solidFill>
                <a:latin typeface="Calibri" panose="020F0502020204030204" pitchFamily="34" charset="0"/>
              </a:rPr>
              <a:t>III</a:t>
            </a:r>
            <a:r>
              <a:rPr lang="ru-RU" sz="2000" b="1" dirty="0" smtClean="0">
                <a:solidFill>
                  <a:schemeClr val="bg1"/>
                </a:solidFill>
                <a:latin typeface="Calibri" panose="020F0502020204030204" pitchFamily="34" charset="0"/>
              </a:rPr>
              <a:t> </a:t>
            </a:r>
            <a:r>
              <a:rPr lang="ru-RU" sz="2000" b="1" dirty="0">
                <a:solidFill>
                  <a:schemeClr val="bg1"/>
                </a:solidFill>
                <a:latin typeface="Calibri" panose="020F0502020204030204" pitchFamily="34" charset="0"/>
              </a:rPr>
              <a:t>– </a:t>
            </a:r>
            <a:r>
              <a:rPr lang="ru-RU" sz="2000" b="1" dirty="0" smtClean="0">
                <a:solidFill>
                  <a:schemeClr val="bg1"/>
                </a:solidFill>
                <a:latin typeface="Calibri" panose="020F0502020204030204" pitchFamily="34" charset="0"/>
              </a:rPr>
              <a:t>1</a:t>
            </a:r>
            <a:r>
              <a:rPr lang="en-US" sz="2000" b="1" dirty="0" smtClean="0">
                <a:solidFill>
                  <a:schemeClr val="bg1"/>
                </a:solidFill>
                <a:latin typeface="Calibri" panose="020F0502020204030204" pitchFamily="34" charset="0"/>
              </a:rPr>
              <a:t>0</a:t>
            </a:r>
            <a:r>
              <a:rPr lang="ru-RU" sz="2000" b="1" dirty="0" smtClean="0">
                <a:solidFill>
                  <a:schemeClr val="bg1"/>
                </a:solidFill>
                <a:latin typeface="Calibri" panose="020F0502020204030204" pitchFamily="34" charset="0"/>
              </a:rPr>
              <a:t> </a:t>
            </a:r>
            <a:r>
              <a:rPr lang="en-US" sz="2000" b="1" dirty="0">
                <a:solidFill>
                  <a:schemeClr val="bg1"/>
                </a:solidFill>
                <a:latin typeface="Calibri" panose="020F0502020204030204" pitchFamily="34" charset="0"/>
              </a:rPr>
              <a:t>days</a:t>
            </a:r>
            <a:r>
              <a:rPr lang="ru-RU" sz="2000" b="1" dirty="0">
                <a:solidFill>
                  <a:schemeClr val="bg1"/>
                </a:solidFill>
                <a:latin typeface="Calibri" panose="020F0502020204030204" pitchFamily="34" charset="0"/>
              </a:rPr>
              <a:t> </a:t>
            </a:r>
            <a:r>
              <a:rPr lang="ru-RU" sz="2000" b="1" dirty="0" smtClean="0">
                <a:solidFill>
                  <a:schemeClr val="bg1"/>
                </a:solidFill>
                <a:latin typeface="Calibri" panose="020F0502020204030204" pitchFamily="34" charset="0"/>
              </a:rPr>
              <a:t>- </a:t>
            </a:r>
            <a:r>
              <a:rPr lang="en-US" sz="2000" b="1" dirty="0" smtClean="0">
                <a:solidFill>
                  <a:schemeClr val="bg1"/>
                </a:solidFill>
                <a:latin typeface="Calibri" panose="020F0502020204030204" pitchFamily="34" charset="0"/>
              </a:rPr>
              <a:t>obstetrics </a:t>
            </a:r>
            <a:r>
              <a:rPr lang="en-US" sz="2000" b="1" dirty="0">
                <a:solidFill>
                  <a:schemeClr val="bg1"/>
                </a:solidFill>
                <a:latin typeface="Calibri" panose="020F0502020204030204" pitchFamily="34" charset="0"/>
              </a:rPr>
              <a:t>and </a:t>
            </a:r>
            <a:r>
              <a:rPr lang="en-US" sz="2000" b="1" dirty="0" smtClean="0">
                <a:solidFill>
                  <a:schemeClr val="bg1"/>
                </a:solidFill>
                <a:latin typeface="Calibri" panose="020F0502020204030204" pitchFamily="34" charset="0"/>
              </a:rPr>
              <a:t>gynecology. </a:t>
            </a:r>
            <a:endParaRPr lang="ru-RU" altLang="ru-RU" sz="2000" b="1" dirty="0">
              <a:solidFill>
                <a:schemeClr val="bg1"/>
              </a:solidFill>
              <a:latin typeface="Calibri" panose="020F0502020204030204" pitchFamily="34" charset="0"/>
            </a:endParaRPr>
          </a:p>
        </p:txBody>
      </p:sp>
      <p:sp>
        <p:nvSpPr>
          <p:cNvPr id="12" name="Прямоугольник 11"/>
          <p:cNvSpPr/>
          <p:nvPr/>
        </p:nvSpPr>
        <p:spPr>
          <a:xfrm>
            <a:off x="1043608" y="5661248"/>
            <a:ext cx="7488832" cy="1107996"/>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p>
            <a:r>
              <a:rPr lang="en-US" sz="2200" b="1" i="1" dirty="0" smtClean="0">
                <a:solidFill>
                  <a:srgbClr val="0B11FF"/>
                </a:solidFill>
                <a:latin typeface="Calibri" panose="020F0502020204030204" pitchFamily="34" charset="0"/>
              </a:rPr>
              <a:t>Students working schedule at practical training: </a:t>
            </a:r>
            <a:endParaRPr lang="ru-RU" sz="2200" b="1" i="1" dirty="0" smtClean="0">
              <a:solidFill>
                <a:srgbClr val="0B11FF"/>
              </a:solidFill>
              <a:latin typeface="Calibri" panose="020F0502020204030204" pitchFamily="34" charset="0"/>
            </a:endParaRPr>
          </a:p>
          <a:p>
            <a:r>
              <a:rPr lang="en-US" sz="2200" b="1" i="1" dirty="0">
                <a:solidFill>
                  <a:srgbClr val="0B11FF"/>
                </a:solidFill>
                <a:latin typeface="Calibri" panose="020F0502020204030204" pitchFamily="34" charset="0"/>
              </a:rPr>
              <a:t>5</a:t>
            </a:r>
            <a:r>
              <a:rPr lang="en-US" sz="2200" b="1" i="1" dirty="0" smtClean="0">
                <a:solidFill>
                  <a:srgbClr val="0B11FF"/>
                </a:solidFill>
                <a:latin typeface="Calibri" panose="020F0502020204030204" pitchFamily="34" charset="0"/>
              </a:rPr>
              <a:t> hours (Mon-Fri) with 10 minutes break included</a:t>
            </a:r>
          </a:p>
          <a:p>
            <a:r>
              <a:rPr lang="en-US" sz="2200" b="1" i="1" dirty="0" smtClean="0">
                <a:solidFill>
                  <a:srgbClr val="0B11FF"/>
                </a:solidFill>
                <a:latin typeface="Calibri" panose="020F0502020204030204" pitchFamily="34" charset="0"/>
              </a:rPr>
              <a:t>8</a:t>
            </a:r>
            <a:r>
              <a:rPr lang="ru-RU" sz="2200" b="1" i="1" dirty="0" smtClean="0">
                <a:solidFill>
                  <a:srgbClr val="0B11FF"/>
                </a:solidFill>
                <a:latin typeface="Calibri" panose="020F0502020204030204" pitchFamily="34" charset="0"/>
              </a:rPr>
              <a:t>:00 - 11:00  –  11:10 - 13:00</a:t>
            </a:r>
            <a:endParaRPr lang="ru-RU" sz="2200" b="1" i="1" dirty="0">
              <a:solidFill>
                <a:srgbClr val="0B11FF"/>
              </a:solidFill>
              <a:latin typeface="Calibri" panose="020F0502020204030204" pitchFamily="34" charset="0"/>
            </a:endParaRPr>
          </a:p>
        </p:txBody>
      </p:sp>
    </p:spTree>
    <p:extLst>
      <p:ext uri="{BB962C8B-B14F-4D97-AF65-F5344CB8AC3E}">
        <p14:creationId xmlns:p14="http://schemas.microsoft.com/office/powerpoint/2010/main" val="3776209262"/>
      </p:ext>
    </p:extLst>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0" y="-32535"/>
            <a:ext cx="1024779" cy="941255"/>
          </a:xfrm>
          <a:prstGeom prst="flowChartConnector">
            <a:avLst/>
          </a:prstGeom>
          <a:noFill/>
          <a:ln w="9525">
            <a:noFill/>
            <a:miter lim="800000"/>
            <a:headEnd/>
            <a:tailEnd/>
          </a:ln>
        </p:spPr>
      </p:pic>
      <p:sp>
        <p:nvSpPr>
          <p:cNvPr id="6" name="TextBox 5"/>
          <p:cNvSpPr txBox="1"/>
          <p:nvPr/>
        </p:nvSpPr>
        <p:spPr>
          <a:xfrm>
            <a:off x="1187624" y="241813"/>
            <a:ext cx="7560840"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r>
              <a:rPr lang="en-US" b="1" dirty="0" smtClean="0">
                <a:solidFill>
                  <a:schemeClr val="bg1"/>
                </a:solidFill>
                <a:latin typeface="Calibri" panose="020F0502020204030204" pitchFamily="34" charset="0"/>
              </a:rPr>
              <a:t>Practical training of international students of the Faculty outside the Republic of Belarus</a:t>
            </a:r>
            <a:endParaRPr lang="ru-RU" b="1" dirty="0">
              <a:solidFill>
                <a:schemeClr val="bg1"/>
              </a:solidFill>
              <a:latin typeface="Calibri" panose="020F0502020204030204" pitchFamily="34" charset="0"/>
            </a:endParaRPr>
          </a:p>
        </p:txBody>
      </p:sp>
      <p:sp>
        <p:nvSpPr>
          <p:cNvPr id="2" name="Прямоугольник 1"/>
          <p:cNvSpPr/>
          <p:nvPr/>
        </p:nvSpPr>
        <p:spPr>
          <a:xfrm>
            <a:off x="4469246" y="1029194"/>
            <a:ext cx="4567250" cy="538609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spcAft>
                <a:spcPts val="0"/>
              </a:spcAft>
            </a:pPr>
            <a:r>
              <a:rPr lang="en-US" sz="1600" dirty="0" smtClean="0">
                <a:solidFill>
                  <a:schemeClr val="bg1"/>
                </a:solidFill>
                <a:latin typeface="Calibri" panose="020F0502020204030204" pitchFamily="34" charset="0"/>
              </a:rPr>
              <a:t>Students of the Medical Faculty for International Students are allowed to undergo practical outside the Republic of Belarus under following conditions</a:t>
            </a:r>
            <a:r>
              <a:rPr lang="ru-RU" sz="1600" dirty="0" smtClean="0">
                <a:solidFill>
                  <a:schemeClr val="bg1"/>
                </a:solidFill>
                <a:latin typeface="Calibri" panose="020F0502020204030204" pitchFamily="34" charset="0"/>
              </a:rPr>
              <a:t>:</a:t>
            </a:r>
          </a:p>
          <a:p>
            <a:pPr algn="just">
              <a:spcAft>
                <a:spcPts val="0"/>
              </a:spcAft>
            </a:pPr>
            <a:endParaRPr lang="ru-RU" sz="800" dirty="0">
              <a:solidFill>
                <a:schemeClr val="bg1"/>
              </a:solidFill>
              <a:latin typeface="Calibri" panose="020F0502020204030204" pitchFamily="34" charset="0"/>
            </a:endParaRPr>
          </a:p>
          <a:p>
            <a:pPr marL="285750" lvl="0" indent="-285750" algn="just">
              <a:spcAft>
                <a:spcPts val="0"/>
              </a:spcAft>
              <a:buFont typeface="Wingdings" panose="05000000000000000000" pitchFamily="2" charset="2"/>
              <a:buChar char="q"/>
            </a:pPr>
            <a:r>
              <a:rPr lang="en-US" sz="1600" dirty="0" smtClean="0">
                <a:solidFill>
                  <a:schemeClr val="bg1"/>
                </a:solidFill>
                <a:latin typeface="Calibri" panose="020F0502020204030204" pitchFamily="34" charset="0"/>
              </a:rPr>
              <a:t>in the country, where a student wishes to undergo practical training, there needs to be a corresponding institution that provides all possibilities for obtaining practical skills according to the practical training curriculum </a:t>
            </a:r>
            <a:r>
              <a:rPr lang="en-US" sz="1600" b="1" dirty="0" smtClean="0">
                <a:solidFill>
                  <a:schemeClr val="bg1"/>
                </a:solidFill>
                <a:latin typeface="Calibri" panose="020F0502020204030204" pitchFamily="34" charset="0"/>
              </a:rPr>
              <a:t>(a guarantee letter from the institution needs to be submitted to the University)</a:t>
            </a:r>
            <a:r>
              <a:rPr lang="en-US" sz="1600" b="1" dirty="0">
                <a:solidFill>
                  <a:schemeClr val="bg1"/>
                </a:solidFill>
                <a:latin typeface="Calibri" panose="020F0502020204030204" pitchFamily="34" charset="0"/>
              </a:rPr>
              <a:t>;</a:t>
            </a:r>
            <a:endParaRPr lang="ru-RU" sz="1600" b="1" dirty="0">
              <a:solidFill>
                <a:schemeClr val="bg1"/>
              </a:solidFill>
              <a:latin typeface="Calibri" panose="020F0502020204030204" pitchFamily="34" charset="0"/>
            </a:endParaRPr>
          </a:p>
          <a:p>
            <a:pPr marL="285750" lvl="0" indent="-285750" algn="just">
              <a:spcAft>
                <a:spcPts val="0"/>
              </a:spcAft>
              <a:buFont typeface="Wingdings" panose="05000000000000000000" pitchFamily="2" charset="2"/>
              <a:buChar char="q"/>
            </a:pPr>
            <a:r>
              <a:rPr lang="en-US" sz="1600" dirty="0" smtClean="0">
                <a:solidFill>
                  <a:schemeClr val="bg1"/>
                </a:solidFill>
                <a:latin typeface="Calibri" panose="020F0502020204030204" pitchFamily="34" charset="0"/>
              </a:rPr>
              <a:t>after completing practical training, the head of the institution provides </a:t>
            </a:r>
            <a:r>
              <a:rPr lang="en-US" sz="1600" b="1" dirty="0" smtClean="0">
                <a:solidFill>
                  <a:schemeClr val="bg1"/>
                </a:solidFill>
                <a:latin typeface="Calibri" panose="020F0502020204030204" pitchFamily="34" charset="0"/>
              </a:rPr>
              <a:t>a certificate of practical training completion in the English language;</a:t>
            </a:r>
            <a:endParaRPr lang="ru-RU" sz="1600" b="1" dirty="0">
              <a:solidFill>
                <a:schemeClr val="bg1"/>
              </a:solidFill>
              <a:latin typeface="Calibri" panose="020F0502020204030204" pitchFamily="34" charset="0"/>
            </a:endParaRPr>
          </a:p>
          <a:p>
            <a:pPr marL="285750" lvl="0" indent="-285750" algn="just">
              <a:spcAft>
                <a:spcPts val="0"/>
              </a:spcAft>
              <a:buFont typeface="Wingdings" panose="05000000000000000000" pitchFamily="2" charset="2"/>
              <a:buChar char="q"/>
            </a:pPr>
            <a:r>
              <a:rPr lang="en-US" sz="1600" dirty="0" smtClean="0">
                <a:solidFill>
                  <a:schemeClr val="bg1"/>
                </a:solidFill>
                <a:latin typeface="Calibri" panose="020F0502020204030204" pitchFamily="34" charset="0"/>
              </a:rPr>
              <a:t>the certificate must be signed by the head of the institution (the head of the clinic) and sealed. </a:t>
            </a:r>
            <a:r>
              <a:rPr lang="en-US" sz="1600" b="1" dirty="0" smtClean="0">
                <a:solidFill>
                  <a:schemeClr val="bg1"/>
                </a:solidFill>
                <a:latin typeface="Calibri" panose="020F0502020204030204" pitchFamily="34" charset="0"/>
              </a:rPr>
              <a:t>In the certificate of practical training completion there should be the following information: name and address of the institution, where practical training was undertaken; the period of practical training; amount of hours (according to the curriculum of practical training).</a:t>
            </a:r>
            <a:endParaRPr lang="ru-RU" sz="1600" b="1" dirty="0">
              <a:solidFill>
                <a:schemeClr val="bg1"/>
              </a:solidFill>
              <a:latin typeface="Calibri" panose="020F0502020204030204" pitchFamily="34" charset="0"/>
            </a:endParaRPr>
          </a:p>
        </p:txBody>
      </p:sp>
      <p:pic>
        <p:nvPicPr>
          <p:cNvPr id="10" name="Picture 2" descr="C:\Users\admin\Pictures\My Screen Shots\Screen Shot 04-15-21 at 04.06 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1029195"/>
            <a:ext cx="4083183" cy="5373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Скругленный прямоугольник 10"/>
          <p:cNvSpPr/>
          <p:nvPr/>
        </p:nvSpPr>
        <p:spPr>
          <a:xfrm>
            <a:off x="265394" y="4886921"/>
            <a:ext cx="3908087" cy="142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Правая фигурная скобка 16"/>
          <p:cNvSpPr/>
          <p:nvPr/>
        </p:nvSpPr>
        <p:spPr>
          <a:xfrm rot="10800000">
            <a:off x="4150472" y="3415969"/>
            <a:ext cx="637551" cy="2776636"/>
          </a:xfrm>
          <a:prstGeom prst="rightBrace">
            <a:avLst>
              <a:gd name="adj1" fmla="val 8333"/>
              <a:gd name="adj2" fmla="val 50323"/>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ru-RU"/>
          </a:p>
        </p:txBody>
      </p:sp>
      <p:sp>
        <p:nvSpPr>
          <p:cNvPr id="21" name="Стрелка углом вверх 20"/>
          <p:cNvSpPr/>
          <p:nvPr/>
        </p:nvSpPr>
        <p:spPr>
          <a:xfrm rot="10800000">
            <a:off x="2221101" y="4581125"/>
            <a:ext cx="2248145" cy="229963"/>
          </a:xfrm>
          <a:prstGeom prst="bentUpArrow">
            <a:avLst>
              <a:gd name="adj1" fmla="val 1484"/>
              <a:gd name="adj2" fmla="val 25000"/>
              <a:gd name="adj3" fmla="val 2500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5701" t="31191" r="10284" b="19768"/>
          <a:stretch/>
        </p:blipFill>
        <p:spPr bwMode="auto">
          <a:xfrm>
            <a:off x="619545" y="1306049"/>
            <a:ext cx="626876"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178647"/>
      </p:ext>
    </p:extLst>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0" y="-32535"/>
            <a:ext cx="1024779" cy="941255"/>
          </a:xfrm>
          <a:prstGeom prst="flowChartConnector">
            <a:avLst/>
          </a:prstGeom>
          <a:noFill/>
          <a:ln w="9525">
            <a:noFill/>
            <a:miter lim="800000"/>
            <a:headEnd/>
            <a:tailEnd/>
          </a:ln>
        </p:spPr>
      </p:pic>
      <p:pic>
        <p:nvPicPr>
          <p:cNvPr id="7" name="Picture 2" descr="C:\Users\admin\Pictures\My Screen Shots\Screen Shot 04-15-21 at 04.06 P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9889" y="1628800"/>
            <a:ext cx="3081102" cy="40545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179512" y="980728"/>
            <a:ext cx="5976664" cy="592469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1600" b="1" dirty="0" smtClean="0">
                <a:solidFill>
                  <a:srgbClr val="C00000"/>
                </a:solidFill>
                <a:latin typeface="Calibri" panose="020F0502020204030204" pitchFamily="34" charset="0"/>
              </a:rPr>
              <a:t>Before undergoing practical training outside the Republic of Belarus, students must</a:t>
            </a:r>
            <a:r>
              <a:rPr lang="ru-RU" sz="1600" b="1" dirty="0" smtClean="0">
                <a:solidFill>
                  <a:srgbClr val="C00000"/>
                </a:solidFill>
                <a:latin typeface="Calibri" panose="020F0502020204030204" pitchFamily="34" charset="0"/>
              </a:rPr>
              <a:t>:</a:t>
            </a:r>
          </a:p>
          <a:p>
            <a:endParaRPr lang="ru-RU" sz="800" b="1" dirty="0">
              <a:solidFill>
                <a:srgbClr val="B8324F"/>
              </a:solidFill>
              <a:latin typeface="Calibri" panose="020F0502020204030204" pitchFamily="34" charset="0"/>
            </a:endParaRPr>
          </a:p>
          <a:p>
            <a:pPr marL="285750" indent="-285750" algn="l">
              <a:spcAft>
                <a:spcPts val="600"/>
              </a:spcAft>
              <a:buFont typeface="Wingdings" panose="05000000000000000000" pitchFamily="2" charset="2"/>
              <a:buChar char="v"/>
            </a:pPr>
            <a:r>
              <a:rPr lang="en-US" sz="1600" dirty="0" smtClean="0">
                <a:latin typeface="Calibri" panose="020F0502020204030204" pitchFamily="34" charset="0"/>
              </a:rPr>
              <a:t>inform the Dean’s office about the place of practical training on due time</a:t>
            </a:r>
            <a:r>
              <a:rPr lang="ru-RU" sz="1600" dirty="0" smtClean="0">
                <a:latin typeface="Calibri" panose="020F0502020204030204" pitchFamily="34" charset="0"/>
              </a:rPr>
              <a:t>;</a:t>
            </a:r>
            <a:endParaRPr lang="ru-RU" sz="1600" dirty="0">
              <a:latin typeface="Calibri" panose="020F0502020204030204" pitchFamily="34" charset="0"/>
            </a:endParaRPr>
          </a:p>
          <a:p>
            <a:pPr marL="285750" indent="-285750" algn="l">
              <a:spcAft>
                <a:spcPts val="600"/>
              </a:spcAft>
              <a:buFont typeface="Wingdings" panose="05000000000000000000" pitchFamily="2" charset="2"/>
              <a:buChar char="v"/>
            </a:pPr>
            <a:r>
              <a:rPr lang="en-US" sz="1600" dirty="0" smtClean="0">
                <a:latin typeface="Calibri" panose="020F0502020204030204" pitchFamily="34" charset="0"/>
              </a:rPr>
              <a:t>undergo medical examination and receive corresponding medical certificate</a:t>
            </a:r>
            <a:r>
              <a:rPr lang="ru-RU" sz="1600" dirty="0" smtClean="0">
                <a:latin typeface="Calibri" panose="020F0502020204030204" pitchFamily="34" charset="0"/>
              </a:rPr>
              <a:t>;</a:t>
            </a:r>
            <a:endParaRPr lang="ru-RU" sz="1600" dirty="0">
              <a:latin typeface="Calibri" panose="020F0502020204030204" pitchFamily="34" charset="0"/>
            </a:endParaRPr>
          </a:p>
          <a:p>
            <a:pPr marL="285750" indent="-285750" algn="l">
              <a:spcAft>
                <a:spcPts val="600"/>
              </a:spcAft>
              <a:buFont typeface="Wingdings" panose="05000000000000000000" pitchFamily="2" charset="2"/>
              <a:buChar char="v"/>
            </a:pPr>
            <a:r>
              <a:rPr lang="en-US" sz="1600" dirty="0" smtClean="0">
                <a:latin typeface="Calibri" panose="020F0502020204030204" pitchFamily="34" charset="0"/>
              </a:rPr>
              <a:t>receive the application form for undergoing practical training at the Dean’s office</a:t>
            </a:r>
            <a:r>
              <a:rPr lang="ru-RU" sz="1600" dirty="0" smtClean="0">
                <a:latin typeface="Calibri" panose="020F0502020204030204" pitchFamily="34" charset="0"/>
              </a:rPr>
              <a:t>;</a:t>
            </a:r>
            <a:endParaRPr lang="ru-RU" sz="1600" dirty="0">
              <a:latin typeface="Calibri" panose="020F0502020204030204" pitchFamily="34" charset="0"/>
            </a:endParaRPr>
          </a:p>
          <a:p>
            <a:pPr marL="285750" indent="-285750" algn="l">
              <a:spcAft>
                <a:spcPts val="600"/>
              </a:spcAft>
              <a:buFont typeface="Wingdings" panose="05000000000000000000" pitchFamily="2" charset="2"/>
              <a:buChar char="v"/>
            </a:pPr>
            <a:r>
              <a:rPr lang="en-US" sz="1600" dirty="0" smtClean="0">
                <a:latin typeface="Calibri" panose="020F0502020204030204" pitchFamily="34" charset="0"/>
              </a:rPr>
              <a:t>fill in the application and hand it in to the group leader who should submit it to </a:t>
            </a:r>
            <a:r>
              <a:rPr lang="en-US" sz="1600" dirty="0">
                <a:latin typeface="Calibri" panose="020F0502020204030204" pitchFamily="34" charset="0"/>
              </a:rPr>
              <a:t>the practical training </a:t>
            </a:r>
            <a:r>
              <a:rPr lang="en-US" sz="1600" dirty="0" smtClean="0">
                <a:latin typeface="Calibri" panose="020F0502020204030204" pitchFamily="34" charset="0"/>
              </a:rPr>
              <a:t>supervisor of the University at room 231</a:t>
            </a:r>
            <a:r>
              <a:rPr lang="ru-RU" sz="1600" dirty="0" smtClean="0">
                <a:latin typeface="Calibri" panose="020F0502020204030204" pitchFamily="34" charset="0"/>
              </a:rPr>
              <a:t>;</a:t>
            </a:r>
            <a:endParaRPr lang="ru-RU" sz="1600" dirty="0">
              <a:latin typeface="Calibri" panose="020F0502020204030204" pitchFamily="34" charset="0"/>
            </a:endParaRPr>
          </a:p>
          <a:p>
            <a:pPr marL="285750" indent="-285750" algn="l">
              <a:spcAft>
                <a:spcPts val="600"/>
              </a:spcAft>
              <a:buFont typeface="Wingdings" panose="05000000000000000000" pitchFamily="2" charset="2"/>
              <a:buChar char="v"/>
            </a:pPr>
            <a:r>
              <a:rPr lang="en-US" sz="1600" dirty="0" smtClean="0">
                <a:latin typeface="Calibri" panose="020F0502020204030204" pitchFamily="34" charset="0"/>
              </a:rPr>
              <a:t>receive ready application for undergoing practical training and consolidated report (for the whole group) at the Dean’s office</a:t>
            </a:r>
            <a:r>
              <a:rPr lang="ru-RU" sz="1600" dirty="0" smtClean="0">
                <a:latin typeface="Calibri" panose="020F0502020204030204" pitchFamily="34" charset="0"/>
              </a:rPr>
              <a:t>;</a:t>
            </a:r>
          </a:p>
          <a:p>
            <a:pPr marL="285750" lvl="0" indent="-285750" algn="l">
              <a:spcAft>
                <a:spcPts val="600"/>
              </a:spcAft>
              <a:buFont typeface="Wingdings" panose="05000000000000000000" pitchFamily="2" charset="2"/>
              <a:buChar char="v"/>
            </a:pPr>
            <a:r>
              <a:rPr lang="en-US" sz="1600" dirty="0" smtClean="0">
                <a:solidFill>
                  <a:schemeClr val="bg1"/>
                </a:solidFill>
                <a:latin typeface="Calibri" panose="020F0502020204030204" pitchFamily="34" charset="0"/>
              </a:rPr>
              <a:t>undergo instruction on labour protection and safety measures  and sign the checklist (see the presentation on the website) </a:t>
            </a:r>
            <a:r>
              <a:rPr lang="ru-RU" sz="1600" dirty="0" smtClean="0">
                <a:solidFill>
                  <a:schemeClr val="bg1"/>
                </a:solidFill>
                <a:latin typeface="Calibri" panose="020F0502020204030204" pitchFamily="34" charset="0"/>
              </a:rPr>
              <a:t>;</a:t>
            </a:r>
          </a:p>
          <a:p>
            <a:pPr marL="285750" lvl="0" indent="-285750" algn="l">
              <a:spcAft>
                <a:spcPts val="600"/>
              </a:spcAft>
              <a:buFont typeface="Wingdings" panose="05000000000000000000" pitchFamily="2" charset="2"/>
              <a:buChar char="v"/>
            </a:pPr>
            <a:r>
              <a:rPr lang="en-US" sz="1600" dirty="0" smtClean="0">
                <a:latin typeface="Calibri" panose="020F0502020204030204" pitchFamily="34" charset="0"/>
              </a:rPr>
              <a:t>at differential credit on practical training submit reports on practical training (the application with the certificate and consolidated report)  </a:t>
            </a:r>
            <a:r>
              <a:rPr lang="ru-RU" sz="1600" dirty="0" smtClean="0">
                <a:latin typeface="Calibri" panose="020F0502020204030204" pitchFamily="34" charset="0"/>
              </a:rPr>
              <a:t>. </a:t>
            </a:r>
          </a:p>
          <a:p>
            <a:pPr marL="285750" lvl="0" indent="-285750" algn="l">
              <a:spcAft>
                <a:spcPts val="600"/>
              </a:spcAft>
              <a:buFont typeface="Wingdings" panose="05000000000000000000" pitchFamily="2" charset="2"/>
              <a:buChar char="v"/>
            </a:pPr>
            <a:r>
              <a:rPr lang="en-US" sz="1600" dirty="0" smtClean="0">
                <a:latin typeface="Calibri" panose="020F0502020204030204" pitchFamily="34" charset="0"/>
              </a:rPr>
              <a:t>after the differential credit on practical training, the leader of the group hands in the applications to the supervisor of practical training of the University </a:t>
            </a:r>
            <a:r>
              <a:rPr lang="ru-RU" sz="1600" dirty="0" smtClean="0">
                <a:latin typeface="Calibri" panose="020F0502020204030204" pitchFamily="34" charset="0"/>
              </a:rPr>
              <a:t>.</a:t>
            </a:r>
            <a:endParaRPr lang="ru-RU" sz="1600" dirty="0">
              <a:latin typeface="Calibri" panose="020F0502020204030204" pitchFamily="34" charset="0"/>
            </a:endParaRPr>
          </a:p>
        </p:txBody>
      </p:sp>
      <p:sp>
        <p:nvSpPr>
          <p:cNvPr id="6" name="TextBox 5"/>
          <p:cNvSpPr txBox="1"/>
          <p:nvPr/>
        </p:nvSpPr>
        <p:spPr>
          <a:xfrm>
            <a:off x="1187624" y="241813"/>
            <a:ext cx="7560840"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r>
              <a:rPr lang="en-US" b="1" dirty="0">
                <a:solidFill>
                  <a:schemeClr val="bg1"/>
                </a:solidFill>
                <a:latin typeface="Calibri" panose="020F0502020204030204" pitchFamily="34" charset="0"/>
              </a:rPr>
              <a:t>Practical training of international students of the Faculty outside the Republic of Belarus</a:t>
            </a:r>
          </a:p>
        </p:txBody>
      </p:sp>
      <p:cxnSp>
        <p:nvCxnSpPr>
          <p:cNvPr id="4" name="Прямая со стрелкой 3"/>
          <p:cNvCxnSpPr/>
          <p:nvPr/>
        </p:nvCxnSpPr>
        <p:spPr>
          <a:xfrm>
            <a:off x="2051720" y="3204287"/>
            <a:ext cx="4248472"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215194920"/>
      </p:ext>
    </p:extLst>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2" y="-2216"/>
            <a:ext cx="899594" cy="826273"/>
          </a:xfrm>
          <a:prstGeom prst="flowChartConnector">
            <a:avLst/>
          </a:prstGeom>
          <a:noFill/>
          <a:ln w="9525">
            <a:noFill/>
            <a:miter lim="800000"/>
            <a:headEnd/>
            <a:tailEnd/>
          </a:ln>
        </p:spPr>
      </p:pic>
      <p:sp>
        <p:nvSpPr>
          <p:cNvPr id="7" name="TextBox 6"/>
          <p:cNvSpPr txBox="1"/>
          <p:nvPr/>
        </p:nvSpPr>
        <p:spPr>
          <a:xfrm>
            <a:off x="1907704" y="210865"/>
            <a:ext cx="5832648"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smtClean="0">
                <a:solidFill>
                  <a:schemeClr val="bg1"/>
                </a:solidFill>
                <a:latin typeface="Calibri" panose="020F0502020204030204" pitchFamily="34" charset="0"/>
              </a:rPr>
              <a:t>Students report on practical training</a:t>
            </a:r>
            <a:endParaRPr lang="ru-RU" sz="2000" dirty="0">
              <a:solidFill>
                <a:schemeClr val="bg1"/>
              </a:solidFill>
              <a:latin typeface="Calibri" panose="020F0502020204030204" pitchFamily="34" charset="0"/>
            </a:endParaRPr>
          </a:p>
        </p:txBody>
      </p:sp>
      <p:sp>
        <p:nvSpPr>
          <p:cNvPr id="2" name="Прямоугольник 1"/>
          <p:cNvSpPr/>
          <p:nvPr/>
        </p:nvSpPr>
        <p:spPr>
          <a:xfrm>
            <a:off x="539552" y="914300"/>
            <a:ext cx="8136904" cy="163121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0" lvl="1" algn="just"/>
            <a:r>
              <a:rPr lang="en-US" sz="2000" dirty="0" smtClean="0">
                <a:latin typeface="Calibri" panose="020F0502020204030204" pitchFamily="34" charset="0"/>
              </a:rPr>
              <a:t>Within practical training a student, under control of </a:t>
            </a:r>
            <a:r>
              <a:rPr lang="en-US" sz="2000" dirty="0" err="1" smtClean="0">
                <a:latin typeface="Calibri" panose="020F0502020204030204" pitchFamily="34" charset="0"/>
              </a:rPr>
              <a:t>practial</a:t>
            </a:r>
            <a:r>
              <a:rPr lang="en-US" sz="2000" dirty="0" smtClean="0">
                <a:latin typeface="Calibri" panose="020F0502020204030204" pitchFamily="34" charset="0"/>
              </a:rPr>
              <a:t> training supervisor at clinics (head nurse – for 3</a:t>
            </a:r>
            <a:r>
              <a:rPr lang="en-US" sz="2000" baseline="30000" dirty="0" smtClean="0">
                <a:latin typeface="Calibri" panose="020F0502020204030204" pitchFamily="34" charset="0"/>
              </a:rPr>
              <a:t>rd</a:t>
            </a:r>
            <a:r>
              <a:rPr lang="en-US" sz="2000" dirty="0" smtClean="0">
                <a:latin typeface="Calibri" panose="020F0502020204030204" pitchFamily="34" charset="0"/>
              </a:rPr>
              <a:t> year students, the head of the department  - for 4</a:t>
            </a:r>
            <a:r>
              <a:rPr lang="en-US" sz="2000" baseline="30000" dirty="0" smtClean="0">
                <a:latin typeface="Calibri" panose="020F0502020204030204" pitchFamily="34" charset="0"/>
              </a:rPr>
              <a:t>th</a:t>
            </a:r>
            <a:r>
              <a:rPr lang="en-US" sz="2000" dirty="0" smtClean="0">
                <a:latin typeface="Calibri" panose="020F0502020204030204" pitchFamily="34" charset="0"/>
              </a:rPr>
              <a:t> and 5</a:t>
            </a:r>
            <a:r>
              <a:rPr lang="en-US" sz="2000" baseline="30000" dirty="0" smtClean="0">
                <a:latin typeface="Calibri" panose="020F0502020204030204" pitchFamily="34" charset="0"/>
              </a:rPr>
              <a:t>th</a:t>
            </a:r>
            <a:r>
              <a:rPr lang="en-US" sz="2000" dirty="0" smtClean="0">
                <a:latin typeface="Calibri" panose="020F0502020204030204" pitchFamily="34" charset="0"/>
              </a:rPr>
              <a:t> year students), carries out training and  reflects progress on training in the “Notes on practical training”, makes daily notes on work done, includes the date and time.</a:t>
            </a:r>
            <a:endParaRPr lang="ru-RU" sz="2000" dirty="0">
              <a:solidFill>
                <a:schemeClr val="bg1"/>
              </a:solidFill>
              <a:latin typeface="Calibri" panose="020F0502020204030204" pitchFamily="34" charset="0"/>
            </a:endParaRPr>
          </a:p>
        </p:txBody>
      </p:sp>
      <p:pic>
        <p:nvPicPr>
          <p:cNvPr id="1026" name="Picture 2" descr="C:\Users\admin\Desktop\img_3609-fu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804555"/>
            <a:ext cx="5688632" cy="37864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147278"/>
      </p:ext>
    </p:extLst>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30" descr="эмблема университет новая.jpg"/>
          <p:cNvPicPr>
            <a:picLocks noChangeAspect="1"/>
          </p:cNvPicPr>
          <p:nvPr/>
        </p:nvPicPr>
        <p:blipFill>
          <a:blip r:embed="rId2" cstate="print"/>
          <a:srcRect/>
          <a:stretch>
            <a:fillRect/>
          </a:stretch>
        </p:blipFill>
        <p:spPr bwMode="auto">
          <a:xfrm>
            <a:off x="-2" y="-2216"/>
            <a:ext cx="899594" cy="826273"/>
          </a:xfrm>
          <a:prstGeom prst="flowChartConnector">
            <a:avLst/>
          </a:prstGeom>
          <a:noFill/>
          <a:ln w="9525">
            <a:noFill/>
            <a:miter lim="800000"/>
            <a:headEnd/>
            <a:tailEnd/>
          </a:ln>
        </p:spPr>
      </p:pic>
      <p:sp>
        <p:nvSpPr>
          <p:cNvPr id="7" name="TextBox 6"/>
          <p:cNvSpPr txBox="1"/>
          <p:nvPr/>
        </p:nvSpPr>
        <p:spPr>
          <a:xfrm>
            <a:off x="1763688" y="260648"/>
            <a:ext cx="5812076" cy="40011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000" b="1" dirty="0" smtClean="0">
                <a:solidFill>
                  <a:schemeClr val="bg1"/>
                </a:solidFill>
                <a:latin typeface="Calibri" panose="020F0502020204030204" pitchFamily="34" charset="0"/>
              </a:rPr>
              <a:t>Students report on practical training</a:t>
            </a:r>
            <a:endParaRPr lang="ru-RU" sz="2000" dirty="0">
              <a:solidFill>
                <a:schemeClr val="bg1"/>
              </a:solidFill>
              <a:latin typeface="Calibri" panose="020F0502020204030204" pitchFamily="34" charset="0"/>
            </a:endParaRPr>
          </a:p>
        </p:txBody>
      </p:sp>
      <p:pic>
        <p:nvPicPr>
          <p:cNvPr id="9219" name="Picture 3" descr="C:\Users\admin\Desktop\IMG_20210414_16455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325" b="2947"/>
          <a:stretch/>
        </p:blipFill>
        <p:spPr bwMode="auto">
          <a:xfrm>
            <a:off x="5010461" y="801774"/>
            <a:ext cx="4159931" cy="28930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3529" y="852151"/>
            <a:ext cx="4583126" cy="501675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r>
              <a:rPr lang="en-US" sz="2000" dirty="0" smtClean="0">
                <a:solidFill>
                  <a:schemeClr val="bg1"/>
                </a:solidFill>
                <a:latin typeface="Calibri" panose="020F0502020204030204" pitchFamily="34" charset="0"/>
              </a:rPr>
              <a:t>Within the last week of practical training students fill in “</a:t>
            </a:r>
            <a:r>
              <a:rPr lang="en-US" sz="2000" b="1" dirty="0" smtClean="0">
                <a:solidFill>
                  <a:schemeClr val="bg1"/>
                </a:solidFill>
                <a:latin typeface="Calibri" panose="020F0502020204030204" pitchFamily="34" charset="0"/>
              </a:rPr>
              <a:t>Consolidated report</a:t>
            </a:r>
            <a:r>
              <a:rPr lang="en-US" sz="2000" dirty="0" smtClean="0">
                <a:solidFill>
                  <a:schemeClr val="bg1"/>
                </a:solidFill>
                <a:latin typeface="Calibri" panose="020F0502020204030204" pitchFamily="34" charset="0"/>
              </a:rPr>
              <a:t>” on practical training that reflects all the work done (states number of performed practical skills). The number of performed practical skills students take from “Notes on practical training”.</a:t>
            </a:r>
            <a:endParaRPr lang="ru-RU" sz="2000" dirty="0">
              <a:solidFill>
                <a:schemeClr val="bg1"/>
              </a:solidFill>
              <a:latin typeface="Calibri" panose="020F0502020204030204" pitchFamily="34" charset="0"/>
            </a:endParaRPr>
          </a:p>
          <a:p>
            <a:pPr lvl="0" algn="just"/>
            <a:r>
              <a:rPr lang="en-US" sz="2000" dirty="0" smtClean="0">
                <a:solidFill>
                  <a:schemeClr val="bg1"/>
                </a:solidFill>
                <a:latin typeface="Calibri" panose="020F0502020204030204" pitchFamily="34" charset="0"/>
              </a:rPr>
              <a:t>At the end of practical training the practical training supervisor at clinic </a:t>
            </a:r>
            <a:r>
              <a:rPr lang="en-US" sz="2000" b="1" dirty="0" smtClean="0">
                <a:solidFill>
                  <a:schemeClr val="bg1"/>
                </a:solidFill>
                <a:latin typeface="Calibri" panose="020F0502020204030204" pitchFamily="34" charset="0"/>
              </a:rPr>
              <a:t>writes a review </a:t>
            </a:r>
            <a:r>
              <a:rPr lang="en-US" sz="2000" dirty="0" smtClean="0">
                <a:solidFill>
                  <a:schemeClr val="bg1"/>
                </a:solidFill>
                <a:latin typeface="Calibri" panose="020F0502020204030204" pitchFamily="34" charset="0"/>
              </a:rPr>
              <a:t>on a student’s performance in “Consolidated report”.</a:t>
            </a:r>
            <a:endParaRPr lang="ru-RU" sz="2000" dirty="0" smtClean="0">
              <a:solidFill>
                <a:schemeClr val="bg1"/>
              </a:solidFill>
              <a:latin typeface="Calibri" panose="020F0502020204030204" pitchFamily="34" charset="0"/>
            </a:endParaRPr>
          </a:p>
          <a:p>
            <a:pPr lvl="0" algn="just"/>
            <a:r>
              <a:rPr lang="en-US" sz="2000" u="sng" dirty="0" smtClean="0">
                <a:solidFill>
                  <a:schemeClr val="bg1"/>
                </a:solidFill>
                <a:latin typeface="Calibri" panose="020F0502020204030204" pitchFamily="34" charset="0"/>
              </a:rPr>
              <a:t>“Consolidated report” must be signed by </a:t>
            </a:r>
            <a:r>
              <a:rPr lang="ru-RU" sz="2000" u="sng" dirty="0" smtClean="0">
                <a:solidFill>
                  <a:schemeClr val="bg1"/>
                </a:solidFill>
                <a:latin typeface="Calibri" panose="020F0502020204030204" pitchFamily="34" charset="0"/>
              </a:rPr>
              <a:t>:</a:t>
            </a:r>
          </a:p>
          <a:p>
            <a:pPr marL="285750" lvl="0" indent="-285750" algn="l">
              <a:buFont typeface="Wingdings" panose="05000000000000000000" pitchFamily="2" charset="2"/>
              <a:buChar char="Ø"/>
            </a:pPr>
            <a:r>
              <a:rPr lang="en-US" sz="2000" dirty="0" smtClean="0">
                <a:solidFill>
                  <a:schemeClr val="bg1"/>
                </a:solidFill>
                <a:latin typeface="Calibri" panose="020F0502020204030204" pitchFamily="34" charset="0"/>
              </a:rPr>
              <a:t>the practical training supervisor at clinic</a:t>
            </a:r>
            <a:r>
              <a:rPr lang="ru-RU" sz="2000" dirty="0" smtClean="0">
                <a:solidFill>
                  <a:schemeClr val="bg1"/>
                </a:solidFill>
                <a:latin typeface="Calibri" panose="020F0502020204030204" pitchFamily="34" charset="0"/>
              </a:rPr>
              <a:t>;</a:t>
            </a:r>
          </a:p>
          <a:p>
            <a:pPr marL="285750" lvl="0" indent="-285750" algn="l">
              <a:buFont typeface="Wingdings" panose="05000000000000000000" pitchFamily="2" charset="2"/>
              <a:buChar char="Ø"/>
            </a:pPr>
            <a:r>
              <a:rPr lang="en-US" sz="2000" dirty="0" smtClean="0">
                <a:solidFill>
                  <a:schemeClr val="bg1"/>
                </a:solidFill>
                <a:latin typeface="Calibri" panose="020F0502020204030204" pitchFamily="34" charset="0"/>
              </a:rPr>
              <a:t>the head (or the deputy) of the clinic  </a:t>
            </a:r>
            <a:r>
              <a:rPr lang="ru-RU" sz="2000" dirty="0" smtClean="0">
                <a:solidFill>
                  <a:schemeClr val="bg1"/>
                </a:solidFill>
                <a:latin typeface="Calibri" panose="020F0502020204030204" pitchFamily="34" charset="0"/>
              </a:rPr>
              <a:t>; </a:t>
            </a:r>
          </a:p>
          <a:p>
            <a:pPr lvl="0" algn="just"/>
            <a:r>
              <a:rPr lang="en-US" sz="2000" dirty="0" smtClean="0">
                <a:solidFill>
                  <a:schemeClr val="bg1"/>
                </a:solidFill>
                <a:latin typeface="Calibri" panose="020F0502020204030204" pitchFamily="34" charset="0"/>
              </a:rPr>
              <a:t>The report </a:t>
            </a:r>
            <a:r>
              <a:rPr lang="en-US" sz="2000" b="1" dirty="0" smtClean="0">
                <a:solidFill>
                  <a:schemeClr val="bg1"/>
                </a:solidFill>
                <a:latin typeface="Calibri" panose="020F0502020204030204" pitchFamily="34" charset="0"/>
              </a:rPr>
              <a:t>must be sealed</a:t>
            </a:r>
            <a:r>
              <a:rPr lang="ru-RU" sz="2000" dirty="0" smtClean="0">
                <a:solidFill>
                  <a:schemeClr val="bg1"/>
                </a:solidFill>
                <a:latin typeface="Calibri" panose="020F0502020204030204" pitchFamily="34" charset="0"/>
              </a:rPr>
              <a:t>.</a:t>
            </a:r>
            <a:endParaRPr lang="ru-RU" sz="2000" dirty="0">
              <a:solidFill>
                <a:schemeClr val="bg1"/>
              </a:solidFill>
              <a:latin typeface="Calibri" panose="020F0502020204030204" pitchFamily="34" charset="0"/>
            </a:endParaRPr>
          </a:p>
        </p:txBody>
      </p:sp>
      <p:pic>
        <p:nvPicPr>
          <p:cNvPr id="4098" name="Picture 2" descr="C:\Users\админ\Pictures\2026-03-24\0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29" t="26" r="1894" b="7577"/>
          <a:stretch/>
        </p:blipFill>
        <p:spPr bwMode="auto">
          <a:xfrm>
            <a:off x="5682611" y="2794621"/>
            <a:ext cx="3053525" cy="4005064"/>
          </a:xfrm>
          <a:prstGeom prst="rect">
            <a:avLst/>
          </a:prstGeom>
          <a:noFill/>
          <a:extLst>
            <a:ext uri="{909E8E84-426E-40DD-AFC4-6F175D3DCCD1}">
              <a14:hiddenFill xmlns:a14="http://schemas.microsoft.com/office/drawing/2010/main">
                <a:solidFill>
                  <a:srgbClr val="FFFFFF"/>
                </a:solidFill>
              </a14:hiddenFill>
            </a:ext>
          </a:extLst>
        </p:spPr>
      </p:pic>
      <p:sp>
        <p:nvSpPr>
          <p:cNvPr id="12" name="Скругленный прямоугольник 11"/>
          <p:cNvSpPr/>
          <p:nvPr/>
        </p:nvSpPr>
        <p:spPr>
          <a:xfrm>
            <a:off x="5710953" y="4941168"/>
            <a:ext cx="2990715" cy="12961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9" name="Прямая со стрелкой 18"/>
          <p:cNvCxnSpPr>
            <a:endCxn id="23" idx="1"/>
          </p:cNvCxnSpPr>
          <p:nvPr/>
        </p:nvCxnSpPr>
        <p:spPr>
          <a:xfrm flipV="1">
            <a:off x="2656591" y="3059220"/>
            <a:ext cx="3226653" cy="65445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8" name="Скругленный прямоугольник 17"/>
          <p:cNvSpPr/>
          <p:nvPr/>
        </p:nvSpPr>
        <p:spPr>
          <a:xfrm>
            <a:off x="323528" y="3683175"/>
            <a:ext cx="2291563" cy="2660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кругленный прямоугольник 22"/>
          <p:cNvSpPr/>
          <p:nvPr/>
        </p:nvSpPr>
        <p:spPr>
          <a:xfrm>
            <a:off x="5883244" y="2905463"/>
            <a:ext cx="2646132" cy="30751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6" name="Прямая со стрелкой 25"/>
          <p:cNvCxnSpPr/>
          <p:nvPr/>
        </p:nvCxnSpPr>
        <p:spPr>
          <a:xfrm>
            <a:off x="3419872" y="5650233"/>
            <a:ext cx="2528843" cy="147711"/>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20" name="Скругленный прямоугольник 19"/>
          <p:cNvSpPr/>
          <p:nvPr/>
        </p:nvSpPr>
        <p:spPr>
          <a:xfrm>
            <a:off x="1465232" y="5517232"/>
            <a:ext cx="1872208" cy="2660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1979712" y="1192044"/>
            <a:ext cx="2520280" cy="2660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2" name="Прямая со стрелкой 21"/>
          <p:cNvCxnSpPr/>
          <p:nvPr/>
        </p:nvCxnSpPr>
        <p:spPr>
          <a:xfrm flipV="1">
            <a:off x="4499992" y="1192044"/>
            <a:ext cx="1080120" cy="1183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cxnSp>
        <p:nvCxnSpPr>
          <p:cNvPr id="24" name="Прямая со стрелкой 23"/>
          <p:cNvCxnSpPr/>
          <p:nvPr/>
        </p:nvCxnSpPr>
        <p:spPr>
          <a:xfrm flipV="1">
            <a:off x="3371295" y="5229200"/>
            <a:ext cx="3937009" cy="273322"/>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32582871"/>
      </p:ext>
    </p:extLst>
  </p:cSld>
  <p:clrMapOvr>
    <a:masterClrMapping/>
  </p:clrMapOvr>
  <p:transition spd="med">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7965</TotalTime>
  <Words>1568</Words>
  <Application>Microsoft Office PowerPoint</Application>
  <PresentationFormat>Экран (4:3)</PresentationFormat>
  <Paragraphs>119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SamForum.ws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SamLab.ws</dc:creator>
  <cp:lastModifiedBy>админ</cp:lastModifiedBy>
  <cp:revision>1205</cp:revision>
  <cp:lastPrinted>2020-11-27T11:53:29Z</cp:lastPrinted>
  <dcterms:created xsi:type="dcterms:W3CDTF">2011-01-11T17:57:01Z</dcterms:created>
  <dcterms:modified xsi:type="dcterms:W3CDTF">2026-03-24T11:28:08Z</dcterms:modified>
</cp:coreProperties>
</file>