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notesMasterIdLst>
    <p:notesMasterId r:id="rId22"/>
  </p:notesMasterIdLst>
  <p:sldIdLst>
    <p:sldId id="256" r:id="rId2"/>
    <p:sldId id="440" r:id="rId3"/>
    <p:sldId id="430" r:id="rId4"/>
    <p:sldId id="431" r:id="rId5"/>
    <p:sldId id="446" r:id="rId6"/>
    <p:sldId id="432" r:id="rId7"/>
    <p:sldId id="429" r:id="rId8"/>
    <p:sldId id="444" r:id="rId9"/>
    <p:sldId id="434" r:id="rId10"/>
    <p:sldId id="436" r:id="rId11"/>
    <p:sldId id="435" r:id="rId12"/>
    <p:sldId id="437" r:id="rId13"/>
    <p:sldId id="438" r:id="rId14"/>
    <p:sldId id="439" r:id="rId15"/>
    <p:sldId id="445" r:id="rId16"/>
    <p:sldId id="447" r:id="rId17"/>
    <p:sldId id="441" r:id="rId18"/>
    <p:sldId id="425" r:id="rId19"/>
    <p:sldId id="448" r:id="rId20"/>
    <p:sldId id="442" r:id="rId21"/>
  </p:sldIdLst>
  <p:sldSz cx="9144000" cy="6858000" type="screen4x3"/>
  <p:notesSz cx="6797675" cy="992505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2F2CC70-41EF-4DBB-94AC-C05E37960FBC}">
          <p14:sldIdLst>
            <p14:sldId id="256"/>
            <p14:sldId id="440"/>
            <p14:sldId id="430"/>
            <p14:sldId id="431"/>
            <p14:sldId id="446"/>
            <p14:sldId id="432"/>
            <p14:sldId id="429"/>
            <p14:sldId id="444"/>
            <p14:sldId id="434"/>
            <p14:sldId id="436"/>
            <p14:sldId id="435"/>
            <p14:sldId id="437"/>
            <p14:sldId id="438"/>
            <p14:sldId id="439"/>
            <p14:sldId id="445"/>
            <p14:sldId id="447"/>
            <p14:sldId id="441"/>
            <p14:sldId id="425"/>
            <p14:sldId id="448"/>
            <p14:sldId id="44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324F"/>
    <a:srgbClr val="9AB2CE"/>
    <a:srgbClr val="D14F6E"/>
    <a:srgbClr val="FFFFFF"/>
    <a:srgbClr val="7F7F7F"/>
    <a:srgbClr val="CD4767"/>
    <a:srgbClr val="D75177"/>
    <a:srgbClr val="67D7F5"/>
    <a:srgbClr val="FBFDA1"/>
    <a:srgbClr val="709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1" autoAdjust="0"/>
    <p:restoredTop sz="96205" autoAdjust="0"/>
  </p:normalViewPr>
  <p:slideViewPr>
    <p:cSldViewPr>
      <p:cViewPr>
        <p:scale>
          <a:sx n="120" d="100"/>
          <a:sy n="120" d="100"/>
        </p:scale>
        <p:origin x="-13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71F61-FE8B-4A57-A62F-65B8C2D03A1C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714955"/>
            <a:ext cx="5438464" cy="4465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6734"/>
            <a:ext cx="2944958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426734"/>
            <a:ext cx="2944958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CA98D-2BA3-40CA-8CD1-2FDE30A86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44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CE3B4-AA06-4F84-89FF-EFEEC224A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9FA0C-C71A-40E3-818A-1C698F819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66403-2FD0-4B19-BC18-8A1817A5D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03141-F236-4D05-A140-86029FF1D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2163A-F8F7-4F10-807C-6D55DC733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C90D6-36FD-428D-9DD9-993AEAFA6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48834-F9C4-4E6E-B024-01BEC49D9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4F399-270B-46A4-BE56-30924ED42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69FE5-B774-4C5D-A11D-5F3E864E8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EB7F2-F556-4452-A438-A813BEF14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46F43-0602-4D3E-89D0-C0D9AB32F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9AB2CE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DC92BB0-0374-42A1-AC34-DC46C300D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98" r:id="rId1"/>
    <p:sldLayoutId id="2147484388" r:id="rId2"/>
    <p:sldLayoutId id="2147484399" r:id="rId3"/>
    <p:sldLayoutId id="2147484389" r:id="rId4"/>
    <p:sldLayoutId id="2147484400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</p:sldLayoutIdLst>
  <p:transition spd="med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raktika@grsmu.by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0" descr="эмблема университет нова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" y="-2215"/>
            <a:ext cx="991769" cy="910935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75656" y="1682882"/>
            <a:ext cx="626469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Организация производственной практики студентов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-47236" y="4365104"/>
            <a:ext cx="9323772" cy="1844824"/>
            <a:chOff x="-182020" y="5105386"/>
            <a:chExt cx="9608235" cy="1740732"/>
          </a:xfrm>
        </p:grpSpPr>
        <p:pic>
          <p:nvPicPr>
            <p:cNvPr id="10" name="Picture 17" descr="C:\Documents and Settings\User\Мои документы\Презентация1\Презентация1\Слайд1_cr.jpg"/>
            <p:cNvPicPr>
              <a:picLocks noChangeAspect="1" noChangeArrowheads="1"/>
            </p:cNvPicPr>
            <p:nvPr/>
          </p:nvPicPr>
          <p:blipFill rotWithShape="1">
            <a:blip r:embed="rId3"/>
            <a:srcRect t="45265" b="33983"/>
            <a:stretch/>
          </p:blipFill>
          <p:spPr bwMode="auto">
            <a:xfrm>
              <a:off x="2071661" y="5105386"/>
              <a:ext cx="2685359" cy="168528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1" name="Picture 17" descr="C:\Documents and Settings\User\Мои документы\Презентация1\Презентация1\Слайд1_cr.jpg"/>
            <p:cNvPicPr>
              <a:picLocks noChangeAspect="1" noChangeArrowheads="1"/>
            </p:cNvPicPr>
            <p:nvPr/>
          </p:nvPicPr>
          <p:blipFill rotWithShape="1">
            <a:blip r:embed="rId3"/>
            <a:srcRect t="20750" b="55861"/>
            <a:stretch/>
          </p:blipFill>
          <p:spPr bwMode="auto">
            <a:xfrm>
              <a:off x="4330076" y="5105386"/>
              <a:ext cx="2757845" cy="168528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2" name="Picture 17" descr="C:\Documents and Settings\User\Мои документы\Презентация1\Презентация1\Слайд1_cr.jpg"/>
            <p:cNvPicPr>
              <a:picLocks noChangeAspect="1" noChangeArrowheads="1"/>
            </p:cNvPicPr>
            <p:nvPr/>
          </p:nvPicPr>
          <p:blipFill rotWithShape="1">
            <a:blip r:embed="rId3"/>
            <a:srcRect t="67410" b="12674"/>
            <a:stretch/>
          </p:blipFill>
          <p:spPr bwMode="auto">
            <a:xfrm>
              <a:off x="6651726" y="5105387"/>
              <a:ext cx="2774489" cy="168528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4" name="Picture 17" descr="C:\Documents and Settings\User\Мои документы\Презентация1\Презентация1\Слайд1_cr.jpg"/>
            <p:cNvPicPr>
              <a:picLocks noChangeAspect="1" noChangeArrowheads="1"/>
            </p:cNvPicPr>
            <p:nvPr/>
          </p:nvPicPr>
          <p:blipFill rotWithShape="1">
            <a:blip r:embed="rId3"/>
            <a:srcRect t="-140" b="79446"/>
            <a:stretch/>
          </p:blipFill>
          <p:spPr bwMode="auto">
            <a:xfrm>
              <a:off x="-182020" y="5105386"/>
              <a:ext cx="2617179" cy="174073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15" name="TextBox 14"/>
          <p:cNvSpPr txBox="1"/>
          <p:nvPr/>
        </p:nvSpPr>
        <p:spPr>
          <a:xfrm>
            <a:off x="1162224" y="253197"/>
            <a:ext cx="770485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УО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«Гродненский государственный медицинский университет»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0" descr="эмблема университет нова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2216"/>
            <a:ext cx="746703" cy="685843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43608" y="56977"/>
            <a:ext cx="7704856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Обязанности студента на </a:t>
            </a:r>
            <a:r>
              <a:rPr lang="ru-RU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период практики </a:t>
            </a:r>
            <a:endParaRPr lang="ru-RU" sz="22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3349" y="529612"/>
            <a:ext cx="8770651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chemeClr val="bg1"/>
                </a:solidFill>
                <a:latin typeface="Arial Narrow" panose="020B0606020202030204" pitchFamily="34" charset="0"/>
              </a:rPr>
              <a:t>перед практикой </a:t>
            </a:r>
            <a:r>
              <a:rPr lang="ru-RU" sz="17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пройти </a:t>
            </a:r>
            <a:r>
              <a:rPr lang="ru-RU" sz="17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медицинский </a:t>
            </a:r>
            <a:r>
              <a:rPr lang="ru-RU" sz="17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осмотр</a:t>
            </a:r>
            <a:r>
              <a:rPr lang="ru-RU" sz="17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;</a:t>
            </a:r>
            <a:endParaRPr lang="ru-RU" sz="17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lvl="0" indent="-285750" algn="l">
              <a:buFont typeface="Wingdings" panose="05000000000000000000" pitchFamily="2" charset="2"/>
              <a:buChar char="§"/>
            </a:pPr>
            <a:r>
              <a:rPr lang="ru-RU" sz="17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ознакомиться </a:t>
            </a:r>
            <a:r>
              <a:rPr lang="ru-RU" sz="1700" dirty="0">
                <a:solidFill>
                  <a:schemeClr val="bg1"/>
                </a:solidFill>
                <a:latin typeface="Arial Narrow" panose="020B0606020202030204" pitchFamily="34" charset="0"/>
              </a:rPr>
              <a:t>со </a:t>
            </a:r>
            <a:r>
              <a:rPr lang="ru-RU" sz="17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списком распределения </a:t>
            </a:r>
            <a:r>
              <a:rPr lang="ru-RU" sz="1700" dirty="0">
                <a:solidFill>
                  <a:schemeClr val="bg1"/>
                </a:solidFill>
                <a:latin typeface="Arial Narrow" panose="020B0606020202030204" pitchFamily="34" charset="0"/>
              </a:rPr>
              <a:t>на </a:t>
            </a:r>
            <a:r>
              <a:rPr lang="ru-RU" sz="17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практику (</a:t>
            </a:r>
            <a:r>
              <a:rPr lang="ru-RU" sz="1700" dirty="0">
                <a:solidFill>
                  <a:schemeClr val="bg1"/>
                </a:solidFill>
                <a:latin typeface="Arial Narrow" panose="020B0606020202030204" pitchFamily="34" charset="0"/>
              </a:rPr>
              <a:t>см. на сайте университета</a:t>
            </a:r>
            <a:r>
              <a:rPr lang="ru-RU" sz="17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);</a:t>
            </a:r>
          </a:p>
          <a:p>
            <a:pPr marL="285750" lvl="0" indent="-285750" algn="l">
              <a:buFont typeface="Wingdings" panose="05000000000000000000" pitchFamily="2" charset="2"/>
              <a:buChar char="§"/>
            </a:pPr>
            <a:r>
              <a:rPr lang="ru-RU" sz="17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изучить  инструкцию по ОТ и ТБ с отметкой в контрольном листе  </a:t>
            </a:r>
            <a:r>
              <a:rPr lang="ru-RU" sz="1700" dirty="0">
                <a:solidFill>
                  <a:schemeClr val="bg1"/>
                </a:solidFill>
                <a:latin typeface="Arial Narrow" panose="020B0606020202030204" pitchFamily="34" charset="0"/>
              </a:rPr>
              <a:t>(см. </a:t>
            </a:r>
            <a:r>
              <a:rPr lang="ru-RU" sz="17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презентацию на </a:t>
            </a:r>
            <a:r>
              <a:rPr lang="ru-RU" sz="1700" dirty="0">
                <a:solidFill>
                  <a:schemeClr val="bg1"/>
                </a:solidFill>
                <a:latin typeface="Arial Narrow" panose="020B0606020202030204" pitchFamily="34" charset="0"/>
              </a:rPr>
              <a:t>сайте университета</a:t>
            </a:r>
            <a:r>
              <a:rPr lang="ru-RU" sz="17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);</a:t>
            </a:r>
            <a:endParaRPr lang="ru-RU" sz="17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lvl="0" indent="-285750" algn="l">
              <a:buFont typeface="Wingdings" panose="05000000000000000000" pitchFamily="2" charset="2"/>
              <a:buChar char="§"/>
            </a:pPr>
            <a:r>
              <a:rPr lang="ru-RU" sz="17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получить</a:t>
            </a:r>
            <a:r>
              <a:rPr lang="ru-RU" sz="17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700" dirty="0">
                <a:solidFill>
                  <a:schemeClr val="bg1"/>
                </a:solidFill>
                <a:latin typeface="Arial Narrow" panose="020B0606020202030204" pitchFamily="34" charset="0"/>
              </a:rPr>
              <a:t>у старосты академической группы </a:t>
            </a:r>
            <a:r>
              <a:rPr lang="ru-RU" sz="17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сводный отчет по практике</a:t>
            </a:r>
            <a:r>
              <a:rPr lang="ru-RU" sz="1700" dirty="0">
                <a:solidFill>
                  <a:schemeClr val="bg1"/>
                </a:solidFill>
                <a:latin typeface="Arial Narrow" panose="020B0606020202030204" pitchFamily="34" charset="0"/>
              </a:rPr>
              <a:t>;</a:t>
            </a:r>
          </a:p>
          <a:p>
            <a:pPr marL="285750" lvl="0" indent="-285750" algn="l">
              <a:buFont typeface="Wingdings" panose="05000000000000000000" pitchFamily="2" charset="2"/>
              <a:buChar char="§"/>
            </a:pPr>
            <a:r>
              <a:rPr lang="ru-RU" sz="17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изучить</a:t>
            </a:r>
            <a:r>
              <a:rPr lang="ru-RU" sz="17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700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программу практики</a:t>
            </a:r>
            <a:r>
              <a:rPr lang="ru-RU" sz="17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ru-RU" sz="17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ЭУМК </a:t>
            </a:r>
            <a:r>
              <a:rPr lang="ru-RU" sz="1700" dirty="0">
                <a:solidFill>
                  <a:schemeClr val="bg1"/>
                </a:solidFill>
                <a:latin typeface="Arial Narrow" panose="020B0606020202030204" pitchFamily="34" charset="0"/>
              </a:rPr>
              <a:t>по практике до начала практики (см. на сайте университета);</a:t>
            </a:r>
          </a:p>
          <a:p>
            <a:pPr marL="285750" lvl="0" indent="-285750" algn="l">
              <a:buFont typeface="Wingdings" panose="05000000000000000000" pitchFamily="2" charset="2"/>
              <a:buChar char="§"/>
            </a:pPr>
            <a:r>
              <a:rPr lang="ru-RU" sz="17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получить </a:t>
            </a:r>
            <a:r>
              <a:rPr lang="ru-RU" sz="1700" dirty="0">
                <a:solidFill>
                  <a:schemeClr val="bg1"/>
                </a:solidFill>
                <a:latin typeface="Arial Narrow" panose="020B0606020202030204" pitchFamily="34" charset="0"/>
              </a:rPr>
              <a:t>(студенты 5 курса) индивидуальное задание по общественному здоровью и здравоохранению до начала практики на кафедре общественного здоровья и здравоохранения;</a:t>
            </a:r>
          </a:p>
          <a:p>
            <a:pPr marL="285750" lvl="0" indent="-285750" algn="l"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chemeClr val="bg1"/>
                </a:solidFill>
                <a:latin typeface="Arial Narrow" panose="020B0606020202030204" pitchFamily="34" charset="0"/>
              </a:rPr>
              <a:t>своевременно </a:t>
            </a:r>
            <a:r>
              <a:rPr lang="ru-RU" sz="17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приступить </a:t>
            </a:r>
            <a:r>
              <a:rPr lang="ru-RU" sz="1700" dirty="0">
                <a:solidFill>
                  <a:schemeClr val="bg1"/>
                </a:solidFill>
                <a:latin typeface="Arial Narrow" panose="020B0606020202030204" pitchFamily="34" charset="0"/>
              </a:rPr>
              <a:t>к </a:t>
            </a:r>
            <a:r>
              <a:rPr lang="ru-RU" sz="17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практике:</a:t>
            </a:r>
          </a:p>
          <a:p>
            <a:pPr marL="285750" lvl="0" indent="-285750" algn="l">
              <a:buFont typeface="Arial Narrow" panose="020B0606020202030204" pitchFamily="34" charset="0"/>
              <a:buChar char="-"/>
            </a:pPr>
            <a:r>
              <a:rPr lang="ru-RU" sz="16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студентам, направленным на производственную практику за пределы </a:t>
            </a:r>
            <a:r>
              <a:rPr lang="ru-RU" sz="1600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г.Гродно</a:t>
            </a:r>
            <a:r>
              <a:rPr lang="ru-RU" sz="16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в первый день практики необходимо явиться на базу практики (в отдел кадров) к 08:00;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lvl="0" indent="-285750" algn="l">
              <a:buFont typeface="Arial Narrow" panose="020B0606020202030204" pitchFamily="34" charset="0"/>
              <a:buChar char="-"/>
            </a:pPr>
            <a:r>
              <a:rPr lang="ru-RU" sz="16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студентам, направленным на практику в </a:t>
            </a:r>
            <a:r>
              <a:rPr lang="ru-RU" sz="1600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г.Гродно</a:t>
            </a:r>
            <a:r>
              <a:rPr lang="ru-RU" sz="16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необходимо явиться в первый день практики на организационное собрание согласно расписанию (см. накануне на сайте www.g</a:t>
            </a:r>
            <a:r>
              <a:rPr lang="en-US" sz="16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</a:t>
            </a:r>
            <a:r>
              <a:rPr lang="ru-RU" sz="16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smu.by).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03321"/>
            <a:ext cx="3211360" cy="267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4766" y="3889527"/>
            <a:ext cx="5541370" cy="2970044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ru-RU" sz="1700" u="sng" dirty="0">
                <a:solidFill>
                  <a:schemeClr val="bg1"/>
                </a:solidFill>
                <a:latin typeface="Calibri" panose="020F0502020204030204" pitchFamily="34" charset="0"/>
              </a:rPr>
              <a:t>При себе студент должен иметь: </a:t>
            </a:r>
            <a:endParaRPr lang="ru-RU" sz="17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студенческий билет;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17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б</a:t>
            </a:r>
            <a:r>
              <a:rPr lang="ru-RU" sz="17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ейдж</a:t>
            </a:r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(ФИО, курс, факультет, название университета);</a:t>
            </a:r>
            <a:endParaRPr lang="ru-RU" sz="17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медицинскую справку о состоянии здоровья;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программу практики (см. на сайте университета); 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медицинский халат (</a:t>
            </a:r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хир.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к</a:t>
            </a:r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остюм на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цикл «Хирургия»);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сменную обувь (медицинскую);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мед. шапочку, маску, перчатки;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фонендоскоп (для 4, 5 курсов);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отчетную документацию (сводный отчет, дневник практики). </a:t>
            </a:r>
          </a:p>
        </p:txBody>
      </p:sp>
    </p:spTree>
    <p:extLst>
      <p:ext uri="{BB962C8B-B14F-4D97-AF65-F5344CB8AC3E}">
        <p14:creationId xmlns:p14="http://schemas.microsoft.com/office/powerpoint/2010/main" val="32746744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0" descr="эмблема университет нова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2215"/>
            <a:ext cx="756576" cy="694912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43608" y="56977"/>
            <a:ext cx="7704856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Обязанности студента на </a:t>
            </a:r>
            <a:r>
              <a:rPr lang="ru-RU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период практики </a:t>
            </a:r>
            <a:endParaRPr lang="ru-RU" sz="22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669896"/>
            <a:ext cx="8424936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изучить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и строго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выполнять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правила по охране труда и технике безопасности;</a:t>
            </a:r>
          </a:p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отрабатывать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практику без пропусков и в срок, предусмотренный учебным планом;</a:t>
            </a:r>
          </a:p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подчиняться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действующим правилам внутреннего трудового распорядка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базы практики;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добросовестно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и активно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выполнять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задания, предусмотренные программой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практики;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нести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ответственность за выполняемую работу и ее результат;</a:t>
            </a:r>
          </a:p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соблюдать принципы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профессиональной этики и деонтологии;</a:t>
            </a:r>
          </a:p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вести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учет выполненной работы (своевременное заполнение «Дневника практики» и «Сводного отчета»);</a:t>
            </a:r>
          </a:p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предоставить «Дневник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практики» на профильные кафедры в первые два дня семестра, следующего за производственной практикой, через старосту академической группы;</a:t>
            </a:r>
          </a:p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представить преподавателю «Сводный отчет по практике»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во время сдачи дифференцированного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зачета по практике;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сдать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дифференцированный зачёт по практике в установленные сроки.</a:t>
            </a:r>
          </a:p>
        </p:txBody>
      </p:sp>
    </p:spTree>
    <p:extLst>
      <p:ext uri="{BB962C8B-B14F-4D97-AF65-F5344CB8AC3E}">
        <p14:creationId xmlns:p14="http://schemas.microsoft.com/office/powerpoint/2010/main" val="246761229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0" descr="эмблема университет нова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2216"/>
            <a:ext cx="899594" cy="826273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07704" y="174080"/>
            <a:ext cx="54006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Отработка пропусков по практике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7035" y="1052736"/>
            <a:ext cx="7920880" cy="3170099"/>
          </a:xfrm>
          <a:prstGeom prst="rect">
            <a:avLst/>
          </a:prstGeom>
          <a:gradFill flip="none" rotWithShape="1">
            <a:gsLst>
              <a:gs pos="4000">
                <a:schemeClr val="accent1">
                  <a:tint val="66000"/>
                  <a:satMod val="160000"/>
                </a:schemeClr>
              </a:gs>
              <a:gs pos="45000">
                <a:srgbClr val="EDDCE0"/>
              </a:gs>
              <a:gs pos="28000">
                <a:schemeClr val="accent4">
                  <a:lumMod val="40000"/>
                  <a:lumOff val="60000"/>
                </a:schemeClr>
              </a:gs>
              <a:gs pos="72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</a:rPr>
              <a:t>Пропуски по практике по </a:t>
            </a:r>
            <a:r>
              <a:rPr lang="ru-RU" sz="2000" dirty="0">
                <a:solidFill>
                  <a:srgbClr val="B8324F"/>
                </a:solidFill>
                <a:latin typeface="Calibri" panose="020F0502020204030204" pitchFamily="34" charset="0"/>
              </a:rPr>
              <a:t>уважительной и неуважительной 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</a:rPr>
              <a:t>причине </a:t>
            </a:r>
            <a:r>
              <a:rPr lang="ru-RU" sz="2000" dirty="0">
                <a:solidFill>
                  <a:srgbClr val="B8324F"/>
                </a:solidFill>
                <a:latin typeface="Calibri" panose="020F0502020204030204" pitchFamily="34" charset="0"/>
              </a:rPr>
              <a:t>отрабатываются без сокращения часов 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</a:rPr>
              <a:t>за счет 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дежурств (вечерних, ночных) 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</a:rPr>
              <a:t>или в выходные дни до окончания сроков практики. </a:t>
            </a:r>
            <a:endParaRPr lang="ru-RU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График 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</a:rPr>
              <a:t>отработок пропусков студент согласовывает с непосредственным руководителем практики и руководителем практики от кафедры. </a:t>
            </a:r>
            <a:endParaRPr lang="ru-RU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Если 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</a:rPr>
              <a:t>студент не успевает отработать пропуски до окончания сроков практики, сроки практики переносятся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 Для этого студенту необходимо обратиться к руководителю практики от университета. 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34411" y="4509120"/>
            <a:ext cx="9323772" cy="1844824"/>
            <a:chOff x="-182020" y="5105386"/>
            <a:chExt cx="9608235" cy="1740732"/>
          </a:xfrm>
        </p:grpSpPr>
        <p:pic>
          <p:nvPicPr>
            <p:cNvPr id="10" name="Picture 17" descr="C:\Documents and Settings\User\Мои документы\Презентация1\Презентация1\Слайд1_cr.jpg"/>
            <p:cNvPicPr>
              <a:picLocks noChangeAspect="1" noChangeArrowheads="1"/>
            </p:cNvPicPr>
            <p:nvPr/>
          </p:nvPicPr>
          <p:blipFill rotWithShape="1">
            <a:blip r:embed="rId3"/>
            <a:srcRect t="45265" b="33983"/>
            <a:stretch/>
          </p:blipFill>
          <p:spPr bwMode="auto">
            <a:xfrm>
              <a:off x="2071661" y="5105386"/>
              <a:ext cx="2685359" cy="168528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1" name="Picture 17" descr="C:\Documents and Settings\User\Мои документы\Презентация1\Презентация1\Слайд1_cr.jpg"/>
            <p:cNvPicPr>
              <a:picLocks noChangeAspect="1" noChangeArrowheads="1"/>
            </p:cNvPicPr>
            <p:nvPr/>
          </p:nvPicPr>
          <p:blipFill rotWithShape="1">
            <a:blip r:embed="rId3"/>
            <a:srcRect t="20750" b="55861"/>
            <a:stretch/>
          </p:blipFill>
          <p:spPr bwMode="auto">
            <a:xfrm>
              <a:off x="4330076" y="5105386"/>
              <a:ext cx="2757845" cy="168528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3" name="Picture 17" descr="C:\Documents and Settings\User\Мои документы\Презентация1\Презентация1\Слайд1_cr.jpg"/>
            <p:cNvPicPr>
              <a:picLocks noChangeAspect="1" noChangeArrowheads="1"/>
            </p:cNvPicPr>
            <p:nvPr/>
          </p:nvPicPr>
          <p:blipFill rotWithShape="1">
            <a:blip r:embed="rId3"/>
            <a:srcRect t="67410" b="12674"/>
            <a:stretch/>
          </p:blipFill>
          <p:spPr bwMode="auto">
            <a:xfrm>
              <a:off x="6651726" y="5105387"/>
              <a:ext cx="2774489" cy="168528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4" name="Picture 17" descr="C:\Documents and Settings\User\Мои документы\Презентация1\Презентация1\Слайд1_cr.jpg"/>
            <p:cNvPicPr>
              <a:picLocks noChangeAspect="1" noChangeArrowheads="1"/>
            </p:cNvPicPr>
            <p:nvPr/>
          </p:nvPicPr>
          <p:blipFill rotWithShape="1">
            <a:blip r:embed="rId3"/>
            <a:srcRect t="-140" b="79446"/>
            <a:stretch/>
          </p:blipFill>
          <p:spPr bwMode="auto">
            <a:xfrm>
              <a:off x="-182020" y="5105386"/>
              <a:ext cx="2617179" cy="174073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</p:spTree>
    <p:extLst>
      <p:ext uri="{BB962C8B-B14F-4D97-AF65-F5344CB8AC3E}">
        <p14:creationId xmlns:p14="http://schemas.microsoft.com/office/powerpoint/2010/main" val="115087698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0" descr="эмблема университет нова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2216"/>
            <a:ext cx="899594" cy="826273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39752" y="260648"/>
            <a:ext cx="583264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Отчетная документация студента по практике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6314" y="1088531"/>
            <a:ext cx="3453597" cy="369331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</a:rPr>
              <a:t>       Во </a:t>
            </a:r>
            <a:r>
              <a:rPr lang="ru-RU" dirty="0">
                <a:latin typeface="Calibri" panose="020F0502020204030204" pitchFamily="34" charset="0"/>
              </a:rPr>
              <a:t>время прохождения практики студент под контролем непосредственного руководителя практики от организации, в которой проводится практика, выполняет программу практики и отражает ход ее выполнения в </a:t>
            </a:r>
            <a:r>
              <a:rPr lang="ru-RU" dirty="0" smtClean="0">
                <a:latin typeface="Calibri" panose="020F0502020204030204" pitchFamily="34" charset="0"/>
              </a:rPr>
              <a:t>«Дневнике практики». </a:t>
            </a:r>
          </a:p>
          <a:p>
            <a:pPr lvl="0" algn="just"/>
            <a:r>
              <a:rPr lang="ru-RU" b="1" dirty="0" smtClean="0">
                <a:solidFill>
                  <a:srgbClr val="B8324F"/>
                </a:solidFill>
                <a:latin typeface="Calibri" panose="020F0502020204030204" pitchFamily="34" charset="0"/>
              </a:rPr>
              <a:t>      Форму «Дневника практики» </a:t>
            </a:r>
            <a:r>
              <a:rPr lang="ru-RU" b="1" dirty="0">
                <a:solidFill>
                  <a:srgbClr val="B8324F"/>
                </a:solidFill>
                <a:latin typeface="Calibri" panose="020F0502020204030204" pitchFamily="34" charset="0"/>
              </a:rPr>
              <a:t>разрабатывает профильная кафедра и размещает в практическом разделе </a:t>
            </a:r>
            <a:r>
              <a:rPr lang="ru-RU" b="1" dirty="0" smtClean="0">
                <a:solidFill>
                  <a:srgbClr val="B8324F"/>
                </a:solidFill>
                <a:latin typeface="Calibri" panose="020F0502020204030204" pitchFamily="34" charset="0"/>
              </a:rPr>
              <a:t>ЭУМК. </a:t>
            </a:r>
            <a:endParaRPr lang="ru-RU" b="1" dirty="0">
              <a:solidFill>
                <a:srgbClr val="B8324F"/>
              </a:solidFill>
              <a:latin typeface="Calibri" panose="020F0502020204030204" pitchFamily="34" charset="0"/>
            </a:endParaRPr>
          </a:p>
        </p:txBody>
      </p:sp>
      <p:pic>
        <p:nvPicPr>
          <p:cNvPr id="9220" name="Picture 4" descr="C:\Users\admin\Desktop\05278f0ed2995daf34a08e8973b9f7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325" y="1252297"/>
            <a:ext cx="5075403" cy="3806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5339300"/>
            <a:ext cx="8289781" cy="11387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Записи в «Дневнике практики» проводятся за каждый фактически отработанный день. </a:t>
            </a:r>
            <a:r>
              <a:rPr lang="ru-RU" sz="1600" b="1" dirty="0">
                <a:solidFill>
                  <a:srgbClr val="B8324F"/>
                </a:solidFill>
                <a:latin typeface="Calibri" panose="020F0502020204030204" pitchFamily="34" charset="0"/>
              </a:rPr>
              <a:t>Дневник практики ежедневно подписывает непосредственный руководитель практики: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старшая медсестра (3 курс)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заведующий отделением (4, 5, 6 </a:t>
            </a:r>
            <a:r>
              <a:rPr lang="ru-RU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курс), </a:t>
            </a:r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ставит 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личную печать </a:t>
            </a:r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на подписи. </a:t>
            </a:r>
            <a:endParaRPr lang="ru-RU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14727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0" descr="эмблема университет нова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2216"/>
            <a:ext cx="899594" cy="826273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63688" y="260648"/>
            <a:ext cx="58120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Отчетная документация студента по практике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218" name="Picture 2" descr="C:\Users\admin\Desktop\IMG_20210414_1644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11075" r="3625" b="1747"/>
          <a:stretch/>
        </p:blipFill>
        <p:spPr bwMode="auto">
          <a:xfrm>
            <a:off x="5160841" y="676865"/>
            <a:ext cx="3626009" cy="2536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2473" y="980728"/>
            <a:ext cx="4701188" cy="574772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75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В </a:t>
            </a:r>
            <a:r>
              <a:rPr lang="ru-RU" sz="1750" dirty="0">
                <a:solidFill>
                  <a:schemeClr val="bg1"/>
                </a:solidFill>
                <a:latin typeface="Calibri" panose="020F0502020204030204" pitchFamily="34" charset="0"/>
              </a:rPr>
              <a:t>течение последней недели практики студент составляет письменный отчет о выполнении программы практики, в котором отображается вся проделанная работа студента (</a:t>
            </a:r>
            <a:r>
              <a:rPr lang="ru-RU" sz="1750" i="1" dirty="0">
                <a:solidFill>
                  <a:schemeClr val="bg1"/>
                </a:solidFill>
                <a:latin typeface="Calibri" panose="020F0502020204030204" pitchFamily="34" charset="0"/>
              </a:rPr>
              <a:t>указывается количество проведенных практических навыков и умений</a:t>
            </a:r>
            <a:r>
              <a:rPr lang="ru-RU" sz="1750" dirty="0">
                <a:solidFill>
                  <a:schemeClr val="bg1"/>
                </a:solidFill>
                <a:latin typeface="Calibri" panose="020F0502020204030204" pitchFamily="34" charset="0"/>
              </a:rPr>
              <a:t>). Количество проведенных манипуляций студент подсчитывает из «Дневника практики». </a:t>
            </a:r>
          </a:p>
          <a:p>
            <a:pPr lvl="0" algn="just"/>
            <a:r>
              <a:rPr lang="ru-RU" sz="175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По </a:t>
            </a:r>
            <a:r>
              <a:rPr lang="ru-RU" sz="1750" dirty="0">
                <a:solidFill>
                  <a:schemeClr val="bg1"/>
                </a:solidFill>
                <a:latin typeface="Calibri" panose="020F0502020204030204" pitchFamily="34" charset="0"/>
              </a:rPr>
              <a:t>окончании практики непосредственный руководитель практики от организации оформляет письменный отзыв о прохождении практики студентом в </a:t>
            </a:r>
            <a:r>
              <a:rPr lang="ru-RU" sz="1750" dirty="0" smtClean="0">
                <a:solidFill>
                  <a:schemeClr val="bg1"/>
                </a:solidFill>
                <a:latin typeface="Calibri" panose="020F0502020204030204" pitchFamily="34" charset="0"/>
              </a:rPr>
              <a:t>«Сводном отчете». «Сводный отчет» </a:t>
            </a:r>
            <a:r>
              <a:rPr lang="ru-RU" sz="1750" dirty="0">
                <a:solidFill>
                  <a:schemeClr val="bg1"/>
                </a:solidFill>
                <a:latin typeface="Calibri" panose="020F0502020204030204" pitchFamily="34" charset="0"/>
              </a:rPr>
              <a:t>должен быть </a:t>
            </a:r>
            <a:r>
              <a:rPr lang="ru-RU" sz="1750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подписан: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1750" dirty="0" smtClean="0">
                <a:solidFill>
                  <a:schemeClr val="bg1"/>
                </a:solidFill>
                <a:latin typeface="Calibri" panose="020F0502020204030204" pitchFamily="34" charset="0"/>
              </a:rPr>
              <a:t>непосредственным </a:t>
            </a:r>
            <a:r>
              <a:rPr lang="ru-RU" sz="1750" dirty="0">
                <a:solidFill>
                  <a:schemeClr val="bg1"/>
                </a:solidFill>
                <a:latin typeface="Calibri" panose="020F0502020204030204" pitchFamily="34" charset="0"/>
              </a:rPr>
              <a:t>руководителем практики от </a:t>
            </a:r>
            <a:r>
              <a:rPr lang="ru-RU" sz="1750" dirty="0" smtClean="0">
                <a:solidFill>
                  <a:schemeClr val="bg1"/>
                </a:solidFill>
                <a:latin typeface="Calibri" panose="020F0502020204030204" pitchFamily="34" charset="0"/>
              </a:rPr>
              <a:t>организации (ст. м/с - 3 курс, зав. отд. – 4,5 курс (личная печать зав. отд.);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1750" dirty="0" smtClean="0">
                <a:solidFill>
                  <a:schemeClr val="bg1"/>
                </a:solidFill>
                <a:latin typeface="Calibri" panose="020F0502020204030204" pitchFamily="34" charset="0"/>
              </a:rPr>
              <a:t>руководителем </a:t>
            </a:r>
            <a:r>
              <a:rPr lang="ru-RU" sz="1750" dirty="0">
                <a:solidFill>
                  <a:schemeClr val="bg1"/>
                </a:solidFill>
                <a:latin typeface="Calibri" panose="020F0502020204030204" pitchFamily="34" charset="0"/>
              </a:rPr>
              <a:t>(заместителем </a:t>
            </a:r>
            <a:r>
              <a:rPr lang="ru-RU" sz="1750" dirty="0" smtClean="0">
                <a:solidFill>
                  <a:schemeClr val="bg1"/>
                </a:solidFill>
                <a:latin typeface="Calibri" panose="020F0502020204030204" pitchFamily="34" charset="0"/>
              </a:rPr>
              <a:t>руководителя) организации; </a:t>
            </a:r>
          </a:p>
          <a:p>
            <a:pPr lvl="0" algn="just"/>
            <a:r>
              <a:rPr lang="ru-RU" sz="1750" dirty="0" smtClean="0">
                <a:solidFill>
                  <a:schemeClr val="bg1"/>
                </a:solidFill>
                <a:latin typeface="Calibri" panose="020F0502020204030204" pitchFamily="34" charset="0"/>
              </a:rPr>
              <a:t>заверен </a:t>
            </a:r>
            <a:r>
              <a:rPr lang="ru-RU" sz="1750" dirty="0">
                <a:solidFill>
                  <a:schemeClr val="bg1"/>
                </a:solidFill>
                <a:latin typeface="Calibri" panose="020F0502020204030204" pitchFamily="34" charset="0"/>
              </a:rPr>
              <a:t>гербовой печатью </a:t>
            </a:r>
            <a:r>
              <a:rPr lang="ru-RU" sz="1750" dirty="0" smtClean="0">
                <a:solidFill>
                  <a:schemeClr val="bg1"/>
                </a:solidFill>
                <a:latin typeface="Calibri" panose="020F0502020204030204" pitchFamily="34" charset="0"/>
              </a:rPr>
              <a:t>организации либо печатью учреждения.</a:t>
            </a:r>
            <a:endParaRPr lang="ru-RU" sz="17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242" name="Picture 2" descr="C:\Users\admin\Desktop\IMG_20210414_1701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"/>
          <a:stretch/>
        </p:blipFill>
        <p:spPr bwMode="auto">
          <a:xfrm rot="5400000">
            <a:off x="5361739" y="3359342"/>
            <a:ext cx="3882453" cy="301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4355976" y="4680480"/>
            <a:ext cx="1440160" cy="3326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796136" y="4797153"/>
            <a:ext cx="2990715" cy="11521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3429188" y="3110473"/>
            <a:ext cx="2457120" cy="8225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1427333" y="4000701"/>
            <a:ext cx="2001855" cy="2660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886308" y="3007967"/>
            <a:ext cx="2646132" cy="2050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3059832" y="5229200"/>
            <a:ext cx="3528392" cy="587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1187624" y="6086159"/>
            <a:ext cx="1872208" cy="2660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58287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37107" y="183191"/>
            <a:ext cx="58120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Дифференцированный зачет по практике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3706" y="942905"/>
            <a:ext cx="7960500" cy="509370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anose="020F0502020204030204" pitchFamily="34" charset="0"/>
              </a:rPr>
              <a:t>После прохождения практики студенты сдают дифференцированный зачет на базе САЦ.  До </a:t>
            </a:r>
            <a:r>
              <a:rPr lang="ru-RU" sz="2000" dirty="0">
                <a:latin typeface="Calibri" panose="020F0502020204030204" pitchFamily="34" charset="0"/>
              </a:rPr>
              <a:t>сдачи </a:t>
            </a:r>
            <a:r>
              <a:rPr lang="ru-RU" sz="2000" dirty="0" err="1" smtClean="0">
                <a:latin typeface="Calibri" panose="020F0502020204030204" pitchFamily="34" charset="0"/>
              </a:rPr>
              <a:t>диф</a:t>
            </a:r>
            <a:r>
              <a:rPr lang="ru-RU" sz="2000" dirty="0" smtClean="0">
                <a:latin typeface="Calibri" panose="020F0502020204030204" pitchFamily="34" charset="0"/>
              </a:rPr>
              <a:t>. </a:t>
            </a:r>
            <a:r>
              <a:rPr lang="ru-RU" sz="2000" dirty="0">
                <a:latin typeface="Calibri" panose="020F0502020204030204" pitchFamily="34" charset="0"/>
              </a:rPr>
              <a:t>зачета </a:t>
            </a:r>
            <a:r>
              <a:rPr lang="ru-RU" sz="2000" dirty="0" smtClean="0">
                <a:latin typeface="Calibri" panose="020F0502020204030204" pitchFamily="34" charset="0"/>
              </a:rPr>
              <a:t>студенты </a:t>
            </a:r>
            <a:r>
              <a:rPr lang="ru-RU" sz="2000" dirty="0">
                <a:latin typeface="Calibri" panose="020F0502020204030204" pitchFamily="34" charset="0"/>
              </a:rPr>
              <a:t>должны предоставить </a:t>
            </a:r>
            <a:r>
              <a:rPr lang="ru-RU" sz="2000" dirty="0" smtClean="0">
                <a:latin typeface="Calibri" panose="020F0502020204030204" pitchFamily="34" charset="0"/>
              </a:rPr>
              <a:t>«Дневник практики» </a:t>
            </a:r>
            <a:r>
              <a:rPr lang="ru-RU" sz="2000" dirty="0">
                <a:latin typeface="Calibri" panose="020F0502020204030204" pitchFamily="34" charset="0"/>
              </a:rPr>
              <a:t>на </a:t>
            </a:r>
            <a:r>
              <a:rPr lang="ru-RU" sz="2000" dirty="0" smtClean="0">
                <a:latin typeface="Calibri" panose="020F0502020204030204" pitchFamily="34" charset="0"/>
              </a:rPr>
              <a:t>профильную кафедру.</a:t>
            </a:r>
          </a:p>
          <a:p>
            <a:pPr marL="285750" lvl="0" indent="-28575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anose="020F0502020204030204" pitchFamily="34" charset="0"/>
              </a:rPr>
              <a:t>На </a:t>
            </a:r>
            <a:r>
              <a:rPr lang="ru-RU" sz="2000" dirty="0" err="1" smtClean="0">
                <a:latin typeface="Calibri" panose="020F0502020204030204" pitchFamily="34" charset="0"/>
              </a:rPr>
              <a:t>диф</a:t>
            </a:r>
            <a:r>
              <a:rPr lang="ru-RU" sz="2000" dirty="0" smtClean="0">
                <a:latin typeface="Calibri" panose="020F0502020204030204" pitchFamily="34" charset="0"/>
              </a:rPr>
              <a:t>. зачете </a:t>
            </a:r>
            <a:r>
              <a:rPr lang="ru-RU" sz="2000" dirty="0">
                <a:latin typeface="Calibri" panose="020F0502020204030204" pitchFamily="34" charset="0"/>
              </a:rPr>
              <a:t>студент представляет </a:t>
            </a:r>
            <a:r>
              <a:rPr lang="ru-RU" sz="2000" dirty="0" smtClean="0">
                <a:latin typeface="Calibri" panose="020F0502020204030204" pitchFamily="34" charset="0"/>
              </a:rPr>
              <a:t>«Сводный отчет» </a:t>
            </a:r>
            <a:r>
              <a:rPr lang="ru-RU" sz="2000" dirty="0">
                <a:latin typeface="Calibri" panose="020F0502020204030204" pitchFamily="34" charset="0"/>
              </a:rPr>
              <a:t>по </a:t>
            </a:r>
            <a:r>
              <a:rPr lang="ru-RU" sz="2000" dirty="0" smtClean="0">
                <a:latin typeface="Calibri" panose="020F0502020204030204" pitchFamily="34" charset="0"/>
              </a:rPr>
              <a:t>практике.</a:t>
            </a:r>
            <a:endParaRPr lang="ru-RU" sz="2000" dirty="0">
              <a:latin typeface="Calibri" panose="020F0502020204030204" pitchFamily="34" charset="0"/>
            </a:endParaRPr>
          </a:p>
          <a:p>
            <a:pPr marL="285750" lvl="0" indent="-28575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anose="020F0502020204030204" pitchFamily="34" charset="0"/>
              </a:rPr>
              <a:t>Студентам 3 курса, окончившим </a:t>
            </a:r>
            <a:r>
              <a:rPr lang="ru-RU" sz="2000" dirty="0">
                <a:latin typeface="Calibri" panose="020F0502020204030204" pitchFamily="34" charset="0"/>
              </a:rPr>
              <a:t>медицинский колледж и </a:t>
            </a:r>
            <a:r>
              <a:rPr lang="ru-RU" sz="2000" dirty="0" smtClean="0">
                <a:latin typeface="Calibri" panose="020F0502020204030204" pitchFamily="34" charset="0"/>
              </a:rPr>
              <a:t>работающим </a:t>
            </a:r>
            <a:r>
              <a:rPr lang="ru-RU" sz="2000" dirty="0">
                <a:latin typeface="Calibri" panose="020F0502020204030204" pitchFamily="34" charset="0"/>
              </a:rPr>
              <a:t>по </a:t>
            </a:r>
            <a:r>
              <a:rPr lang="ru-RU" sz="2000" dirty="0" smtClean="0">
                <a:latin typeface="Calibri" panose="020F0502020204030204" pitchFamily="34" charset="0"/>
              </a:rPr>
              <a:t>специальности, работа учитывается как практика. Во время работы они заполняют «</a:t>
            </a:r>
            <a:r>
              <a:rPr lang="ru-RU" sz="2000" dirty="0">
                <a:latin typeface="Calibri" panose="020F0502020204030204" pitchFamily="34" charset="0"/>
              </a:rPr>
              <a:t>Сводный отчет» по практике </a:t>
            </a:r>
            <a:r>
              <a:rPr lang="ru-RU" sz="2000" dirty="0" smtClean="0">
                <a:latin typeface="Calibri" panose="020F0502020204030204" pitchFamily="34" charset="0"/>
              </a:rPr>
              <a:t>и предоставляют его на </a:t>
            </a:r>
            <a:r>
              <a:rPr lang="ru-RU" sz="2000" dirty="0" err="1" smtClean="0">
                <a:latin typeface="Calibri" panose="020F0502020204030204" pitchFamily="34" charset="0"/>
              </a:rPr>
              <a:t>диф</a:t>
            </a:r>
            <a:r>
              <a:rPr lang="ru-RU" sz="2000" dirty="0" smtClean="0">
                <a:latin typeface="Calibri" panose="020F0502020204030204" pitchFamily="34" charset="0"/>
              </a:rPr>
              <a:t>. зачет.</a:t>
            </a:r>
          </a:p>
          <a:p>
            <a:pPr marL="285750" lvl="0" indent="-28575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anose="020F0502020204030204" pitchFamily="34" charset="0"/>
              </a:rPr>
              <a:t>Студенты</a:t>
            </a:r>
            <a:r>
              <a:rPr lang="ru-RU" sz="2000" dirty="0">
                <a:latin typeface="Calibri" panose="020F0502020204030204" pitchFamily="34" charset="0"/>
              </a:rPr>
              <a:t>, прошедшие производственную практику за пределами Республики Беларусь, во время  </a:t>
            </a:r>
            <a:r>
              <a:rPr lang="ru-RU" sz="2000" dirty="0" err="1" smtClean="0">
                <a:latin typeface="Calibri" panose="020F0502020204030204" pitchFamily="34" charset="0"/>
              </a:rPr>
              <a:t>диф</a:t>
            </a:r>
            <a:r>
              <a:rPr lang="ru-RU" sz="2000" dirty="0" smtClean="0">
                <a:latin typeface="Calibri" panose="020F0502020204030204" pitchFamily="34" charset="0"/>
              </a:rPr>
              <a:t>. зачета </a:t>
            </a:r>
            <a:r>
              <a:rPr lang="ru-RU" sz="2000" dirty="0">
                <a:latin typeface="Calibri" panose="020F0502020204030204" pitchFamily="34" charset="0"/>
              </a:rPr>
              <a:t>представляют сертификат о прохождении практики. Сертификат должен быть оформлен на официальном бланке организации или в анкете-заявлении на прохождение практики, заверен подписью руководителя организации и печатью организации. </a:t>
            </a:r>
          </a:p>
        </p:txBody>
      </p:sp>
      <p:pic>
        <p:nvPicPr>
          <p:cNvPr id="9" name="Рисунок 30" descr="эмблема университет нова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2216"/>
            <a:ext cx="733707" cy="673907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743487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37107" y="183191"/>
            <a:ext cx="58120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Дифференцированный зачет по практике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8082645" cy="529375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Calibri" panose="020F0502020204030204" pitchFamily="34" charset="0"/>
              </a:rPr>
              <a:t>По </a:t>
            </a:r>
            <a:r>
              <a:rPr lang="ru-RU" sz="2200" dirty="0">
                <a:latin typeface="Calibri" panose="020F0502020204030204" pitchFamily="34" charset="0"/>
              </a:rPr>
              <a:t>каждому циклу практики преподаватель выставляет студенту одну отметку, оценивая при этом в совокупности отчетную документацию, устный ответ студента, выполненные им практические навыки.</a:t>
            </a: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200" dirty="0">
                <a:latin typeface="Calibri" panose="020F0502020204030204" pitchFamily="34" charset="0"/>
              </a:rPr>
              <a:t>Итоговая отметка по одному виду практики, состоящей из нескольких циклов, выводится </a:t>
            </a:r>
            <a:r>
              <a:rPr lang="ru-RU" sz="2200" dirty="0" smtClean="0">
                <a:latin typeface="Calibri" panose="020F0502020204030204" pitchFamily="34" charset="0"/>
              </a:rPr>
              <a:t>председателем </a:t>
            </a:r>
            <a:r>
              <a:rPr lang="ru-RU" sz="2200" dirty="0">
                <a:latin typeface="Calibri" panose="020F0502020204030204" pitchFamily="34" charset="0"/>
              </a:rPr>
              <a:t>комиссии и является среднеарифметической</a:t>
            </a:r>
            <a:r>
              <a:rPr lang="ru-RU" sz="2200" dirty="0" smtClean="0">
                <a:latin typeface="Calibri" panose="020F0502020204030204" pitchFamily="34" charset="0"/>
              </a:rPr>
              <a:t>. В </a:t>
            </a:r>
            <a:r>
              <a:rPr lang="ru-RU" sz="2200" dirty="0">
                <a:latin typeface="Calibri" panose="020F0502020204030204" pitchFamily="34" charset="0"/>
              </a:rPr>
              <a:t>выписку из </a:t>
            </a:r>
            <a:r>
              <a:rPr lang="ru-RU" sz="2200" dirty="0" err="1">
                <a:latin typeface="Calibri" panose="020F0502020204030204" pitchFamily="34" charset="0"/>
              </a:rPr>
              <a:t>зачетно</a:t>
            </a:r>
            <a:r>
              <a:rPr lang="ru-RU" sz="2200" dirty="0">
                <a:latin typeface="Calibri" panose="020F0502020204030204" pitchFamily="34" charset="0"/>
              </a:rPr>
              <a:t>-экзаменационной ведомости (приложение к диплому) вносится одна отметка </a:t>
            </a:r>
            <a:r>
              <a:rPr lang="ru-RU" sz="2200" dirty="0" smtClean="0">
                <a:latin typeface="Calibri" panose="020F0502020204030204" pitchFamily="34" charset="0"/>
              </a:rPr>
              <a:t>(кроме выписки для студентов ФИУ).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При получении на </a:t>
            </a:r>
            <a:r>
              <a:rPr lang="ru-RU" sz="22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диф</a:t>
            </a:r>
            <a:r>
              <a:rPr lang="ru-RU" sz="2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. зачете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</a:rPr>
              <a:t>неудовлетворительной отметки </a:t>
            </a:r>
            <a:r>
              <a:rPr lang="ru-RU" sz="2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студент направляется на практику повторно.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200" b="1" dirty="0" smtClean="0">
                <a:latin typeface="Calibri" panose="020F0502020204030204" pitchFamily="34" charset="0"/>
              </a:rPr>
              <a:t>Пересдача </a:t>
            </a:r>
            <a:r>
              <a:rPr lang="ru-RU" sz="2200" b="1" dirty="0" err="1" smtClean="0">
                <a:latin typeface="Calibri" panose="020F0502020204030204" pitchFamily="34" charset="0"/>
              </a:rPr>
              <a:t>диф</a:t>
            </a:r>
            <a:r>
              <a:rPr lang="ru-RU" sz="2200" b="1" dirty="0" smtClean="0">
                <a:latin typeface="Calibri" panose="020F0502020204030204" pitchFamily="34" charset="0"/>
              </a:rPr>
              <a:t>. </a:t>
            </a:r>
            <a:r>
              <a:rPr lang="ru-RU" sz="2200" b="1" dirty="0">
                <a:latin typeface="Calibri" panose="020F0502020204030204" pitchFamily="34" charset="0"/>
              </a:rPr>
              <a:t>зачета </a:t>
            </a:r>
            <a:r>
              <a:rPr lang="ru-RU" sz="2200" dirty="0">
                <a:latin typeface="Calibri" panose="020F0502020204030204" pitchFamily="34" charset="0"/>
              </a:rPr>
              <a:t>после неявки студента в установленные сроки, а также пересдача неудовлетворительной отметки по практике </a:t>
            </a:r>
            <a:r>
              <a:rPr lang="ru-RU" sz="2200" b="1" dirty="0">
                <a:latin typeface="Calibri" panose="020F0502020204030204" pitchFamily="34" charset="0"/>
              </a:rPr>
              <a:t>допускается два раза</a:t>
            </a:r>
            <a:r>
              <a:rPr lang="ru-RU" sz="2200" dirty="0" smtClean="0">
                <a:latin typeface="Calibri" panose="020F0502020204030204" pitchFamily="34" charset="0"/>
              </a:rPr>
              <a:t>.</a:t>
            </a:r>
            <a:endParaRPr lang="ru-RU" sz="2200" dirty="0">
              <a:latin typeface="Calibri" panose="020F0502020204030204" pitchFamily="34" charset="0"/>
            </a:endParaRPr>
          </a:p>
        </p:txBody>
      </p:sp>
      <p:pic>
        <p:nvPicPr>
          <p:cNvPr id="9" name="Рисунок 30" descr="эмблема университет нова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2216"/>
            <a:ext cx="733707" cy="673907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083740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0" descr="эмблема университет нова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2216"/>
            <a:ext cx="899594" cy="826273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78643" y="218530"/>
            <a:ext cx="702316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Материальное обеспечение практики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076" y="804141"/>
            <a:ext cx="8208912" cy="513986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alibri" panose="020F0502020204030204" pitchFamily="34" charset="0"/>
              </a:rPr>
              <a:t>Студентам </a:t>
            </a:r>
            <a:r>
              <a:rPr lang="ru-RU" sz="1600" dirty="0">
                <a:latin typeface="Calibri" panose="020F0502020204030204" pitchFamily="34" charset="0"/>
              </a:rPr>
              <a:t>университета, 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обучающимся за счет средств республиканского бюджета</a:t>
            </a:r>
            <a:r>
              <a:rPr lang="ru-RU" sz="1600" dirty="0">
                <a:latin typeface="Calibri" panose="020F0502020204030204" pitchFamily="34" charset="0"/>
              </a:rPr>
              <a:t>, за период прохождения практики вне места нахождения университета выплачиваются суточные в размере 10 процентов базовой величины за каждый </a:t>
            </a:r>
            <a:r>
              <a:rPr lang="ru-RU" sz="1600" dirty="0" smtClean="0">
                <a:latin typeface="Calibri" panose="020F0502020204030204" pitchFamily="34" charset="0"/>
              </a:rPr>
              <a:t>день из </a:t>
            </a:r>
            <a:r>
              <a:rPr lang="ru-RU" sz="1600" dirty="0">
                <a:latin typeface="Calibri" panose="020F0502020204030204" pitchFamily="34" charset="0"/>
              </a:rPr>
              <a:t>средств республиканского бюджета.</a:t>
            </a: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latin typeface="Calibri" panose="020F0502020204030204" pitchFamily="34" charset="0"/>
              </a:rPr>
              <a:t>Студентам, принятым на работу на период прохождения практики вне места нахождения университета, суточные не выплачиваются.</a:t>
            </a: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latin typeface="Calibri" panose="020F0502020204030204" pitchFamily="34" charset="0"/>
              </a:rPr>
              <a:t>Оплата проезда (туда и обратно) студентов, обучающихся за счет средств республиканского бюджета, направляемых для прохождения практики в организации, находящиеся вне места расположения университета, железнодорожным, автомобильным или водным транспортом во внутриреспубликанском (междугородном) сообщении, осуществляется университетом из средств республиканского бюджета.</a:t>
            </a: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alibri" panose="020F0502020204030204" pitchFamily="34" charset="0"/>
              </a:rPr>
              <a:t>Для </a:t>
            </a:r>
            <a:r>
              <a:rPr lang="ru-RU" sz="1600" dirty="0">
                <a:latin typeface="Calibri" panose="020F0502020204030204" pitchFamily="34" charset="0"/>
              </a:rPr>
              <a:t>возмещения расходов по оплате проезда до места практики и обратно студентам, обучающимся за счет средств республиканского бюджета и прошедшим практику за пределами г. Гродно, необходимо </a:t>
            </a:r>
            <a:r>
              <a:rPr lang="ru-RU" sz="1600" b="1" dirty="0">
                <a:latin typeface="Calibri" panose="020F0502020204030204" pitchFamily="34" charset="0"/>
              </a:rPr>
              <a:t>до 10 сентября </a:t>
            </a:r>
            <a:r>
              <a:rPr lang="ru-RU" sz="1600" dirty="0">
                <a:latin typeface="Calibri" panose="020F0502020204030204" pitchFamily="34" charset="0"/>
              </a:rPr>
              <a:t>следующего учебного года предоставить в бухгалтерию университета проездные документы. После 10 сентября документы к оплате не принимаются.</a:t>
            </a: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latin typeface="Calibri" panose="020F0502020204030204" pitchFamily="34" charset="0"/>
              </a:rPr>
              <a:t>3а студентами в период прохождения практики сохраняется право на получение стипендии</a:t>
            </a:r>
            <a:r>
              <a:rPr lang="ru-RU" sz="1600" dirty="0" smtClean="0">
                <a:latin typeface="Calibri" panose="020F0502020204030204" pitchFamily="34" charset="0"/>
              </a:rPr>
              <a:t>.</a:t>
            </a:r>
            <a:endParaRPr lang="ru-RU" sz="1600" dirty="0">
              <a:latin typeface="Calibri" panose="020F050202020403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131840" y="824058"/>
            <a:ext cx="5256584" cy="2896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4447" y="3933056"/>
            <a:ext cx="8164170" cy="13681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79870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0" descr="эмблема университет нова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2216"/>
            <a:ext cx="1187626" cy="1090829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698" y="1144356"/>
            <a:ext cx="3712782" cy="3712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93811" y="1144356"/>
            <a:ext cx="4199568" cy="4016484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ru-RU" sz="1700" b="1" dirty="0">
                <a:solidFill>
                  <a:schemeClr val="bg1"/>
                </a:solidFill>
                <a:latin typeface="Calibri" panose="020F0502020204030204" pitchFamily="34" charset="0"/>
              </a:rPr>
              <a:t>Медицинская тайна -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это сведения личного характера, которые пациент передает своему врачу. </a:t>
            </a:r>
            <a:endParaRPr lang="ru-RU" sz="17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К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ним относятся: 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информация о факте обращения за медицинской помощью; 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информация о состоянии физического и психического здоровья пациента;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информация о диагнозе и прогнозе; 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любые другие сведения, сообщенные пациентом или выявленные в ходе обследования/лечения</a:t>
            </a:r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pPr algn="l"/>
            <a:r>
              <a:rPr lang="ru-RU" sz="1700" b="1" dirty="0">
                <a:solidFill>
                  <a:schemeClr val="bg1"/>
                </a:solidFill>
                <a:latin typeface="Calibri" panose="020F0502020204030204" pitchFamily="34" charset="0"/>
              </a:rPr>
              <a:t>Вся информация в медицинских документах пациента – тоже медицинская тайна</a:t>
            </a:r>
            <a:r>
              <a:rPr lang="ru-RU" sz="17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ru-RU" sz="17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79696" y="5042118"/>
            <a:ext cx="37127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Не </a:t>
            </a:r>
            <a:r>
              <a:rPr lang="ru-RU" sz="1600" b="1" dirty="0">
                <a:solidFill>
                  <a:srgbClr val="FFFF00"/>
                </a:solidFill>
                <a:latin typeface="Calibri" panose="020F0502020204030204" pitchFamily="34" charset="0"/>
              </a:rPr>
              <a:t>допускается разглашение сведений</a:t>
            </a: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, составляющих медицинскую тайну, лицами, которым они стали известны </a:t>
            </a:r>
            <a:r>
              <a:rPr lang="ru-RU" sz="1600" b="1" dirty="0">
                <a:solidFill>
                  <a:srgbClr val="FFFF00"/>
                </a:solidFill>
                <a:latin typeface="Calibri" panose="020F0502020204030204" pitchFamily="34" charset="0"/>
              </a:rPr>
              <a:t>при обучении/прохождении практики</a:t>
            </a: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, исполнении профессиональных, служебных и иных обязанностей.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/>
            <a:endParaRPr lang="ru-RU" sz="1600" b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189255"/>
            <a:ext cx="770485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Медицинская тайна и этический кодекс обучающихся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УО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«Гродненский государственный медицинский университет»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5373216"/>
            <a:ext cx="4397843" cy="92333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Студенты должны ознакомиться и соблюдать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этический кодекс УО «</a:t>
            </a:r>
            <a:r>
              <a:rPr lang="ru-RU" b="1" dirty="0" err="1">
                <a:solidFill>
                  <a:srgbClr val="C00000"/>
                </a:solidFill>
                <a:latin typeface="Calibri" panose="020F0502020204030204" pitchFamily="34" charset="0"/>
              </a:rPr>
              <a:t>ГрГМУ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» (см. www.g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r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smu.by) </a:t>
            </a:r>
          </a:p>
        </p:txBody>
      </p:sp>
    </p:spTree>
    <p:extLst>
      <p:ext uri="{BB962C8B-B14F-4D97-AF65-F5344CB8AC3E}">
        <p14:creationId xmlns:p14="http://schemas.microsoft.com/office/powerpoint/2010/main" val="183079086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0" descr="эмблема университет нова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2216"/>
            <a:ext cx="1187626" cy="1090829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5536" y="1196752"/>
            <a:ext cx="4644516" cy="50783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 Беларуси обязательное ношение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бейджей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регламентировано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для госслужащих и работников сфер, требующих идентификации при обслуживании клиентов. Сюда входят сотрудники торговли, сферы услуг, медицинские работники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(в т. ч. студенты-практиканты) и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специалисты, работающие с пропускным режимом. Обязанность часто устанавливается правилами внутреннего распорядка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Основные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требования и нормы: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Содержание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ФИО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студента, курс, факультет, название учреждения образования.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Размещение: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Нагрудный карман, район воротника, правая сторона груди.</a:t>
            </a:r>
          </a:p>
          <a:p>
            <a:pPr algn="just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Оформление: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Используются простые шрифты, информация должна легко читаться с 1-2 метров.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3" y="260648"/>
            <a:ext cx="460828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ОБЯЗАТЕЛЬНОЕ ношение БЕЙДЖА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1844824"/>
            <a:ext cx="2880320" cy="2016224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УО «</a:t>
            </a:r>
            <a:r>
              <a:rPr lang="ru-RU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ГрГМУ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algn="ctr"/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Иванов Иван Иванович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студент-практикант</a:t>
            </a:r>
          </a:p>
          <a:p>
            <a:pPr algn="ctr"/>
            <a:endParaRPr lang="ru-RU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курс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лечебный факультет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Рисунок 30" descr="эмблема университет нова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6735" y="1897995"/>
            <a:ext cx="412498" cy="378877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23165" y="1172966"/>
            <a:ext cx="1914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ОБРАЗЕЦ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1557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0" descr="эмблема университет нова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2215"/>
            <a:ext cx="899594" cy="826273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39752" y="210866"/>
            <a:ext cx="475252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Руководство практикой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5805264"/>
            <a:ext cx="8856984" cy="83099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Информация по практике (сроки практики, список распределения на практику, программы </a:t>
            </a:r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практики) </a:t>
            </a: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размещается на сайте университета (www.g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r</a:t>
            </a: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smu.by) </a:t>
            </a:r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в разделе</a:t>
            </a: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: студентам </a:t>
            </a: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</a:t>
            </a: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 практика</a:t>
            </a:r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  <a:p>
            <a:pPr lvl="0"/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Объявления по </a:t>
            </a: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практике размещаются в </a:t>
            </a:r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анонсах.</a:t>
            </a:r>
            <a:endParaRPr lang="ru-RU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8669" y="731219"/>
            <a:ext cx="8514693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В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университете общее руководство практикой осуществляет руководитель практики от университета </a:t>
            </a:r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 Широкая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Наталья </a:t>
            </a:r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Евгеньевна.  </a:t>
            </a:r>
          </a:p>
          <a:p>
            <a:pPr lvl="0"/>
            <a:r>
              <a:rPr lang="ru-RU" sz="17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 </a:t>
            </a:r>
            <a:r>
              <a:rPr lang="ru-RU" sz="1700" b="1" dirty="0">
                <a:solidFill>
                  <a:schemeClr val="bg1"/>
                </a:solidFill>
                <a:latin typeface="Calibri" panose="020F0502020204030204" pitchFamily="34" charset="0"/>
              </a:rPr>
              <a:t>вопросам </a:t>
            </a:r>
            <a:r>
              <a:rPr lang="ru-RU" sz="17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практики студенты могут  </a:t>
            </a:r>
            <a:r>
              <a:rPr lang="ru-RU" sz="1700" b="1" dirty="0">
                <a:solidFill>
                  <a:schemeClr val="bg1"/>
                </a:solidFill>
                <a:latin typeface="Calibri" panose="020F0502020204030204" pitchFamily="34" charset="0"/>
              </a:rPr>
              <a:t>обращаться в кабинет </a:t>
            </a:r>
            <a:r>
              <a:rPr lang="ru-RU" sz="17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231 </a:t>
            </a:r>
            <a:r>
              <a:rPr lang="ru-RU" sz="1700" b="1" dirty="0">
                <a:solidFill>
                  <a:schemeClr val="bg1"/>
                </a:solidFill>
                <a:latin typeface="Calibri" panose="020F0502020204030204" pitchFamily="34" charset="0"/>
              </a:rPr>
              <a:t>или </a:t>
            </a:r>
            <a:endParaRPr lang="ru-RU" sz="17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0"/>
            <a:r>
              <a:rPr lang="ru-RU" sz="17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 </a:t>
            </a:r>
            <a:r>
              <a:rPr lang="ru-RU" sz="1700" b="1" dirty="0">
                <a:solidFill>
                  <a:schemeClr val="bg1"/>
                </a:solidFill>
                <a:latin typeface="Calibri" panose="020F0502020204030204" pitchFamily="34" charset="0"/>
              </a:rPr>
              <a:t>телефону </a:t>
            </a:r>
            <a:r>
              <a:rPr lang="ru-RU" sz="17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44-65-23 </a:t>
            </a:r>
            <a:r>
              <a:rPr lang="ru-RU" sz="1700" b="1" dirty="0">
                <a:solidFill>
                  <a:schemeClr val="bg1"/>
                </a:solidFill>
                <a:latin typeface="Calibri" panose="020F0502020204030204" pitchFamily="34" charset="0"/>
              </a:rPr>
              <a:t>с </a:t>
            </a:r>
            <a:r>
              <a:rPr lang="ru-RU" sz="17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09:00 до 12:00 и с 14:00 </a:t>
            </a:r>
            <a:r>
              <a:rPr lang="ru-RU" sz="1700" b="1" dirty="0">
                <a:solidFill>
                  <a:schemeClr val="bg1"/>
                </a:solidFill>
                <a:latin typeface="Calibri" panose="020F0502020204030204" pitchFamily="34" charset="0"/>
              </a:rPr>
              <a:t>до </a:t>
            </a:r>
            <a:r>
              <a:rPr lang="ru-RU" sz="17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17:00. </a:t>
            </a:r>
          </a:p>
          <a:p>
            <a:pPr lvl="0" algn="l"/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					Электронная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почта: </a:t>
            </a:r>
            <a:r>
              <a:rPr lang="en-US" sz="1700" b="1" dirty="0" err="1">
                <a:solidFill>
                  <a:schemeClr val="bg1"/>
                </a:solidFill>
                <a:latin typeface="Calibri" panose="020F0502020204030204" pitchFamily="34" charset="0"/>
                <a:hlinkClick r:id="rId3"/>
              </a:rPr>
              <a:t>praktika</a:t>
            </a:r>
            <a:r>
              <a:rPr lang="ru-RU" sz="1700" b="1" dirty="0">
                <a:solidFill>
                  <a:schemeClr val="bg1"/>
                </a:solidFill>
                <a:latin typeface="Calibri" panose="020F0502020204030204" pitchFamily="34" charset="0"/>
                <a:hlinkClick r:id="rId3"/>
              </a:rPr>
              <a:t>@</a:t>
            </a:r>
            <a:r>
              <a:rPr lang="en-US" sz="1700" b="1" dirty="0" err="1">
                <a:solidFill>
                  <a:schemeClr val="bg1"/>
                </a:solidFill>
                <a:latin typeface="Calibri" panose="020F0502020204030204" pitchFamily="34" charset="0"/>
                <a:hlinkClick r:id="rId3"/>
              </a:rPr>
              <a:t>grsmu</a:t>
            </a:r>
            <a:r>
              <a:rPr lang="ru-RU" sz="1700" b="1" dirty="0">
                <a:solidFill>
                  <a:schemeClr val="bg1"/>
                </a:solidFill>
                <a:latin typeface="Calibri" panose="020F0502020204030204" pitchFamily="34" charset="0"/>
                <a:hlinkClick r:id="rId3"/>
              </a:rPr>
              <a:t>.</a:t>
            </a:r>
            <a:r>
              <a:rPr lang="en-US" sz="1700" b="1" dirty="0">
                <a:solidFill>
                  <a:schemeClr val="bg1"/>
                </a:solidFill>
                <a:latin typeface="Calibri" panose="020F0502020204030204" pitchFamily="34" charset="0"/>
                <a:hlinkClick r:id="rId3"/>
              </a:rPr>
              <a:t>by</a:t>
            </a:r>
            <a:endParaRPr lang="ru-RU" sz="17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7" t="7857" r="14463" b="40890"/>
          <a:stretch/>
        </p:blipFill>
        <p:spPr bwMode="auto">
          <a:xfrm>
            <a:off x="903973" y="2134890"/>
            <a:ext cx="7357800" cy="3692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78927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0" descr="эмблема университет нова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7517" y="32379"/>
            <a:ext cx="1126483" cy="1034669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475656" y="549713"/>
            <a:ext cx="61926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Отличной практики!</a:t>
            </a:r>
            <a:endParaRPr lang="ru-RU" sz="4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2" descr="D:\Documents\ПРАКТИКА\для буклета\практика\Студент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7073" y="1844824"/>
            <a:ext cx="6469853" cy="4512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1352675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0" descr="эмблема университет нова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2215"/>
            <a:ext cx="1070168" cy="98294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7624" y="98314"/>
            <a:ext cx="770485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Организация практики студентов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УО </a:t>
            </a: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«Гродненский государственный медицинский университет»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7853" y="1016143"/>
            <a:ext cx="8144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Положение о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практике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студентов размещено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на сайте университета (www.g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r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smu.by)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в разделе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: студентам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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практика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 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нормативные документы.  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8756" y="6093296"/>
            <a:ext cx="5683805" cy="58477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В приложение 1 к Положению о </a:t>
            </a:r>
            <a:r>
              <a:rPr lang="ru-RU" sz="1600" i="1" dirty="0">
                <a:solidFill>
                  <a:schemeClr val="bg1"/>
                </a:solidFill>
                <a:latin typeface="Calibri" panose="020F0502020204030204" pitchFamily="34" charset="0"/>
              </a:rPr>
              <a:t>практике </a:t>
            </a:r>
            <a:r>
              <a:rPr lang="ru-RU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студентов указан учебный план практики и список профильных кафедр</a:t>
            </a:r>
            <a:endParaRPr lang="ru-RU" sz="16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r="10426" b="36752"/>
          <a:stretch/>
        </p:blipFill>
        <p:spPr bwMode="auto">
          <a:xfrm>
            <a:off x="535082" y="1772816"/>
            <a:ext cx="8217962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3419872" y="3861048"/>
            <a:ext cx="504056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79912" y="367131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Новое положение о практике!!!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9814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0" t="16908" r="15516" b="18010"/>
          <a:stretch/>
        </p:blipFill>
        <p:spPr bwMode="auto">
          <a:xfrm>
            <a:off x="290134" y="1918676"/>
            <a:ext cx="8591107" cy="4714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0" descr="эмблема университет новая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" y="-2215"/>
            <a:ext cx="880152" cy="808415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43608" y="188640"/>
            <a:ext cx="770485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Инструктаж по охране труда и технике безопасности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069" y="779903"/>
            <a:ext cx="876621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Инструкции по охране труда и технике безопасности в виде презентаций размещены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на сайте университета (www.g</a:t>
            </a:r>
            <a:r>
              <a:rPr lang="en-US" sz="1700" dirty="0">
                <a:solidFill>
                  <a:schemeClr val="bg1"/>
                </a:solidFill>
                <a:latin typeface="Calibri" panose="020F0502020204030204" pitchFamily="34" charset="0"/>
              </a:rPr>
              <a:t>r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smu.by) </a:t>
            </a:r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в разделе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: студентам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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практика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 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инструкции по ОТ и ТБ. Перед практикой студент обязан пройти инструктаж (посмотреть презентацию) по охране труда и технике безопасности и подписать контрольный лист по ОТ И ТБ.</a:t>
            </a:r>
            <a:endParaRPr lang="ru-RU" sz="17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3445" y="5931991"/>
            <a:ext cx="3312368" cy="6141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776981" y="6093296"/>
            <a:ext cx="241182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776981" y="6453336"/>
            <a:ext cx="241182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29997" y="3891702"/>
            <a:ext cx="1669632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084351" y="4066591"/>
            <a:ext cx="41044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33985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0" descr="эмблема университет нова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2215"/>
            <a:ext cx="880152" cy="808415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43608" y="188640"/>
            <a:ext cx="770485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Инструктаж по охране труда и технике безопасности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3816" y="1196752"/>
            <a:ext cx="273630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l"/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ОБРАЗЕЦ заполнения контрольного листа по ОТ И ТБ.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19570"/>
            <a:ext cx="4511155" cy="5938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>
            <a:off x="1979712" y="1453952"/>
            <a:ext cx="1728192" cy="0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98129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0" descr="эмблема университет нова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2215"/>
            <a:ext cx="991769" cy="910935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98314"/>
            <a:ext cx="777686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Организация практики студентов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УО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«Гродненский государственный медицинский университет»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6347" y="895935"/>
            <a:ext cx="87662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Список распределения студентов на практику и график циклов практики размещаются на 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</a:rPr>
              <a:t>сайте университета (www.g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r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</a:rPr>
              <a:t>smu.by) 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в разделе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</a:rPr>
              <a:t>: студентам 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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практика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 распределение на практику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6225" r="8413" b="17271"/>
          <a:stretch/>
        </p:blipFill>
        <p:spPr bwMode="auto">
          <a:xfrm>
            <a:off x="438191" y="2019629"/>
            <a:ext cx="8402526" cy="4433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97086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0" descr="эмблема университет нова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2216"/>
            <a:ext cx="899594" cy="826273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47664" y="192128"/>
            <a:ext cx="640871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Учебный план производственной практики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165247"/>
              </p:ext>
            </p:extLst>
          </p:nvPr>
        </p:nvGraphicFramePr>
        <p:xfrm>
          <a:off x="449795" y="764704"/>
          <a:ext cx="8575103" cy="583864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584176"/>
                <a:gridCol w="2088232"/>
                <a:gridCol w="792088"/>
                <a:gridCol w="504056"/>
                <a:gridCol w="3606551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Специальность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Название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практики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Кол-во недель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68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Курс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Циклы практики/в качестве кого работает студент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43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Лечебное дело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Педиатрия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Медико-    психологическое дело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Медсестринская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 манипуляционной техникой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3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терапия, хирургия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(ассистент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процедурной, перевязочной, палатной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м/с)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Врачебная поликлиническая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4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4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ОВП И ПТ 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(ассистент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врача)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0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Врачебная клиническая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8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5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терапия / педиатрия,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хирургия / детская хирургия,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акушерство </a:t>
                      </a: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и гинекология, </a:t>
                      </a:r>
                      <a:r>
                        <a:rPr lang="ru-RU" sz="15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(ассистент </a:t>
                      </a: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врача), </a:t>
                      </a:r>
                      <a:r>
                        <a:rPr lang="ru-RU" sz="15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задание </a:t>
                      </a: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по ОЗЗ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Медико-    психологическое дело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Психиатрическая и психотерапевтическая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6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психиатрия,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психотерапия (ассистент врача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17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Медико-    диагностическое дело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Медсестринско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-лаборантская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 3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лабораторная диагностика, лучевая диагностика, терапия и функциональная</a:t>
                      </a:r>
                      <a:r>
                        <a:rPr lang="ru-RU" sz="1500" baseline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150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диагностика, хирургия (ассистент ср. мед. персонала)</a:t>
                      </a: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33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Врачебно-диагностическая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лабораторная, функциональная,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лучевая диагностика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(ассистент врача), задание по ОЗЗ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20926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0" descr="эмблема университет нова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2215"/>
            <a:ext cx="827586" cy="76013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7624" y="224497"/>
            <a:ext cx="748883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График рабочего времени студентов </a:t>
            </a:r>
            <a:r>
              <a:rPr lang="ru-RU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на базе практики </a:t>
            </a:r>
            <a:endParaRPr lang="ru-RU" altLang="ru-RU" sz="2400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967081"/>
              </p:ext>
            </p:extLst>
          </p:nvPr>
        </p:nvGraphicFramePr>
        <p:xfrm>
          <a:off x="413791" y="1124744"/>
          <a:ext cx="8550697" cy="2975815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4954318"/>
                <a:gridCol w="3596379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Calibri" panose="020F0502020204030204" pitchFamily="34" charset="0"/>
                        </a:rPr>
                        <a:t>Продолжительность рабочего дня</a:t>
                      </a:r>
                      <a:endParaRPr lang="ru-RU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3675" marR="63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Calibri" panose="020F0502020204030204" pitchFamily="34" charset="0"/>
                        </a:rPr>
                        <a:t>График рабочего времени</a:t>
                      </a:r>
                      <a:endParaRPr lang="ru-RU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3675" marR="63675" marT="0" marB="0"/>
                </a:tc>
              </a:tr>
              <a:tr h="2399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</a:rPr>
                        <a:t>астрономических часов (пн.- пт.), включая перерыв </a:t>
                      </a:r>
                      <a:r>
                        <a:rPr lang="ru-RU" sz="2400" b="1" dirty="0" smtClean="0">
                          <a:effectLst/>
                          <a:latin typeface="Calibri" panose="020F0502020204030204" pitchFamily="34" charset="0"/>
                        </a:rPr>
                        <a:t>10 </a:t>
                      </a: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</a:rPr>
                        <a:t>минут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3675" marR="636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ru-RU" sz="2400" b="0" dirty="0">
                          <a:effectLst/>
                          <a:latin typeface="Calibri" panose="020F0502020204030204" pitchFamily="34" charset="0"/>
                        </a:rPr>
                        <a:t> 8:00 до </a:t>
                      </a:r>
                      <a:r>
                        <a:rPr lang="ru-RU" sz="2400" b="0" dirty="0" smtClean="0">
                          <a:effectLst/>
                          <a:latin typeface="Calibri" panose="020F0502020204030204" pitchFamily="34" charset="0"/>
                        </a:rPr>
                        <a:t>11:00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Calibri" panose="020F0502020204030204" pitchFamily="34" charset="0"/>
                        </a:rPr>
                        <a:t>перерыв </a:t>
                      </a:r>
                      <a:endParaRPr lang="ru-RU" sz="2400" b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Calibri" panose="020F0502020204030204" pitchFamily="34" charset="0"/>
                        </a:rPr>
                        <a:t>с </a:t>
                      </a:r>
                      <a:r>
                        <a:rPr lang="ru-RU" sz="2400" b="0" dirty="0" smtClean="0">
                          <a:effectLst/>
                          <a:latin typeface="Calibri" panose="020F0502020204030204" pitchFamily="34" charset="0"/>
                        </a:rPr>
                        <a:t>11:10 </a:t>
                      </a:r>
                      <a:r>
                        <a:rPr lang="ru-RU" sz="2400" b="0" dirty="0">
                          <a:effectLst/>
                          <a:latin typeface="Calibri" panose="020F0502020204030204" pitchFamily="34" charset="0"/>
                        </a:rPr>
                        <a:t>до </a:t>
                      </a:r>
                      <a:r>
                        <a:rPr lang="ru-RU" sz="2400" b="0" dirty="0" smtClean="0">
                          <a:effectLst/>
                          <a:latin typeface="Calibri" panose="020F0502020204030204" pitchFamily="34" charset="0"/>
                        </a:rPr>
                        <a:t>13:00</a:t>
                      </a:r>
                      <a:endParaRPr lang="ru-RU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3675" marR="636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97976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0" descr="эмблема университет нова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2215"/>
            <a:ext cx="706699" cy="649100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06697" y="56976"/>
            <a:ext cx="842493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Обязанности старосты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группы практики на период практики </a:t>
            </a:r>
            <a:endParaRPr lang="ru-RU" sz="2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0"/>
            <a:r>
              <a:rPr lang="ru-RU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(</a:t>
            </a:r>
            <a:r>
              <a:rPr lang="ru-RU" sz="1600" i="1" dirty="0">
                <a:solidFill>
                  <a:schemeClr val="bg1"/>
                </a:solidFill>
                <a:latin typeface="Calibri" panose="020F0502020204030204" pitchFamily="34" charset="0"/>
              </a:rPr>
              <a:t>в списках распределения на практику </a:t>
            </a:r>
            <a:r>
              <a:rPr lang="ru-RU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выделены </a:t>
            </a:r>
            <a:r>
              <a:rPr lang="ru-RU" sz="1600" i="1" dirty="0">
                <a:solidFill>
                  <a:schemeClr val="bg1"/>
                </a:solidFill>
                <a:latin typeface="Calibri" panose="020F0502020204030204" pitchFamily="34" charset="0"/>
              </a:rPr>
              <a:t>жирным шрифтом, назначается деканом</a:t>
            </a:r>
            <a:r>
              <a:rPr lang="ru-RU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2421" y="814815"/>
            <a:ext cx="492472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650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получает </a:t>
            </a:r>
            <a:r>
              <a:rPr lang="ru-RU" sz="1650" dirty="0">
                <a:solidFill>
                  <a:schemeClr val="bg1"/>
                </a:solidFill>
                <a:latin typeface="Calibri" panose="020F0502020204030204" pitchFamily="34" charset="0"/>
              </a:rPr>
              <a:t>направление на практику у руководителя практики от </a:t>
            </a:r>
            <a:r>
              <a:rPr lang="ru-RU" sz="1650" dirty="0" smtClean="0">
                <a:solidFill>
                  <a:schemeClr val="bg1"/>
                </a:solidFill>
                <a:latin typeface="Calibri" panose="020F0502020204030204" pitchFamily="34" charset="0"/>
              </a:rPr>
              <a:t>университета после размещения объявления;</a:t>
            </a:r>
            <a:endParaRPr lang="ru-RU" sz="16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650" dirty="0" smtClean="0">
                <a:solidFill>
                  <a:schemeClr val="bg1"/>
                </a:solidFill>
                <a:latin typeface="Calibri" panose="020F0502020204030204" pitchFamily="34" charset="0"/>
              </a:rPr>
              <a:t>участвует </a:t>
            </a:r>
            <a:r>
              <a:rPr lang="ru-RU" sz="1650" dirty="0">
                <a:solidFill>
                  <a:schemeClr val="bg1"/>
                </a:solidFill>
                <a:latin typeface="Calibri" panose="020F0502020204030204" pitchFamily="34" charset="0"/>
              </a:rPr>
              <a:t>совместно с непосредственным руководителем практики в составлении графика прохождения практики в организации, доводит его до сведения студентов;</a:t>
            </a: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650" dirty="0">
                <a:solidFill>
                  <a:schemeClr val="bg1"/>
                </a:solidFill>
                <a:latin typeface="Calibri" panose="020F0502020204030204" pitchFamily="34" charset="0"/>
              </a:rPr>
              <a:t>обеспечивает дисциплину в группе;</a:t>
            </a: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650" dirty="0">
                <a:solidFill>
                  <a:schemeClr val="bg1"/>
                </a:solidFill>
                <a:latin typeface="Calibri" panose="020F0502020204030204" pitchFamily="34" charset="0"/>
              </a:rPr>
              <a:t>своевременно информирует непосредственного руководителя практики на базе и преподавателя кафедры об отсутствии студента на рабочем месте или при нарушении дисциплины студентами;</a:t>
            </a: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650" dirty="0">
                <a:solidFill>
                  <a:schemeClr val="bg1"/>
                </a:solidFill>
                <a:latin typeface="Calibri" panose="020F0502020204030204" pitchFamily="34" charset="0"/>
              </a:rPr>
              <a:t>по окончании практики подписывает отчетную документацию студентов у руководителя организации (базы практики) или его заместителя, заверив ее гербовой печатью организации;</a:t>
            </a: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650" dirty="0">
                <a:solidFill>
                  <a:schemeClr val="bg1"/>
                </a:solidFill>
                <a:latin typeface="Calibri" panose="020F0502020204030204" pitchFamily="34" charset="0"/>
              </a:rPr>
              <a:t>доводит до сведения студентов необходимую информацию о практике.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5"/>
          <a:stretch/>
        </p:blipFill>
        <p:spPr bwMode="auto">
          <a:xfrm>
            <a:off x="5422978" y="3178671"/>
            <a:ext cx="3549365" cy="330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:\Users\admin\Pictures\My Screen Shots\Screen Shot 04-14-21 at 03.43 PM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3523" r="11002" b="24102"/>
          <a:stretch/>
        </p:blipFill>
        <p:spPr bwMode="auto">
          <a:xfrm>
            <a:off x="5772150" y="824056"/>
            <a:ext cx="3290080" cy="2244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5004048" y="410920"/>
            <a:ext cx="1152128" cy="1535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292080" y="410920"/>
            <a:ext cx="898177" cy="11466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427984" y="410920"/>
            <a:ext cx="1762273" cy="229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72150" y="380142"/>
            <a:ext cx="418107" cy="5334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3017003" y="128968"/>
            <a:ext cx="2964200" cy="2819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67422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8003</TotalTime>
  <Words>1745</Words>
  <Application>Microsoft Office PowerPoint</Application>
  <PresentationFormat>Экран (4:3)</PresentationFormat>
  <Paragraphs>165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админ</cp:lastModifiedBy>
  <cp:revision>1207</cp:revision>
  <cp:lastPrinted>2020-11-27T11:53:29Z</cp:lastPrinted>
  <dcterms:created xsi:type="dcterms:W3CDTF">2011-01-11T17:57:01Z</dcterms:created>
  <dcterms:modified xsi:type="dcterms:W3CDTF">2026-04-02T16:44:42Z</dcterms:modified>
</cp:coreProperties>
</file>