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902B-E6FE-49F1-A315-842166FF4F4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3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06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0658" y="470693"/>
            <a:ext cx="8811492" cy="5909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в Указом Главы государства от 7 июня 2021 г. № 206 в Беларуси учрежден государственный праздник </a:t>
            </a:r>
          </a:p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народного единства - </a:t>
            </a:r>
          </a:p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сентября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38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97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0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12533"/>
            <a:ext cx="4849091" cy="64934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9550" y="212533"/>
            <a:ext cx="490450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сентября 1939 года началось воссоединение Западной и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Восточной Беларуси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1470"/>
          <a:stretch/>
        </p:blipFill>
        <p:spPr>
          <a:xfrm>
            <a:off x="757671" y="1625395"/>
            <a:ext cx="5934075" cy="50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0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634" t="1940" r="3620" b="29934"/>
          <a:stretch/>
        </p:blipFill>
        <p:spPr>
          <a:xfrm>
            <a:off x="2937164" y="0"/>
            <a:ext cx="894474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06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4810" y="185264"/>
            <a:ext cx="8603673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«…белорусское население подлежит полонизации. Оно представляет собой пассивную массу без национального сознания, без государственных традиций… Надо, чтобы оно мыслило по-польски и училось по-польски в духе польской государственности»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51963" y="4405808"/>
            <a:ext cx="5022273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Белостокский</a:t>
            </a:r>
            <a:r>
              <a:rPr lang="ru-RU" sz="2400" dirty="0"/>
              <a:t> воевода Генрик </a:t>
            </a:r>
            <a:r>
              <a:rPr lang="ru-RU" sz="2400" dirty="0" err="1"/>
              <a:t>Осташевский</a:t>
            </a:r>
            <a:r>
              <a:rPr lang="ru-RU" sz="2400" dirty="0"/>
              <a:t> 23 июня 1939 года в секретном докладе в МВД Польши указывал, что белорусское население подлежит ассимиляции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764" y="4233659"/>
            <a:ext cx="609600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dirty="0"/>
              <a:t>Берёза-</a:t>
            </a:r>
            <a:r>
              <a:rPr lang="ru-RU" b="1" dirty="0" err="1"/>
              <a:t>Картузская</a:t>
            </a:r>
            <a:r>
              <a:rPr lang="ru-RU" b="1" dirty="0"/>
              <a:t> — концентрационный лагерь, </a:t>
            </a:r>
            <a:r>
              <a:rPr lang="ru-RU" dirty="0"/>
              <a:t>созданный властями Польской Республики в 1934 году в городе Берёза-</a:t>
            </a:r>
            <a:r>
              <a:rPr lang="ru-RU" dirty="0" err="1"/>
              <a:t>Картузская</a:t>
            </a:r>
            <a:r>
              <a:rPr lang="ru-RU" dirty="0"/>
              <a:t> (сейчас г. Берёза, Брестская область) на территории Западной Белоруссии в качестве места внесудебного интернирования противников правящего режима.</a:t>
            </a:r>
          </a:p>
          <a:p>
            <a:r>
              <a:rPr lang="ru-RU" dirty="0"/>
              <a:t>Коменданты лагеря: </a:t>
            </a:r>
            <a:r>
              <a:rPr lang="ru-RU" dirty="0" err="1"/>
              <a:t>Болеслав</a:t>
            </a:r>
            <a:r>
              <a:rPr lang="ru-RU" dirty="0"/>
              <a:t> </a:t>
            </a:r>
            <a:r>
              <a:rPr lang="ru-RU" dirty="0" err="1"/>
              <a:t>Греффнер</a:t>
            </a:r>
            <a:r>
              <a:rPr lang="ru-RU" dirty="0"/>
              <a:t> (до ...</a:t>
            </a:r>
          </a:p>
          <a:p>
            <a:r>
              <a:rPr lang="ru-RU" dirty="0"/>
              <a:t>Период эксплуатации: 1934—1939</a:t>
            </a:r>
          </a:p>
          <a:p>
            <a:r>
              <a:rPr lang="ru-RU" dirty="0"/>
              <a:t>Тип: Концентрационный, лагерь изоляции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13" y="1535878"/>
            <a:ext cx="2985950" cy="20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7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3"/>
            <a:ext cx="12192001" cy="6850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638"/>
            <a:ext cx="1760809" cy="9899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18909" y="280058"/>
            <a:ext cx="60960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этап: С 1991 года период независимого существования Белорусского государства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709" y="-30638"/>
            <a:ext cx="3644300" cy="33250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91" y="3389040"/>
            <a:ext cx="4876800" cy="3419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5446" y="2524919"/>
            <a:ext cx="5715000" cy="381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91" y="1147772"/>
            <a:ext cx="1343482" cy="19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06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39635" y="182602"/>
            <a:ext cx="1003069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"Столетиями наш народ терзали, грабили, уничтожали, в лучшем случае просто не замечали. Поэтому он всегда мечтал о свободе. Чтобы, ни на кого не оглядываясь, жить своим умом, облагораживать родную землю, чтобы развивать национальные традиции и культуру, мирно трудиться ради себя и своих детей, на благо многострадальной Родины. И вот мечта сбылась. Мы живем в независимом государстве. Неимоверно трудно было завоевать эту свободу. И значительно труднее будет отстоять ее".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 белорусскому народу и Национальному собранию, 21 апреля 2017 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674" y="3414256"/>
            <a:ext cx="5347854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"История белорусской государственности всегда была непростой. Но стремление нашего народа жить в своем доме было стержнем, который давал силу и укреплял его дух".</a:t>
            </a:r>
          </a:p>
          <a:p>
            <a:endParaRPr lang="ru-RU" dirty="0"/>
          </a:p>
          <a:p>
            <a:r>
              <a:rPr lang="ru-RU" dirty="0"/>
              <a:t>Выступление на торжественном собрании ко Дню Независимости, 1 июля 2017 г.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1203" y="3424316"/>
            <a:ext cx="609600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"Наша независимость основана на заслугах поколения победителей. Тех, кто, жертвуя самым дорогим - своей жизнью, принес на нашу землю долгожданную свободу".</a:t>
            </a:r>
          </a:p>
          <a:p>
            <a:endParaRPr lang="ru-RU" dirty="0"/>
          </a:p>
          <a:p>
            <a:r>
              <a:rPr lang="ru-RU" dirty="0"/>
              <a:t>Выступление на параде войск в ознаменование Дня Независимости и 70-й годовщины освобождения Беларуси от немецко-фашистских захватчиков, 3 июля 2014 г.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8125" r="18466"/>
          <a:stretch/>
        </p:blipFill>
        <p:spPr>
          <a:xfrm>
            <a:off x="99831" y="1079048"/>
            <a:ext cx="1660978" cy="21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03"/>
            <a:ext cx="12192001" cy="68506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0809" y="-6802"/>
            <a:ext cx="610985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формирования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белорусской государственности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67321" y="577844"/>
            <a:ext cx="430291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Полоцкий период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839" y="1525789"/>
            <a:ext cx="6080177" cy="4940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39016" y="1525789"/>
            <a:ext cx="293122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Рогволод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? — 978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Изяслав Владимирович,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987 — 1001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Всеслав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Изяславич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1001—1003-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Брячислав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Изяславич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1003—1044.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Всеслав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Брячиславич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Чародей,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1044—1068, 1071—1101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509991"/>
            <a:ext cx="3435928" cy="5416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Святополк Владимирович (988—1015)</a:t>
            </a:r>
          </a:p>
          <a:p>
            <a:r>
              <a:rPr lang="ru-RU" dirty="0"/>
              <a:t>Изяслав Ярославич (-1054)</a:t>
            </a:r>
          </a:p>
          <a:p>
            <a:r>
              <a:rPr lang="ru-RU" dirty="0"/>
              <a:t>Ярополк </a:t>
            </a:r>
            <a:r>
              <a:rPr lang="ru-RU" dirty="0" err="1"/>
              <a:t>Изяславич</a:t>
            </a:r>
            <a:r>
              <a:rPr lang="ru-RU" dirty="0"/>
              <a:t> (-1086†)</a:t>
            </a:r>
          </a:p>
          <a:p>
            <a:r>
              <a:rPr lang="ru-RU" dirty="0"/>
              <a:t>Святополк </a:t>
            </a:r>
            <a:r>
              <a:rPr lang="ru-RU" dirty="0" err="1"/>
              <a:t>Изяславич</a:t>
            </a:r>
            <a:r>
              <a:rPr lang="ru-RU" dirty="0"/>
              <a:t> (-1093)</a:t>
            </a:r>
          </a:p>
          <a:p>
            <a:r>
              <a:rPr lang="ru-RU" dirty="0" err="1"/>
              <a:t>Брячислав</a:t>
            </a:r>
            <a:r>
              <a:rPr lang="ru-RU" dirty="0"/>
              <a:t> </a:t>
            </a:r>
            <a:r>
              <a:rPr lang="ru-RU" dirty="0" err="1"/>
              <a:t>Святополкович</a:t>
            </a:r>
            <a:r>
              <a:rPr lang="ru-RU" dirty="0"/>
              <a:t> (1118 ? — 1123)</a:t>
            </a:r>
          </a:p>
          <a:p>
            <a:r>
              <a:rPr lang="ru-RU" dirty="0"/>
              <a:t>Изяслав </a:t>
            </a:r>
            <a:r>
              <a:rPr lang="ru-RU" dirty="0" err="1"/>
              <a:t>Святополкович</a:t>
            </a:r>
            <a:r>
              <a:rPr lang="ru-RU" dirty="0"/>
              <a:t> (1123 — 1127)</a:t>
            </a:r>
          </a:p>
          <a:p>
            <a:r>
              <a:rPr lang="ru-RU" dirty="0"/>
              <a:t>Вячеслав Владимирович (1127—1132, 1134—1142 и 1143—1146)</a:t>
            </a:r>
          </a:p>
          <a:p>
            <a:r>
              <a:rPr lang="ru-RU" dirty="0"/>
              <a:t>Святослав Всеволодович (1142, 1154)</a:t>
            </a:r>
          </a:p>
          <a:p>
            <a:r>
              <a:rPr lang="ru-RU" dirty="0"/>
              <a:t>Ярослав </a:t>
            </a:r>
            <a:r>
              <a:rPr lang="ru-RU" dirty="0" err="1"/>
              <a:t>Изяславич</a:t>
            </a:r>
            <a:r>
              <a:rPr lang="ru-RU" dirty="0"/>
              <a:t> (1146)</a:t>
            </a:r>
          </a:p>
          <a:p>
            <a:r>
              <a:rPr lang="ru-RU" dirty="0"/>
              <a:t>Андрей </a:t>
            </a:r>
            <a:r>
              <a:rPr lang="ru-RU" dirty="0" err="1"/>
              <a:t>Боголюбский</a:t>
            </a:r>
            <a:r>
              <a:rPr lang="ru-RU" dirty="0"/>
              <a:t> (1150-1151)</a:t>
            </a:r>
          </a:p>
          <a:p>
            <a:r>
              <a:rPr lang="ru-RU" dirty="0"/>
              <a:t>Борис Юрьевич (1156—1157)</a:t>
            </a:r>
          </a:p>
          <a:p>
            <a:r>
              <a:rPr lang="ru-RU" sz="2000" b="1" dirty="0"/>
              <a:t>Юрий Ярославич</a:t>
            </a:r>
          </a:p>
          <a:p>
            <a:r>
              <a:rPr lang="ru-RU" sz="2000" dirty="0"/>
              <a:t>(1157—1167</a:t>
            </a:r>
            <a:r>
              <a:rPr lang="ru-RU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87200" y="65883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2" name="Стрелка вправо 11"/>
          <p:cNvSpPr/>
          <p:nvPr/>
        </p:nvSpPr>
        <p:spPr>
          <a:xfrm rot="2746010">
            <a:off x="4020280" y="1523185"/>
            <a:ext cx="2259947" cy="99768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2744067">
            <a:off x="7196509" y="5455114"/>
            <a:ext cx="2188113" cy="86496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06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99239" y="77899"/>
            <a:ext cx="50196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ВКЛ (сер. 13в. – 1569 г.)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465" y="3749126"/>
            <a:ext cx="4537364" cy="30173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2" y="3942934"/>
            <a:ext cx="1841373" cy="2629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12003" y="693194"/>
            <a:ext cx="4436287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Великое княжество Литовское, Русское и </a:t>
            </a:r>
            <a:r>
              <a:rPr lang="ru-RU" sz="2400" dirty="0" err="1"/>
              <a:t>Жемойтское</a:t>
            </a:r>
            <a:r>
              <a:rPr lang="ru-RU" sz="2400" dirty="0"/>
              <a:t> (ВКЛ) включала в себя земли современных Беларуси, Литвы, Киевской, Черниговской и Волынской областей Украины и запада России от Балтики до Черного моря.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520" y="693194"/>
            <a:ext cx="5193920" cy="5895099"/>
          </a:xfrm>
          <a:prstGeom prst="rect">
            <a:avLst/>
          </a:prstGeom>
        </p:spPr>
      </p:pic>
      <p:sp>
        <p:nvSpPr>
          <p:cNvPr id="12" name="Пятно 1 11"/>
          <p:cNvSpPr/>
          <p:nvPr/>
        </p:nvSpPr>
        <p:spPr>
          <a:xfrm>
            <a:off x="4253346" y="2895600"/>
            <a:ext cx="263236" cy="298186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06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29271" y="199163"/>
            <a:ext cx="474181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РП (1569-1795 гг.)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32" y="1122363"/>
            <a:ext cx="4846695" cy="5500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960" y="184434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06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5000" y="153243"/>
            <a:ext cx="60960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этап: Период развития белорусского государства в составе Российской Империи (1795-1917)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673" y="1691481"/>
            <a:ext cx="6414654" cy="50194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1294501"/>
            <a:ext cx="5185495" cy="29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06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33720" y="254060"/>
            <a:ext cx="3586688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этап: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белорусские земли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СССР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(1919-1991гг.)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7269"/>
            <a:ext cx="7824496" cy="58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0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5988"/>
          <a:stretch/>
        </p:blipFill>
        <p:spPr>
          <a:xfrm>
            <a:off x="5207356" y="66189"/>
            <a:ext cx="6681795" cy="67918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2849" y="1226174"/>
            <a:ext cx="4529461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Польши отошла почти половина этнической территории Беларуси - 98 815 км2 с населением 3 171 627 человек. В составе ССРБ оставалось только 6 уездов бывшей Минской губернии: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Бобруйский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Игуменский,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Мозырский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частично Минский и Слуцкий. В итоге площадь республики тогда составляла лишь 52,4 тыс. км2.</a:t>
            </a:r>
          </a:p>
        </p:txBody>
      </p:sp>
    </p:spTree>
    <p:extLst>
      <p:ext uri="{BB962C8B-B14F-4D97-AF65-F5344CB8AC3E}">
        <p14:creationId xmlns:p14="http://schemas.microsoft.com/office/powerpoint/2010/main" val="17613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06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318" y="7303"/>
            <a:ext cx="9146172" cy="68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03"/>
            <a:ext cx="12192001" cy="68506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67345" y="464345"/>
            <a:ext cx="9850582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«Советское правительство не может также безразлично относиться к тому, чтобы единокровные украинцы и белорусы, проживающие на территории Польши, брошенные на произвол судьбы, остались беззащитными. Ввиду такой обстановки советское правительство отдало распоряжение Главному командованию Красной армии дать приказ войскам перейти границу и взять под свою защиту жизнь и имущество населения Западной Украины и Западной Белоруссии».</a:t>
            </a:r>
          </a:p>
        </p:txBody>
      </p:sp>
    </p:spTree>
    <p:extLst>
      <p:ext uri="{BB962C8B-B14F-4D97-AF65-F5344CB8AC3E}">
        <p14:creationId xmlns:p14="http://schemas.microsoft.com/office/powerpoint/2010/main" val="33017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652</Words>
  <Application>Microsoft Office PowerPoint</Application>
  <PresentationFormat>Широкоэкранный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16</cp:revision>
  <dcterms:created xsi:type="dcterms:W3CDTF">2021-09-08T04:56:22Z</dcterms:created>
  <dcterms:modified xsi:type="dcterms:W3CDTF">2023-10-12T08:48:56Z</dcterms:modified>
</cp:coreProperties>
</file>