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25C67-C83A-42DA-BE42-F2D834E35C0D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A9AC4-190E-416C-BB8F-B1020E2FE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368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A9AC4-190E-416C-BB8F-B1020E2FE00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715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046F-FEDF-472E-9C47-115D88D8145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A972-F5F3-4A1C-A19D-602DAC696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0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046F-FEDF-472E-9C47-115D88D8145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A972-F5F3-4A1C-A19D-602DAC696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82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046F-FEDF-472E-9C47-115D88D8145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A972-F5F3-4A1C-A19D-602DAC696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07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046F-FEDF-472E-9C47-115D88D8145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A972-F5F3-4A1C-A19D-602DAC696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06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046F-FEDF-472E-9C47-115D88D8145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A972-F5F3-4A1C-A19D-602DAC696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55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046F-FEDF-472E-9C47-115D88D8145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A972-F5F3-4A1C-A19D-602DAC696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7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046F-FEDF-472E-9C47-115D88D8145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A972-F5F3-4A1C-A19D-602DAC696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79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046F-FEDF-472E-9C47-115D88D8145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A972-F5F3-4A1C-A19D-602DAC696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13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046F-FEDF-472E-9C47-115D88D8145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A972-F5F3-4A1C-A19D-602DAC696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2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046F-FEDF-472E-9C47-115D88D8145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A972-F5F3-4A1C-A19D-602DAC696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249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046F-FEDF-472E-9C47-115D88D8145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A972-F5F3-4A1C-A19D-602DAC696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403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4046F-FEDF-472E-9C47-115D88D8145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7A972-F5F3-4A1C-A19D-602DAC696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34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2297" cy="2304256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Аллергический ринит в структуре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аллергопатологии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, ассоциированной с сенсибилизацией к молекулярным компонентам клеща домашней пыли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p1,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p2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501008"/>
            <a:ext cx="8201000" cy="2904728"/>
          </a:xfrm>
        </p:spPr>
        <p:txBody>
          <a:bodyPr>
            <a:normAutofit lnSpcReduction="10000"/>
          </a:bodyPr>
          <a:lstStyle/>
          <a:p>
            <a:pPr>
              <a:lnSpc>
                <a:spcPts val="2400"/>
              </a:lnSpc>
              <a:spcBef>
                <a:spcPts val="0"/>
              </a:spcBef>
            </a:pP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Хоха Р.Н.</a:t>
            </a:r>
            <a:r>
              <a:rPr lang="ru-RU" sz="2400" b="1" baseline="30000" dirty="0">
                <a:solidFill>
                  <a:prstClr val="black"/>
                </a:solidFill>
                <a:latin typeface="Times New Roman"/>
                <a:ea typeface="Times New Roman"/>
              </a:rPr>
              <a:t>1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Заводник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Л.Б.</a:t>
            </a:r>
            <a:r>
              <a:rPr lang="ru-RU" sz="2400" b="1" baseline="30000" dirty="0">
                <a:solidFill>
                  <a:prstClr val="black"/>
                </a:solidFill>
                <a:latin typeface="Times New Roman"/>
                <a:ea typeface="Times New Roman"/>
              </a:rPr>
              <a:t>2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, Хоха А.М.</a:t>
            </a:r>
            <a:r>
              <a:rPr lang="ru-RU" sz="2400" b="1" baseline="30000" dirty="0">
                <a:solidFill>
                  <a:prstClr val="black"/>
                </a:solidFill>
                <a:latin typeface="Times New Roman"/>
                <a:ea typeface="Times New Roman"/>
              </a:rPr>
              <a:t>3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Полубинская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С.Е.</a:t>
            </a:r>
            <a:r>
              <a:rPr lang="ru-RU" sz="2400" b="1" baseline="30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2</a:t>
            </a:r>
          </a:p>
          <a:p>
            <a:pPr algn="r">
              <a:lnSpc>
                <a:spcPct val="115000"/>
              </a:lnSpc>
            </a:pPr>
            <a:r>
              <a:rPr lang="ru-RU" sz="1600" baseline="30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Гродненский государственный медицинский университет, Гродно, Беларусь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</a:pPr>
            <a:r>
              <a:rPr lang="ru-RU" sz="1600" baseline="30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Гродненский государственный университет имени Янки Купалы, Гродно, Беларусь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r"/>
            <a:r>
              <a:rPr lang="ru-RU" sz="1600" baseline="30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Гродненский государственный аграрный университет, Гродно, Беларусь</a:t>
            </a:r>
          </a:p>
          <a:p>
            <a:pPr algn="r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b="1" i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Областная конференция «Оториноларингологические чтения», посвященная 60-летию кафедры оториноларингологии и глазных болезней, 25.11.2021г.</a:t>
            </a:r>
            <a:endParaRPr lang="ru-RU" sz="16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43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4624"/>
            <a:ext cx="8928992" cy="6696744"/>
          </a:xfrm>
        </p:spPr>
        <p:txBody>
          <a:bodyPr>
            <a:normAutofit lnSpcReduction="10000"/>
          </a:bodyPr>
          <a:lstStyle/>
          <a:p>
            <a:pPr marL="0" indent="44767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Цель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– </a:t>
            </a: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установить клиническую значимость IgE-опосредованной сенсибилизации к молекулярным компонентам аллергена КДП (клеща домашней пыли) домашней пыли </a:t>
            </a:r>
            <a:r>
              <a:rPr lang="ru-RU" sz="2800" dirty="0" err="1" smtClean="0">
                <a:effectLst/>
                <a:latin typeface="Times New Roman"/>
                <a:ea typeface="Times New Roman"/>
                <a:cs typeface="Times New Roman"/>
              </a:rPr>
              <a:t>rDer</a:t>
            </a: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 p1 и </a:t>
            </a:r>
            <a:r>
              <a:rPr lang="ru-RU" sz="2800" dirty="0" err="1" smtClean="0">
                <a:effectLst/>
                <a:latin typeface="Times New Roman"/>
                <a:ea typeface="Times New Roman"/>
                <a:cs typeface="Times New Roman"/>
              </a:rPr>
              <a:t>rDer</a:t>
            </a: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 p2 у детей с различными фенотипами АР для повышения эффективности лечебно-диагностической помощи детям с АЗ.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447675">
              <a:buNone/>
            </a:pPr>
            <a:endParaRPr lang="ru-RU" b="1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447675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Методы исследования</a:t>
            </a:r>
          </a:p>
          <a:p>
            <a:pPr marL="0" indent="447675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>
                <a:effectLst/>
                <a:latin typeface="Times New Roman"/>
                <a:ea typeface="Times New Roman"/>
              </a:rPr>
              <a:t>Обследовано 61 детей с бронхиальной астмой (БА), атопическим дерматитом (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АтД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), аллергическим ринитом (АР) в возрасте от 4 до 17 лет.</a:t>
            </a:r>
          </a:p>
          <a:p>
            <a:pPr marL="0" indent="447675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>
                <a:effectLst/>
                <a:latin typeface="Times New Roman"/>
                <a:ea typeface="Times New Roman"/>
              </a:rPr>
              <a:t>Исследование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sIgE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к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rDer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p1 и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rDer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p2 (анализатор PHADIA 250, технология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Immuno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CAP) проведено в период с сентября 2020 г. по июль 2021 г.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320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Результаты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3888432" cy="21602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i="1" dirty="0" smtClean="0">
                <a:effectLst/>
                <a:latin typeface="Times New Roman"/>
                <a:ea typeface="Times New Roman"/>
              </a:rPr>
              <a:t>Установлены следующие клинические фенотипы АР, ассоциированного к КДП: </a:t>
            </a:r>
          </a:p>
          <a:p>
            <a:pPr marL="0" indent="0">
              <a:buNone/>
            </a:pPr>
            <a:r>
              <a:rPr lang="ru-RU" sz="1400" dirty="0" smtClean="0">
                <a:effectLst/>
                <a:latin typeface="Times New Roman"/>
                <a:ea typeface="Times New Roman"/>
              </a:rPr>
              <a:t>БА+АР 44,3% (27/61), изолированный АР 29,5% (18/61), </a:t>
            </a:r>
            <a:r>
              <a:rPr lang="ru-RU" sz="1400" dirty="0" err="1" smtClean="0">
                <a:effectLst/>
                <a:latin typeface="Times New Roman"/>
                <a:ea typeface="Times New Roman"/>
              </a:rPr>
              <a:t>БА+АР+АтД</a:t>
            </a:r>
            <a:r>
              <a:rPr lang="ru-RU" sz="1400" dirty="0" smtClean="0">
                <a:effectLst/>
                <a:latin typeface="Times New Roman"/>
                <a:ea typeface="Times New Roman"/>
              </a:rPr>
              <a:t> 11,5% (7/61), </a:t>
            </a:r>
            <a:r>
              <a:rPr lang="ru-RU" sz="1400" dirty="0" err="1" smtClean="0">
                <a:effectLst/>
                <a:latin typeface="Times New Roman"/>
                <a:ea typeface="Times New Roman"/>
              </a:rPr>
              <a:t>АР+АтД</a:t>
            </a:r>
            <a:r>
              <a:rPr lang="ru-RU" sz="1400" dirty="0" smtClean="0">
                <a:effectLst/>
                <a:latin typeface="Times New Roman"/>
                <a:ea typeface="Times New Roman"/>
              </a:rPr>
              <a:t> 9,8% (6/61). В структуре клинических фенотипов наиболее частым было сочетание АР с БА (p</a:t>
            </a:r>
            <a:r>
              <a:rPr lang="en-US" sz="1400" dirty="0" smtClean="0">
                <a:effectLst/>
                <a:latin typeface="Times New Roman"/>
                <a:ea typeface="Times New Roman"/>
              </a:rPr>
              <a:t>&lt;</a:t>
            </a:r>
            <a:r>
              <a:rPr lang="ru-RU" sz="1400" dirty="0" smtClean="0">
                <a:effectLst/>
                <a:latin typeface="Times New Roman"/>
                <a:ea typeface="Times New Roman"/>
              </a:rPr>
              <a:t>0,00001) и изолированный АР (p=0,0008-0,0136).</a:t>
            </a:r>
            <a:endParaRPr lang="ru-RU" sz="1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139952" y="692696"/>
            <a:ext cx="4896544" cy="23042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i="1" dirty="0" smtClean="0">
                <a:effectLst/>
                <a:latin typeface="Times New Roman"/>
                <a:ea typeface="Times New Roman"/>
              </a:rPr>
              <a:t>Частота сенсибилизации к компонентам КДП пациентов с АР в зависимости от клинического фенотипа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b="1" i="1" u="sng" dirty="0" smtClean="0">
                <a:effectLst/>
                <a:latin typeface="Times New Roman"/>
                <a:ea typeface="Times New Roman"/>
              </a:rPr>
              <a:t>к </a:t>
            </a:r>
            <a:r>
              <a:rPr lang="en-US" sz="1400" b="1" i="1" u="sng" dirty="0" smtClean="0">
                <a:effectLst/>
                <a:latin typeface="Times New Roman"/>
                <a:ea typeface="Times New Roman"/>
              </a:rPr>
              <a:t>Der p1</a:t>
            </a:r>
            <a:r>
              <a:rPr lang="ru-RU" sz="1400" b="1" i="1" dirty="0" smtClean="0">
                <a:effectLst/>
                <a:latin typeface="Times New Roman"/>
                <a:ea typeface="Times New Roman"/>
              </a:rPr>
              <a:t>: </a:t>
            </a:r>
            <a:r>
              <a:rPr lang="ru-RU" sz="1400" dirty="0" err="1" smtClean="0">
                <a:effectLst/>
                <a:latin typeface="Times New Roman"/>
                <a:ea typeface="Times New Roman"/>
              </a:rPr>
              <a:t>АР+БА+АтД</a:t>
            </a:r>
            <a:r>
              <a:rPr lang="ru-RU" sz="1400" dirty="0" smtClean="0">
                <a:effectLst/>
                <a:latin typeface="Times New Roman"/>
                <a:ea typeface="Times New Roman"/>
              </a:rPr>
              <a:t> 6 (85,7%, ДИ:74,4–97,0) детей, АР+БА 22 (81,5%, ДИ: 74,31–88,69) ребенка, </a:t>
            </a:r>
            <a:r>
              <a:rPr lang="ru-RU" sz="1400" dirty="0" err="1" smtClean="0">
                <a:effectLst/>
                <a:latin typeface="Times New Roman"/>
                <a:ea typeface="Times New Roman"/>
              </a:rPr>
              <a:t>АР+АтД</a:t>
            </a:r>
            <a:r>
              <a:rPr lang="ru-RU" sz="1400" dirty="0" smtClean="0">
                <a:effectLst/>
                <a:latin typeface="Times New Roman"/>
                <a:ea typeface="Times New Roman"/>
              </a:rPr>
              <a:t> 4 (66,7%, ДИ: 37,56–95,84) ребенка, АР 11 (61,1%, ДИ: 43,0–79,2) детей;</a:t>
            </a:r>
            <a:r>
              <a:rPr lang="en-US" sz="1400" dirty="0" smtClean="0">
                <a:effectLst/>
                <a:latin typeface="Times New Roman"/>
                <a:ea typeface="Times New Roman"/>
              </a:rPr>
              <a:t> 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400" b="1" i="1" u="sng" dirty="0" smtClean="0">
                <a:effectLst/>
                <a:latin typeface="Times New Roman"/>
                <a:ea typeface="Times New Roman"/>
              </a:rPr>
              <a:t>к </a:t>
            </a:r>
            <a:r>
              <a:rPr lang="en-US" sz="1400" b="1" i="1" u="sng" dirty="0" smtClean="0">
                <a:effectLst/>
                <a:latin typeface="Times New Roman"/>
                <a:ea typeface="Times New Roman"/>
              </a:rPr>
              <a:t>r</a:t>
            </a:r>
            <a:r>
              <a:rPr lang="ru-RU" sz="1400" b="1" i="1" u="sng" dirty="0" err="1" smtClean="0">
                <a:effectLst/>
                <a:latin typeface="Times New Roman"/>
                <a:ea typeface="Times New Roman"/>
              </a:rPr>
              <a:t>Der</a:t>
            </a:r>
            <a:r>
              <a:rPr lang="ru-RU" sz="1400" b="1" i="1" u="sng" dirty="0" smtClean="0">
                <a:effectLst/>
                <a:latin typeface="Times New Roman"/>
                <a:ea typeface="Times New Roman"/>
              </a:rPr>
              <a:t> p2: </a:t>
            </a:r>
            <a:r>
              <a:rPr lang="ru-RU" sz="1400" dirty="0" smtClean="0">
                <a:effectLst/>
                <a:latin typeface="Times New Roman"/>
                <a:ea typeface="Times New Roman"/>
              </a:rPr>
              <a:t>АР+БА 20 (74,1%, ДИ: 64,13–84,07) детей, </a:t>
            </a:r>
            <a:r>
              <a:rPr lang="ru-RU" sz="1400" dirty="0" err="1" smtClean="0">
                <a:effectLst/>
                <a:latin typeface="Times New Roman"/>
                <a:ea typeface="Times New Roman"/>
              </a:rPr>
              <a:t>АР+БА+АтД</a:t>
            </a:r>
            <a:r>
              <a:rPr lang="ru-RU" sz="1400" dirty="0" smtClean="0">
                <a:effectLst/>
                <a:latin typeface="Times New Roman"/>
                <a:ea typeface="Times New Roman"/>
              </a:rPr>
              <a:t> 5 (71,5%, ДИ:48,78–94,22 детей), </a:t>
            </a:r>
            <a:r>
              <a:rPr lang="ru-RU" sz="1400" dirty="0" err="1" smtClean="0">
                <a:effectLst/>
                <a:latin typeface="Times New Roman"/>
                <a:ea typeface="Times New Roman"/>
              </a:rPr>
              <a:t>АР+АтД</a:t>
            </a:r>
            <a:r>
              <a:rPr lang="ru-RU" sz="1400" dirty="0" smtClean="0">
                <a:effectLst/>
                <a:latin typeface="Times New Roman"/>
                <a:ea typeface="Times New Roman"/>
              </a:rPr>
              <a:t> 4 (66,7%, ДИ: 37,56–95,84) ребенка, изолированный АР 12 (66,7%, ДИ: 50,89–82,51).</a:t>
            </a:r>
            <a:endParaRPr lang="ru-RU" sz="14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79512" y="3212977"/>
            <a:ext cx="3873252" cy="27363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Молекулярные паттерны сенсибилизации к компонентам КДП в зависимости от клинического фенотипа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rDer</a:t>
            </a:r>
            <a:r>
              <a:rPr lang="ru-RU" sz="1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p1+ </a:t>
            </a:r>
            <a:r>
              <a:rPr lang="ru-RU" sz="1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rDer</a:t>
            </a:r>
            <a:r>
              <a:rPr lang="ru-RU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p2</a:t>
            </a:r>
            <a:r>
              <a:rPr lang="ru-RU" sz="1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АР+БА 66,7%,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АР+БА+АтД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57,1%,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АР+АтД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%, АР 55,6%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rDer</a:t>
            </a:r>
            <a:r>
              <a:rPr lang="en-US" sz="1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p1+ </a:t>
            </a:r>
            <a:r>
              <a:rPr lang="en-US" sz="1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rDer</a:t>
            </a:r>
            <a:r>
              <a:rPr lang="en-US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p2-</a:t>
            </a:r>
            <a:r>
              <a:rPr lang="ru-RU" sz="1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АР+БА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14,8%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АР+БА+АтД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28,6%,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АР+АтД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16,7%, АР 5,6%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rDer</a:t>
            </a:r>
            <a:r>
              <a:rPr lang="en-US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p1- </a:t>
            </a:r>
            <a:r>
              <a:rPr lang="en-US" sz="1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rDer</a:t>
            </a:r>
            <a:r>
              <a:rPr lang="en-US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p2</a:t>
            </a:r>
            <a:r>
              <a:rPr lang="en-US" sz="1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1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АР+БА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7,4%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АР+БА+АтД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14,3%,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АР+АтД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0%, АР 11,2%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rDer</a:t>
            </a:r>
            <a:r>
              <a:rPr lang="en-US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p1- </a:t>
            </a:r>
            <a:r>
              <a:rPr lang="en-US" sz="1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rDer</a:t>
            </a:r>
            <a:r>
              <a:rPr lang="en-US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p2-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АР+БА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11,1%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АР+БА+АтД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0%,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АР+АтД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33%,3, АР 27,6%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211960" y="3284984"/>
            <a:ext cx="482453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sIgE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rDer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p1 и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rDer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p2 в зависимости от клинического фенотипа АР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915126"/>
              </p:ext>
            </p:extLst>
          </p:nvPr>
        </p:nvGraphicFramePr>
        <p:xfrm>
          <a:off x="4211960" y="3861048"/>
          <a:ext cx="4824536" cy="1531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/>
                <a:gridCol w="1728192"/>
                <a:gridCol w="1728192"/>
              </a:tblGrid>
              <a:tr h="60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Клинический фенотип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sIgE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p1, KUA/I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sIgE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KUA/I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2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АР+БА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 [2,51–47,3]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 [0,04–48,3]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5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АР+БА +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 [8,31–100,0]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 [0,04–86,6]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2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АР+АтД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8,92 [0,031–13,0]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6,63 [0,01–26,6]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2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 [0,02–27,7]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 [0,01–33,7]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Объект 2"/>
          <p:cNvSpPr txBox="1">
            <a:spLocks/>
          </p:cNvSpPr>
          <p:nvPr/>
        </p:nvSpPr>
        <p:spPr>
          <a:xfrm>
            <a:off x="4211960" y="5589240"/>
            <a:ext cx="4824536" cy="10801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становлена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корреляционная связь между уровнями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sIgE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p1 и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с клиническим фенотипом АР+БА (r=0,7, p=0,0000) и изолированном АР (r=0,53, p=0,023)</a:t>
            </a:r>
          </a:p>
        </p:txBody>
      </p:sp>
    </p:spTree>
    <p:extLst>
      <p:ext uri="{BB962C8B-B14F-4D97-AF65-F5344CB8AC3E}">
        <p14:creationId xmlns:p14="http://schemas.microsoft.com/office/powerpoint/2010/main" val="88383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6340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760640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/>
                <a:latin typeface="Times New Roman"/>
                <a:ea typeface="Times New Roman"/>
              </a:rPr>
              <a:t>Впервые в Республике Беларусь на примере Гродненской области установлена частота сенсибилизации, паттерны сенсибилизации и выраженность иммунного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sIgE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ответа к молекулярным компонентам аллергена КДП 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r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Der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p1 и 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r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Der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p2 у детей с различными клиническими фенотипами АР.</a:t>
            </a:r>
          </a:p>
          <a:p>
            <a:r>
              <a:rPr lang="ru-RU" sz="2400" dirty="0" smtClean="0">
                <a:effectLst/>
                <a:latin typeface="Times New Roman"/>
                <a:ea typeface="Times New Roman"/>
              </a:rPr>
              <a:t>Положительная корреляционная связь между уровнями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sIgE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к 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r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Der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p1 и 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r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Der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p2 у детей с клиническим фенотипом АР+БА и изолированный АР подтверждает доминирующую роль мажорных компонентов аллергена КДП 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r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Der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p1 и 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r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Der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p2 в формировании иммунного ответа против КДП.</a:t>
            </a:r>
          </a:p>
          <a:p>
            <a:r>
              <a:rPr lang="ru-RU" sz="2400" dirty="0" smtClean="0">
                <a:effectLst/>
                <a:latin typeface="Times New Roman"/>
                <a:ea typeface="Times New Roman"/>
              </a:rPr>
              <a:t>Полученные результаты будут полезны в целях определения показаний и оценки эффективности аллергенспецифической иммунотерапии детям с АР и в сочетании АР с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коморбидными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АЗ.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7856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558</Words>
  <Application>Microsoft Office PowerPoint</Application>
  <PresentationFormat>Экран (4:3)</PresentationFormat>
  <Paragraphs>47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Аллергический ринит в структуре аллергопатологии, ассоциированной с сенсибилизацией к молекулярным компонентам клеща домашней пыли Der p1, Der p2</vt:lpstr>
      <vt:lpstr>Презентация PowerPoint</vt:lpstr>
      <vt:lpstr>Результаты </vt:lpstr>
      <vt:lpstr>Выводы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АЛЛЕРГИЧЕСКИЙ РИНИТ В СТРУКТУРЕ АЛЛЕРГОПАТОЛОГИИ, АССОЦИИРОВАННОЙ С СЕНСИБИЛИЗАЦИЕЙ К МОЛЕКУЛЯРНЫМ КОМПОНЕНТАМ КЛЕЩА ДОМАШНЕЙ ПЫЛИ Der p1, Der p2 Хоха Р.Н.1, Заводник Л.Б.2, Хоха А.М.3, Полубинская С.Е.2</dc:title>
  <dc:creator>work</dc:creator>
  <cp:lastModifiedBy>Поликлиника ЛОР217</cp:lastModifiedBy>
  <cp:revision>13</cp:revision>
  <dcterms:created xsi:type="dcterms:W3CDTF">2021-11-19T09:00:23Z</dcterms:created>
  <dcterms:modified xsi:type="dcterms:W3CDTF">2021-11-19T12:21:18Z</dcterms:modified>
</cp:coreProperties>
</file>