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3E0"/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686" y="48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98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33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1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750945"/>
            <a:ext cx="9843135" cy="811530"/>
          </a:xfrm>
        </p:spPr>
        <p:txBody>
          <a:bodyPr anchor="b">
            <a:no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en-US" dirty="0">
                <a:sym typeface="+mn-ea"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en-US" dirty="0">
                <a:sym typeface="+mn-ea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kumimoji="0" lang="en-US" sz="280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>
                <a:sym typeface="+mn-ea"/>
              </a:rPr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49AE70B2-8BF9-45C0-BB95-33D1B9D3A85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defRPr sz="2800" b="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57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1955" y="104140"/>
            <a:ext cx="9144000" cy="82105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500" b="1">
                <a:latin typeface="+mn-lt"/>
                <a:cs typeface="+mn-lt"/>
              </a:rPr>
              <a:t>Томографические показатели орбитального комплекса для оценки экзофтальма при эндокринной офтальмопатии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71320" y="1017905"/>
            <a:ext cx="9144635" cy="135191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ru-RU" sz="1700">
                <a:solidFill>
                  <a:schemeClr val="tx1"/>
                </a:solidFill>
                <a:latin typeface="+mn-lt"/>
                <a:cs typeface="+mn-lt"/>
              </a:rPr>
              <a:t>Авторы: Ж.М. Кринец, А.С.Нечипоренко, И.А.Руц</a:t>
            </a:r>
          </a:p>
          <a:p>
            <a:pPr>
              <a:lnSpc>
                <a:spcPct val="70000"/>
              </a:lnSpc>
            </a:pPr>
            <a:r>
              <a:rPr lang="ru-RU" sz="1700">
                <a:solidFill>
                  <a:schemeClr val="tx1"/>
                </a:solidFill>
                <a:latin typeface="+mn-lt"/>
                <a:cs typeface="+mn-lt"/>
              </a:rPr>
              <a:t>УО «Гродненский государственный медицинский университет»</a:t>
            </a:r>
            <a:br>
              <a:rPr lang="ru-RU" sz="1700">
                <a:solidFill>
                  <a:schemeClr val="tx1"/>
                </a:solidFill>
                <a:latin typeface="+mn-lt"/>
                <a:cs typeface="+mn-lt"/>
              </a:rPr>
            </a:br>
            <a:r>
              <a:rPr lang="ru-RU" sz="1700">
                <a:solidFill>
                  <a:schemeClr val="tx1"/>
                </a:solidFill>
                <a:latin typeface="+mn-lt"/>
                <a:cs typeface="+mn-lt"/>
              </a:rPr>
              <a:t>Гродно, Беларусь</a:t>
            </a:r>
          </a:p>
          <a:p>
            <a:pPr>
              <a:lnSpc>
                <a:spcPct val="70000"/>
              </a:lnSpc>
            </a:pPr>
            <a:r>
              <a:rPr lang="ru-RU" sz="1700">
                <a:solidFill>
                  <a:schemeClr val="tx1"/>
                </a:solidFill>
                <a:latin typeface="+mn-lt"/>
                <a:cs typeface="+mn-lt"/>
              </a:rPr>
              <a:t> УО «Гродненская университетская клиника»</a:t>
            </a:r>
            <a:br>
              <a:rPr lang="ru-RU" sz="1700">
                <a:solidFill>
                  <a:schemeClr val="tx1"/>
                </a:solidFill>
                <a:latin typeface="+mn-lt"/>
                <a:cs typeface="+mn-lt"/>
              </a:rPr>
            </a:br>
            <a:r>
              <a:rPr lang="ru-RU" sz="1700">
                <a:solidFill>
                  <a:schemeClr val="tx1"/>
                </a:solidFill>
                <a:latin typeface="+mn-lt"/>
                <a:cs typeface="+mn-lt"/>
              </a:rPr>
              <a:t>Гродно, Беларусь</a:t>
            </a:r>
          </a:p>
        </p:txBody>
      </p:sp>
      <p:sp>
        <p:nvSpPr>
          <p:cNvPr id="3" name="Текстовое поле 2"/>
          <p:cNvSpPr txBox="1"/>
          <p:nvPr/>
        </p:nvSpPr>
        <p:spPr>
          <a:xfrm>
            <a:off x="5314950" y="2462530"/>
            <a:ext cx="6692900" cy="42945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b="1">
                <a:solidFill>
                  <a:schemeClr val="tx1"/>
                </a:solidFill>
                <a:effectLst/>
                <a:ea typeface="+mj-ea"/>
                <a:cs typeface="+mn-lt"/>
              </a:rPr>
              <a:t>Актуальность</a:t>
            </a:r>
            <a:r>
              <a:rPr lang="ru-RU">
                <a:solidFill>
                  <a:schemeClr val="tx1"/>
                </a:solidFill>
                <a:effectLst/>
                <a:ea typeface="+mj-ea"/>
                <a:cs typeface="+mn-lt"/>
              </a:rPr>
              <a:t>. Компьютерная томография (КТ) орбит позволяет определить ранние признаки манифестации эндокринной офтальмопатии (ЭОП). На современном этапе развития возможностей интерпретации КТ интересным является изучение параметров орбиты и их влияния на вероятность развития заболевания.</a:t>
            </a:r>
          </a:p>
          <a:p>
            <a:pPr algn="just">
              <a:lnSpc>
                <a:spcPct val="80000"/>
              </a:lnSpc>
            </a:pPr>
            <a:endParaRPr lang="ru-RU" b="1">
              <a:solidFill>
                <a:schemeClr val="tx1"/>
              </a:solidFill>
              <a:effectLst/>
              <a:ea typeface="+mj-ea"/>
              <a:cs typeface="+mn-lt"/>
            </a:endParaRPr>
          </a:p>
          <a:p>
            <a:pPr algn="just">
              <a:lnSpc>
                <a:spcPct val="80000"/>
              </a:lnSpc>
            </a:pPr>
            <a:r>
              <a:rPr lang="ru-RU" b="1">
                <a:solidFill>
                  <a:schemeClr val="tx1"/>
                </a:solidFill>
                <a:effectLst/>
                <a:ea typeface="+mj-ea"/>
                <a:cs typeface="+mn-lt"/>
              </a:rPr>
              <a:t>Цель исследования. </a:t>
            </a:r>
            <a:r>
              <a:rPr lang="ru-RU">
                <a:solidFill>
                  <a:schemeClr val="tx1"/>
                </a:solidFill>
                <a:effectLst/>
                <a:ea typeface="+mj-ea"/>
                <a:cs typeface="+mn-lt"/>
              </a:rPr>
              <a:t>Изучение КТ параметров костных структур орбиты и глазного яблока с целью определения факторов риска развития и прогрессирования ЭОП.</a:t>
            </a:r>
          </a:p>
          <a:p>
            <a:pPr algn="just">
              <a:lnSpc>
                <a:spcPct val="80000"/>
              </a:lnSpc>
            </a:pPr>
            <a:endParaRPr lang="ru-RU">
              <a:solidFill>
                <a:schemeClr val="tx1"/>
              </a:solidFill>
              <a:effectLst/>
              <a:ea typeface="+mj-ea"/>
              <a:cs typeface="+mn-lt"/>
            </a:endParaRPr>
          </a:p>
          <a:p>
            <a:pPr algn="just">
              <a:lnSpc>
                <a:spcPct val="80000"/>
              </a:lnSpc>
            </a:pPr>
            <a:r>
              <a:rPr lang="ru-RU" b="1">
                <a:solidFill>
                  <a:schemeClr val="tx1"/>
                </a:solidFill>
                <a:effectLst/>
                <a:ea typeface="+mj-ea"/>
                <a:cs typeface="+mn-lt"/>
              </a:rPr>
              <a:t>Материалы и методы.</a:t>
            </a:r>
            <a:r>
              <a:rPr lang="ru-RU">
                <a:solidFill>
                  <a:schemeClr val="tx1"/>
                </a:solidFill>
                <a:effectLst/>
                <a:ea typeface="+mj-ea"/>
                <a:cs typeface="+mn-lt"/>
              </a:rPr>
              <a:t> В исследование включены 90 пациентов с данными экзофтальмометрии по Гертелю более 18мм. С учетом наличия клинических признаков ЭОП обследуемые подразделены на две группы: I группа (n=42) – пациенты с экзофтальмом без классических симптомов ЭОП с экзофтальмометрией в диапазоне от ≥ 18 до ≤ 23мм; II группа (n=48) – пациенты с экзофтальмом и классическими симптомами ЭОП, показатели экзофтальмометрии у которых составили &gt; 23мм.</a:t>
            </a: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BD3"/>
            </a:gs>
            <a:gs pos="18000">
              <a:srgbClr val="7FBDE9"/>
            </a:gs>
            <a:gs pos="44000">
              <a:srgbClr val="FEFFFF">
                <a:lumMod val="23000"/>
                <a:lumOff val="77000"/>
                <a:alpha val="10000"/>
              </a:srgbClr>
            </a:gs>
          </a:gsLst>
          <a:lin ang="15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252730" y="324485"/>
            <a:ext cx="10515600" cy="4351338"/>
          </a:xfrm>
        </p:spPr>
        <p:txBody>
          <a:bodyPr>
            <a:noAutofit/>
          </a:bodyPr>
          <a:lstStyle/>
          <a:p>
            <a:pPr algn="just"/>
            <a:r>
              <a:rPr lang="ru-RU" sz="2200" b="1">
                <a:solidFill>
                  <a:schemeClr val="tx1"/>
                </a:solidFill>
                <a:effectLst/>
                <a:latin typeface="+mn-lt"/>
                <a:ea typeface="+mj-ea"/>
                <a:cs typeface="+mn-lt"/>
              </a:rPr>
              <a:t>Результаты</a:t>
            </a:r>
            <a:r>
              <a:rPr lang="ru-RU" sz="2200">
                <a:solidFill>
                  <a:schemeClr val="tx1"/>
                </a:solidFill>
                <a:effectLst/>
                <a:latin typeface="+mn-lt"/>
                <a:ea typeface="+mj-ea"/>
                <a:cs typeface="+mn-lt"/>
              </a:rPr>
              <a:t>. С типом экзофтальма высокую тесноту обратной связи имел показатель максимального размера поперечного сечения нижней прямой мышцы (r=-0,726, p&lt;0,001), высокую тесноту прямой связи – плотность медиальной прямой мышцы глаза в аксиальной плоскости (r=0,695, p&lt;0,001). Смещение заднего контура глазного яблока относительно межскуловой линии ≤0мм, увеличение толщины нижней прямой мышцы глаза &gt;6,1мм, снижение плотности мышц глаза ≤50 HU, увеличение толщины ретробульбарной клетчатки &gt;3,1мм при снижении её плотностных характеристик ≤-83,6 HU характерно для прогрессирования экзофтальма </a:t>
            </a:r>
            <a:r>
              <a:rPr lang="ru-RU" sz="2200" i="1">
                <a:solidFill>
                  <a:schemeClr val="tx1"/>
                </a:solidFill>
                <a:effectLst/>
                <a:latin typeface="+mn-lt"/>
                <a:ea typeface="+mj-ea"/>
                <a:cs typeface="+mn-lt"/>
              </a:rPr>
              <a:t>(рисунок 1)</a:t>
            </a:r>
            <a:r>
              <a:rPr lang="ru-RU" sz="2200">
                <a:solidFill>
                  <a:schemeClr val="tx1"/>
                </a:solidFill>
                <a:effectLst/>
                <a:latin typeface="+mn-lt"/>
                <a:ea typeface="+mj-ea"/>
                <a:cs typeface="+mn-lt"/>
              </a:rPr>
              <a:t>.</a:t>
            </a:r>
          </a:p>
          <a:p>
            <a:pPr algn="just"/>
            <a:r>
              <a:rPr lang="ru-RU" sz="2200">
                <a:solidFill>
                  <a:schemeClr val="tx1"/>
                </a:solidFill>
                <a:effectLst/>
                <a:latin typeface="+mn-lt"/>
                <a:ea typeface="+mj-ea"/>
                <a:cs typeface="+mn-lt"/>
              </a:rPr>
              <a:t>Ширина решетчатого лабиринта имеет высокую тесноту обратной связи с типом экзофтальма: r=-0,828, p&lt;0,001. При ширине решетчатого лабиринта &gt;27,7мм, в сочетании с аксиальным ≤31,9мм и сагиттальным ≤33,1мм максимальным размером орбиты, значениями угла конуса орбиты в аксиальной плоскости ≤47,8о  и верхне-нижним размером входа в орбиту ≤31,9мм у пациентов группы II гораздо выше риск прогрессирования экзофтальма</a:t>
            </a:r>
            <a:r>
              <a:rPr lang="ru-RU" sz="2200" i="1">
                <a:solidFill>
                  <a:schemeClr val="tx1"/>
                </a:solidFill>
                <a:effectLst/>
                <a:latin typeface="+mn-lt"/>
                <a:ea typeface="+mj-ea"/>
                <a:cs typeface="+mn-lt"/>
              </a:rPr>
              <a:t> (рисунок 2)</a:t>
            </a:r>
            <a:r>
              <a:rPr lang="ru-RU" sz="2200">
                <a:solidFill>
                  <a:schemeClr val="tx1"/>
                </a:solidFill>
                <a:effectLst/>
                <a:latin typeface="+mn-lt"/>
                <a:ea typeface="+mj-ea"/>
                <a:cs typeface="+mn-lt"/>
              </a:rPr>
              <a:t>.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7BD3"/>
            </a:gs>
            <a:gs pos="18000">
              <a:srgbClr val="7FBDE9">
                <a:alpha val="100000"/>
              </a:srgbClr>
            </a:gs>
            <a:gs pos="44000">
              <a:srgbClr val="FAFDFF">
                <a:lumMod val="23000"/>
                <a:lumOff val="77000"/>
                <a:alpha val="10000"/>
              </a:srgbClr>
            </a:gs>
          </a:gsLst>
          <a:lin ang="7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Замещающее содержимое 3" descr="Рисунок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230" y="814070"/>
            <a:ext cx="6701790" cy="5583555"/>
          </a:xfrm>
          <a:prstGeom prst="rect">
            <a:avLst/>
          </a:prstGeom>
        </p:spPr>
      </p:pic>
      <p:sp>
        <p:nvSpPr>
          <p:cNvPr id="5" name="Текстовое поле 4"/>
          <p:cNvSpPr txBox="1"/>
          <p:nvPr/>
        </p:nvSpPr>
        <p:spPr>
          <a:xfrm>
            <a:off x="7035800" y="652145"/>
            <a:ext cx="5010785" cy="59080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sz="2000" b="1">
                <a:effectLst/>
                <a:ea typeface="+mj-ea"/>
                <a:cs typeface="+mn-lt"/>
              </a:rPr>
              <a:t>Рисунок 1. – </a:t>
            </a:r>
            <a:r>
              <a:rPr lang="ru-RU" sz="2000" b="1" u="sng">
                <a:effectLst/>
                <a:ea typeface="+mj-ea"/>
                <a:cs typeface="+mn-lt"/>
              </a:rPr>
              <a:t>а. КТ корональный срез</a:t>
            </a:r>
            <a:r>
              <a:rPr lang="ru-RU" sz="2000" b="1">
                <a:effectLst/>
                <a:ea typeface="+mj-ea"/>
                <a:cs typeface="+mn-lt"/>
              </a:rPr>
              <a:t>:</a:t>
            </a:r>
            <a:r>
              <a:rPr lang="ru-RU" sz="2000">
                <a:effectLst/>
                <a:ea typeface="+mj-ea"/>
                <a:cs typeface="+mn-lt"/>
              </a:rPr>
              <a:t> измерения показателей: максимальный размер поперечного сечения нижней прямой мышцы правого и левого глаза в корональной плоскости, в мм (НПмПГ и НПмЛГ),  максимальная толщина ретробульбарной жировой клетчатки между медиальной прямой мышцей правого и левого глаза и зрительным нервом в аксиальной плоскости, в мм (ТолщКлМПЗН и ТолщКлМПЗН),</a:t>
            </a:r>
          </a:p>
          <a:p>
            <a:pPr algn="just">
              <a:lnSpc>
                <a:spcPct val="90000"/>
              </a:lnSpc>
            </a:pPr>
            <a:r>
              <a:rPr lang="ru-RU" sz="2000" b="1" u="sng">
                <a:effectLst/>
                <a:ea typeface="+mj-ea"/>
                <a:cs typeface="+mn-lt"/>
              </a:rPr>
              <a:t>б. – КТ аксиальный срез:</a:t>
            </a:r>
            <a:r>
              <a:rPr lang="ru-RU" sz="2000">
                <a:effectLst/>
                <a:ea typeface="+mj-ea"/>
                <a:cs typeface="+mn-lt"/>
              </a:rPr>
              <a:t> измерения показателей: плотность медиальной прямой мышцы правого и левого глаза в аксиальной плоскости, в HU (ПлотностьМПмПГ и ПлотностьМПм),  плотность клетчатки между медиальной прямой мышцей правого и левого  глаза и зрительным нервом в аксиальной плоскости, в HU (ПлотностьКлПГ и ПлотностьКлЛГ).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BD3"/>
            </a:gs>
            <a:gs pos="18000">
              <a:srgbClr val="7FBDE9"/>
            </a:gs>
            <a:gs pos="44000">
              <a:srgbClr val="FEFFFF">
                <a:lumMod val="23000"/>
                <a:lumOff val="77000"/>
                <a:alpha val="10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Замещающее содержимое 3" descr="Рисунок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8150" y="2520950"/>
            <a:ext cx="11484610" cy="3566795"/>
          </a:xfrm>
          <a:prstGeom prst="rect">
            <a:avLst/>
          </a:prstGeom>
        </p:spPr>
      </p:pic>
      <p:sp>
        <p:nvSpPr>
          <p:cNvPr id="5" name="Текстовое поле 4"/>
          <p:cNvSpPr txBox="1"/>
          <p:nvPr/>
        </p:nvSpPr>
        <p:spPr>
          <a:xfrm>
            <a:off x="438150" y="299085"/>
            <a:ext cx="1148461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sz="2000" b="1" u="sng">
                <a:effectLst/>
                <a:ea typeface="+mj-ea"/>
                <a:cs typeface="+mn-lt"/>
              </a:rPr>
              <a:t>Рисунок 2. – КТ, аксиальные срезы: </a:t>
            </a:r>
          </a:p>
          <a:p>
            <a:r>
              <a:rPr lang="ru-RU" sz="2000" b="1">
                <a:effectLst/>
                <a:ea typeface="+mj-ea"/>
                <a:cs typeface="+mn-lt"/>
              </a:rPr>
              <a:t>а.</a:t>
            </a:r>
            <a:r>
              <a:rPr lang="ru-RU" sz="2000">
                <a:effectLst/>
                <a:ea typeface="+mj-ea"/>
                <a:cs typeface="+mn-lt"/>
              </a:rPr>
              <a:t> – измерения показателей экзофтальма правого и левого глаза (ЭкзПГ и ЭкзЛГ)  </a:t>
            </a:r>
          </a:p>
          <a:p>
            <a:r>
              <a:rPr lang="ru-RU" sz="2000" b="1">
                <a:effectLst/>
                <a:ea typeface="+mj-ea"/>
                <a:cs typeface="+mn-lt"/>
              </a:rPr>
              <a:t>б.</a:t>
            </a:r>
            <a:r>
              <a:rPr lang="ru-RU" sz="2000">
                <a:effectLst/>
                <a:ea typeface="+mj-ea"/>
                <a:cs typeface="+mn-lt"/>
              </a:rPr>
              <a:t> – измерения показателей:  максимальный размер орбиты в аксиальной плоскости правого и левого глаза (АмПГ и АмЛГ), в мм; угол конуса орбиты в аксиальной плоскости правого и левого глаза, в градусах (угол1ПГ и угол1ЛГ),</a:t>
            </a:r>
          </a:p>
          <a:p>
            <a:r>
              <a:rPr lang="ru-RU" sz="2000" b="1">
                <a:effectLst/>
                <a:ea typeface="+mj-ea"/>
                <a:cs typeface="+mn-lt"/>
              </a:rPr>
              <a:t>в.</a:t>
            </a:r>
            <a:r>
              <a:rPr lang="ru-RU" sz="2000">
                <a:effectLst/>
                <a:ea typeface="+mj-ea"/>
                <a:cs typeface="+mn-lt"/>
              </a:rPr>
              <a:t> – измерения показателя  ширины решетчатого лабиринта (Шрл)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>
        <p15:prstTrans prst="airplane"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57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235585" y="289560"/>
            <a:ext cx="6438900" cy="4351655"/>
          </a:xfrm>
        </p:spPr>
        <p:txBody>
          <a:bodyPr/>
          <a:lstStyle/>
          <a:p>
            <a:pPr algn="just"/>
            <a:r>
              <a:rPr lang="ru-RU" sz="2000" b="1">
                <a:solidFill>
                  <a:schemeClr val="tx1"/>
                </a:solidFill>
                <a:effectLst/>
                <a:latin typeface="+mn-lt"/>
                <a:ea typeface="+mj-ea"/>
                <a:cs typeface="+mn-lt"/>
              </a:rPr>
              <a:t>Выводы.</a:t>
            </a:r>
            <a:r>
              <a:rPr lang="ru-RU" sz="2000">
                <a:solidFill>
                  <a:schemeClr val="tx1"/>
                </a:solidFill>
                <a:effectLst/>
                <a:latin typeface="+mn-lt"/>
                <a:ea typeface="+mj-ea"/>
                <a:cs typeface="+mn-lt"/>
              </a:rPr>
              <a:t> </a:t>
            </a:r>
          </a:p>
          <a:p>
            <a:pPr algn="just"/>
            <a:r>
              <a:rPr lang="ru-RU" sz="2000">
                <a:solidFill>
                  <a:schemeClr val="tx1"/>
                </a:solidFill>
                <a:effectLst/>
                <a:latin typeface="+mn-lt"/>
                <a:ea typeface="+mj-ea"/>
                <a:cs typeface="+mn-lt"/>
              </a:rPr>
              <a:t>Выявлены показатели, характеризующие анатомические особенности костной части орбитального комплекса: ширина решетчатого лабиринта, максимальный размер орбиты в исследуемых плоскостях, угол конуса орбиты в аксиальной плоскости и длина входа в орбиту в сагиттальной плоскости. </a:t>
            </a:r>
          </a:p>
          <a:p>
            <a:pPr algn="just"/>
            <a:r>
              <a:rPr lang="ru-RU" sz="2000">
                <a:solidFill>
                  <a:schemeClr val="tx1"/>
                </a:solidFill>
                <a:effectLst/>
                <a:latin typeface="+mn-lt"/>
                <a:ea typeface="+mj-ea"/>
                <a:cs typeface="+mn-lt"/>
              </a:rPr>
              <a:t>Риск развития экзофтальма возрастает при отклонении от референсных значений данных показателей, и тяжесть клинических проявлений связана с изменениями толщины и плотности мышц и ретробульбарной клетчатки. Полученные результаты исследования позволяют оценить факторы риска развития ЭОП.</a:t>
            </a:r>
          </a:p>
        </p:txBody>
      </p:sp>
      <p:sp>
        <p:nvSpPr>
          <p:cNvPr id="4" name="Текстовое поле 3"/>
          <p:cNvSpPr txBox="1"/>
          <p:nvPr/>
        </p:nvSpPr>
        <p:spPr>
          <a:xfrm>
            <a:off x="5606415" y="6249035"/>
            <a:ext cx="647954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altLang="en-US" sz="2000">
                <a:latin typeface="Segoe Script" panose="030B0504020000000003" charset="0"/>
                <a:cs typeface="Segoe Script" panose="030B0504020000000003" charset="0"/>
              </a:rPr>
              <a:t>Спасибо за внимание!</a:t>
            </a:r>
          </a:p>
        </p:txBody>
      </p:sp>
    </p:spTree>
  </p:cSld>
  <p:clrMapOvr>
    <a:masterClrMapping/>
  </p:clrMapOvr>
  <p:transition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633</Words>
  <Application>Microsoft Office PowerPoint</Application>
  <PresentationFormat>Широкоэкранный</PresentationFormat>
  <Paragraphs>21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微软雅黑</vt:lpstr>
      <vt:lpstr>Arial</vt:lpstr>
      <vt:lpstr>Calibri</vt:lpstr>
      <vt:lpstr>Calibri Light</vt:lpstr>
      <vt:lpstr>Segoe Script</vt:lpstr>
      <vt:lpstr>Office Theme</vt:lpstr>
      <vt:lpstr>Томографические показатели орбитального комплекса для оценки экзофтальма при эндокринной офтальмопатии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work</dc:creator>
  <cp:lastModifiedBy>Юлия Бондарчук</cp:lastModifiedBy>
  <cp:revision>8</cp:revision>
  <dcterms:created xsi:type="dcterms:W3CDTF">2021-11-17T14:52:05Z</dcterms:created>
  <dcterms:modified xsi:type="dcterms:W3CDTF">2021-11-18T17:31:36Z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1049-11.2.0.10351</vt:lpwstr>
  </property>
  <property fmtid="{D5CDD505-2E9C-101B-9397-08002B2CF9AE}" pid="3" name="ICV">
    <vt:lpwstr>C34F74AF3DE14E58A306CBEBE6A8F2E8</vt:lpwstr>
  </property>
</Properties>
</file>