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985762174987701"/>
          <c:y val="1.5713413728821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4206061812445959"/>
          <c:y val="0.24245380918831405"/>
          <c:w val="0.58826502022251237"/>
          <c:h val="0.735938452877984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по стадиям развития ПОУГ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1CAD-43C1-923B-A62B6F3AD6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CAD-43C1-923B-A62B6F3AD6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B7F-4AD2-A004-1E72E514C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B7F-4AD2-A004-1E72E514C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1CAD-43C1-923B-A62B6F3AD6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I стадия</c:v>
                </c:pt>
                <c:pt idx="1">
                  <c:v>II стадия</c:v>
                </c:pt>
                <c:pt idx="2">
                  <c:v>III стадия</c:v>
                </c:pt>
                <c:pt idx="3">
                  <c:v>IV стадия</c:v>
                </c:pt>
                <c:pt idx="4">
                  <c:v>Глаукома лишь на одном глазу I-II ст.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0.49</c:v>
                </c:pt>
                <c:pt idx="1">
                  <c:v>0.26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D-43C1-923B-A62B6F3AD6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B7F-4AD2-A004-1E72E514C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B7F-4AD2-A004-1E72E514C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B7F-4AD2-A004-1E72E514C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B7F-4AD2-A004-1E72E514C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B7F-4AD2-A004-1E72E514CA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I стадия</c:v>
                </c:pt>
                <c:pt idx="1">
                  <c:v>II стадия</c:v>
                </c:pt>
                <c:pt idx="2">
                  <c:v>III стадия</c:v>
                </c:pt>
                <c:pt idx="3">
                  <c:v>IV стадия</c:v>
                </c:pt>
                <c:pt idx="4">
                  <c:v>Глаукома лишь на одном глазу I-II ст.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AD-43C1-923B-A62B6F3AD62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"/>
          <c:y val="0.15935945116858599"/>
          <c:w val="0.28142656003687616"/>
          <c:h val="0.69032160101273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Максимальная корригируемая острота зрения </a:t>
            </a:r>
            <a:r>
              <a:rPr lang="ru-RU" b="0" dirty="0"/>
              <a:t>у пациентов с впервые выявленной ПОУГ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Максимальная корригируемая острота зрения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795-4871-9E07-DF747603AAF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795-4871-9E07-DF747603AAF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795-4871-9E07-DF747603AAF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795-4871-9E07-DF747603AA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0,8-1,0</c:v>
                </c:pt>
                <c:pt idx="1">
                  <c:v>0,5-0,7</c:v>
                </c:pt>
                <c:pt idx="2">
                  <c:v>0,2-0,4</c:v>
                </c:pt>
                <c:pt idx="3">
                  <c:v>0-0,1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0.46500000000000002</c:v>
                </c:pt>
                <c:pt idx="1">
                  <c:v>0.15</c:v>
                </c:pt>
                <c:pt idx="2">
                  <c:v>0.18</c:v>
                </c:pt>
                <c:pt idx="3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D-43C1-923B-A62B6F3AD6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795-4871-9E07-DF747603AAF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795-4871-9E07-DF747603AAF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795-4871-9E07-DF747603AAF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795-4871-9E07-DF747603AA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0,8-1,0</c:v>
                </c:pt>
                <c:pt idx="1">
                  <c:v>0,5-0,7</c:v>
                </c:pt>
                <c:pt idx="2">
                  <c:v>0,2-0,4</c:v>
                </c:pt>
                <c:pt idx="3">
                  <c:v>0-0,1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CAD-43C1-923B-A62B6F3AD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4186882198050737E-2"/>
          <c:y val="0.28716997736196653"/>
          <c:w val="0.20093186591571763"/>
          <c:h val="0.64316511335165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accent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23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0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463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46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738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74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6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1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8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4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2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1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7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5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2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A11225-8E4B-4BC0-9879-AB80F9AA374C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EBA7D5-8C36-4176-AB3D-5C2674548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070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Ранняя диагностика глаукомы среди населения Гродненской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4812" y="4351867"/>
            <a:ext cx="6400800" cy="194733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Авторы: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Романчук Вита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Вальдемаровна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ассистент кафедры оториноларингологии и глазных  болезней; 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Семянович Татьяна Владимировна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врач-офтальмолог отделения МХГ</a:t>
            </a:r>
          </a:p>
        </p:txBody>
      </p:sp>
    </p:spTree>
    <p:extLst>
      <p:ext uri="{BB962C8B-B14F-4D97-AF65-F5344CB8AC3E}">
        <p14:creationId xmlns:p14="http://schemas.microsoft.com/office/powerpoint/2010/main" val="49066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654348" cy="43564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данным ВОЗ 2% населения Земли страдает нарушениями зрительных функций по причине глаукомы (прим. 150 млн человек).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Глаукома входит в первую тройку причин слепоты во всем мире наряду с катарактой и ВМД.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В Республике Беларусь на диспансерном учете состоят более 90 тыс. пациентов, и почти столько же людей пока еще не знают о своей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410973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422" y="5270275"/>
            <a:ext cx="11570778" cy="130227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Проведен ретроспективный анализ амбулаторных карт  300 человек (600 глаз) с впервые выявленным диагнозом ПОУГ, направленных в кабинет по лечению больных глаукомой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УЗ «Гродненская университетская клиника».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/>
              <a:t>РЕЗУЛЬТАТЫ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503410"/>
              </p:ext>
            </p:extLst>
          </p:nvPr>
        </p:nvGraphicFramePr>
        <p:xfrm>
          <a:off x="715129" y="561704"/>
          <a:ext cx="5707006" cy="456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050396"/>
              </p:ext>
            </p:extLst>
          </p:nvPr>
        </p:nvGraphicFramePr>
        <p:xfrm>
          <a:off x="6820841" y="391886"/>
          <a:ext cx="5066359" cy="493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966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983721"/>
            <a:ext cx="8534400" cy="1507067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445" y="1286692"/>
            <a:ext cx="11717384" cy="4147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Проведенное исследование показало относительно низкое число случаев выявления пациентов с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III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IV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стадией заболевания (16%) и высокое число случаев впервые выявленной глаукомы на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II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стадиях, либо с подозрением на глаукому (84%). 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 большинства пациентов зрительные функции при постановке на диспансерный учет были высокими. 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Таким образом применение расширенного набора современных методов ранней диагностики первичной глаукомы позволяет при первичном обращении пациента выявить начальную и развитую стадии, при которых сохраняются высокие зрительные функции и соответственно прогноз для дальнейшего лечения является благоприятным.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47662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</TotalTime>
  <Words>228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Сектор</vt:lpstr>
      <vt:lpstr>Ранняя диагностика глаукомы среди населения Гродненской области</vt:lpstr>
      <vt:lpstr>Актуальность</vt:lpstr>
      <vt:lpstr>Проведен ретроспективный анализ амбулаторных карт  300 человек (600 глаз) с впервые выявленным диагнозом ПОУГ, направленных в кабинет по лечению больных глаукомой  УЗ «Гродненская университетская клиника». РЕЗУЛЬТАТЫ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A-Servis</dc:creator>
  <cp:lastModifiedBy>Юлия Бондарчук</cp:lastModifiedBy>
  <cp:revision>9</cp:revision>
  <dcterms:created xsi:type="dcterms:W3CDTF">2021-11-14T11:57:18Z</dcterms:created>
  <dcterms:modified xsi:type="dcterms:W3CDTF">2021-11-18T17:34:18Z</dcterms:modified>
</cp:coreProperties>
</file>