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484017B5-502F-47A9-831D-D7164CF1BC33}">
          <p14:sldIdLst>
            <p14:sldId id="257"/>
            <p14:sldId id="258"/>
            <p14:sldId id="259"/>
            <p14:sldId id="26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5" d="100"/>
          <a:sy n="45" d="100"/>
        </p:scale>
        <p:origin x="82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11/18/2021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11/18/2021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611450-71FE-4166-8B86-EA4FCB53108C}"/>
              </a:ext>
            </a:extLst>
          </p:cNvPr>
          <p:cNvSpPr>
            <a:spLocks noGrp="1"/>
          </p:cNvSpPr>
          <p:nvPr>
            <p:ph type="title"/>
          </p:nvPr>
        </p:nvSpPr>
        <p:spPr/>
        <p:txBody>
          <a:bodyPr>
            <a:normAutofit/>
          </a:bodyPr>
          <a:lstStyle/>
          <a:p>
            <a:pPr algn="ctr"/>
            <a:endParaRPr lang="ru-RU" sz="2400" b="1"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334FC8CA-E7E1-4C08-B5BB-C6B7C8830D04}"/>
              </a:ext>
            </a:extLst>
          </p:cNvPr>
          <p:cNvSpPr>
            <a:spLocks noGrp="1"/>
          </p:cNvSpPr>
          <p:nvPr>
            <p:ph idx="1"/>
          </p:nvPr>
        </p:nvSpPr>
        <p:spPr>
          <a:xfrm>
            <a:off x="677334" y="2160589"/>
            <a:ext cx="8596668" cy="4240211"/>
          </a:xfrm>
        </p:spPr>
        <p:txBody>
          <a:bodyPr>
            <a:normAutofit fontScale="55000" lnSpcReduction="20000"/>
          </a:bodyPr>
          <a:lstStyle/>
          <a:p>
            <a:pPr marL="0" indent="0" algn="ctr">
              <a:buNone/>
            </a:pPr>
            <a:endParaRPr lang="ru-RU" sz="2400" b="1" dirty="0">
              <a:solidFill>
                <a:schemeClr val="tx1"/>
              </a:solidFill>
              <a:latin typeface="Times New Roman" panose="02020603050405020304" pitchFamily="18" charset="0"/>
              <a:cs typeface="Times New Roman" panose="02020603050405020304" pitchFamily="18" charset="0"/>
            </a:endParaRPr>
          </a:p>
          <a:p>
            <a:pPr marL="0" indent="0" algn="ctr">
              <a:buNone/>
            </a:pPr>
            <a:r>
              <a:rPr lang="ru-RU" sz="3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Сравнительный анализ растворов для консервации хрящей в реконструктивной хирургии оториноларингологии.</a:t>
            </a:r>
            <a:br>
              <a:rPr lang="ru-RU" sz="3800" b="1" dirty="0">
                <a:effectLst/>
                <a:latin typeface="Times New Roman" panose="02020603050405020304" pitchFamily="18" charset="0"/>
                <a:ea typeface="Calibri" panose="020F0502020204030204" pitchFamily="34" charset="0"/>
                <a:cs typeface="Times New Roman" panose="02020603050405020304" pitchFamily="18" charset="0"/>
              </a:rPr>
            </a:br>
            <a:endParaRPr lang="ru-RU" sz="3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buNone/>
            </a:pPr>
            <a:r>
              <a:rPr lang="ru-RU" sz="32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Гродненский государственный медицинский университет</a:t>
            </a:r>
            <a:endParaRPr lang="ru-RU" sz="3200" b="1" i="1" dirty="0">
              <a:solidFill>
                <a:schemeClr val="tx1"/>
              </a:solidFill>
              <a:latin typeface="Times New Roman" panose="02020603050405020304" pitchFamily="18" charset="0"/>
              <a:cs typeface="Times New Roman" panose="02020603050405020304" pitchFamily="18" charset="0"/>
            </a:endParaRPr>
          </a:p>
          <a:p>
            <a:pPr marL="0" indent="0" algn="ctr">
              <a:buNone/>
            </a:pPr>
            <a:r>
              <a:rPr lang="ru-RU" sz="2800" b="1" i="1" dirty="0" err="1">
                <a:solidFill>
                  <a:schemeClr val="tx1"/>
                </a:solidFill>
                <a:latin typeface="Times New Roman" panose="02020603050405020304" pitchFamily="18" charset="0"/>
                <a:cs typeface="Times New Roman" panose="02020603050405020304" pitchFamily="18" charset="0"/>
              </a:rPr>
              <a:t>Рыженкова</a:t>
            </a:r>
            <a:r>
              <a:rPr lang="ru-RU" sz="2800" b="1" i="1" dirty="0">
                <a:solidFill>
                  <a:schemeClr val="tx1"/>
                </a:solidFill>
                <a:latin typeface="Times New Roman" panose="02020603050405020304" pitchFamily="18" charset="0"/>
                <a:cs typeface="Times New Roman" panose="02020603050405020304" pitchFamily="18" charset="0"/>
              </a:rPr>
              <a:t> Т.И.</a:t>
            </a:r>
          </a:p>
          <a:p>
            <a:pPr marL="0" indent="0" algn="ctr">
              <a:buNone/>
            </a:pPr>
            <a:endParaRPr lang="ru-RU" sz="2400" b="1" dirty="0">
              <a:latin typeface="Times New Roman" panose="02020603050405020304" pitchFamily="18" charset="0"/>
              <a:cs typeface="Times New Roman" panose="02020603050405020304" pitchFamily="18" charset="0"/>
            </a:endParaRPr>
          </a:p>
          <a:p>
            <a:pPr marL="0" indent="0" algn="ctr">
              <a:buNone/>
            </a:pPr>
            <a:endParaRPr lang="ru-RU" sz="2400" b="1" dirty="0">
              <a:latin typeface="Times New Roman" panose="02020603050405020304" pitchFamily="18" charset="0"/>
              <a:cs typeface="Times New Roman" panose="02020603050405020304" pitchFamily="18" charset="0"/>
            </a:endParaRPr>
          </a:p>
          <a:p>
            <a:pPr marL="0" indent="0" algn="ctr">
              <a:buNone/>
            </a:pPr>
            <a:endParaRPr lang="ru-RU" sz="2400" b="1" dirty="0">
              <a:latin typeface="Times New Roman" panose="02020603050405020304" pitchFamily="18" charset="0"/>
              <a:cs typeface="Times New Roman" panose="02020603050405020304" pitchFamily="18" charset="0"/>
            </a:endParaRPr>
          </a:p>
          <a:p>
            <a:pPr marL="0" indent="0" algn="ctr">
              <a:buNone/>
            </a:pPr>
            <a:endParaRPr lang="ru-RU" sz="2400" b="1" dirty="0">
              <a:latin typeface="Times New Roman" panose="02020603050405020304" pitchFamily="18" charset="0"/>
              <a:cs typeface="Times New Roman" panose="02020603050405020304" pitchFamily="18" charset="0"/>
            </a:endParaRPr>
          </a:p>
          <a:p>
            <a:pPr marL="0" indent="0" algn="ctr">
              <a:buNone/>
            </a:pPr>
            <a:endParaRPr lang="ru-RU" sz="2400" b="1" dirty="0">
              <a:latin typeface="Times New Roman" panose="02020603050405020304" pitchFamily="18" charset="0"/>
              <a:cs typeface="Times New Roman" panose="02020603050405020304" pitchFamily="18" charset="0"/>
            </a:endParaRPr>
          </a:p>
          <a:p>
            <a:pPr marL="0" indent="0" algn="ctr">
              <a:buNone/>
            </a:pPr>
            <a:endParaRPr lang="ru-RU" sz="2400" b="1" dirty="0">
              <a:latin typeface="Times New Roman" panose="02020603050405020304" pitchFamily="18" charset="0"/>
              <a:cs typeface="Times New Roman" panose="02020603050405020304" pitchFamily="18" charset="0"/>
            </a:endParaRPr>
          </a:p>
          <a:p>
            <a:pPr marL="0" indent="0" algn="ctr">
              <a:buNone/>
            </a:pPr>
            <a:r>
              <a:rPr lang="ru-RU" sz="2800" b="1" dirty="0">
                <a:solidFill>
                  <a:schemeClr val="tx1"/>
                </a:solidFill>
                <a:latin typeface="Times New Roman" panose="02020603050405020304" pitchFamily="18" charset="0"/>
                <a:cs typeface="Times New Roman" panose="02020603050405020304" pitchFamily="18" charset="0"/>
              </a:rPr>
              <a:t>Гродно </a:t>
            </a:r>
          </a:p>
          <a:p>
            <a:pPr marL="0" indent="0" algn="ctr">
              <a:buNone/>
            </a:pPr>
            <a:r>
              <a:rPr lang="ru-RU" sz="2800" b="1" dirty="0">
                <a:solidFill>
                  <a:schemeClr val="tx1"/>
                </a:solidFill>
                <a:latin typeface="Times New Roman" panose="02020603050405020304" pitchFamily="18" charset="0"/>
                <a:cs typeface="Times New Roman" panose="02020603050405020304" pitchFamily="18" charset="0"/>
              </a:rPr>
              <a:t>2021</a:t>
            </a:r>
          </a:p>
        </p:txBody>
      </p:sp>
    </p:spTree>
    <p:extLst>
      <p:ext uri="{BB962C8B-B14F-4D97-AF65-F5344CB8AC3E}">
        <p14:creationId xmlns:p14="http://schemas.microsoft.com/office/powerpoint/2010/main" val="4155394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CB315CC-50D6-46DB-A2C2-3E04630F9261}"/>
              </a:ext>
            </a:extLst>
          </p:cNvPr>
          <p:cNvSpPr>
            <a:spLocks noGrp="1"/>
          </p:cNvSpPr>
          <p:nvPr>
            <p:ph idx="4294967295"/>
          </p:nvPr>
        </p:nvSpPr>
        <p:spPr>
          <a:xfrm>
            <a:off x="0" y="808038"/>
            <a:ext cx="8596313" cy="5233987"/>
          </a:xfrm>
        </p:spPr>
        <p:txBody>
          <a:bodyPr/>
          <a:lstStyle/>
          <a:p>
            <a:pPr indent="450215" algn="just"/>
            <a:r>
              <a:rPr lang="ru-RU" sz="1600" b="1" dirty="0">
                <a:solidFill>
                  <a:srgbClr val="000000"/>
                </a:solidFill>
                <a:effectLst/>
                <a:latin typeface="Times New Roman" panose="02020603050405020304" pitchFamily="18" charset="0"/>
                <a:ea typeface="Times New Roman" panose="02020603050405020304" pitchFamily="18" charset="0"/>
              </a:rPr>
              <a:t>Введение:</a:t>
            </a:r>
            <a:r>
              <a:rPr lang="ru-RU" sz="1600" dirty="0">
                <a:solidFill>
                  <a:srgbClr val="000000"/>
                </a:solidFill>
                <a:effectLst/>
                <a:latin typeface="Times New Roman" panose="02020603050405020304" pitchFamily="18" charset="0"/>
                <a:ea typeface="Times New Roman" panose="02020603050405020304" pitchFamily="18" charset="0"/>
              </a:rPr>
              <a:t> </a:t>
            </a:r>
            <a:r>
              <a:rPr lang="ru-RU" sz="1600" dirty="0">
                <a:solidFill>
                  <a:schemeClr val="tx1"/>
                </a:solidFill>
                <a:effectLst/>
                <a:latin typeface="Times New Roman" panose="02020603050405020304" pitchFamily="18" charset="0"/>
                <a:ea typeface="Times New Roman" panose="02020603050405020304" pitchFamily="18" charset="0"/>
              </a:rPr>
              <a:t>В практике реконструктивной хирургии в оториноларингологии существует потребность в пластических материалах, обладающих комплексом свойств, способных заместить дефект. Для этих целей чаще всего применяют хрящевую, реже – костную ткань. Она необходима для </a:t>
            </a:r>
            <a:r>
              <a:rPr lang="ru-RU" sz="1600" dirty="0" err="1">
                <a:solidFill>
                  <a:schemeClr val="tx1"/>
                </a:solidFill>
                <a:effectLst/>
                <a:latin typeface="Times New Roman" panose="02020603050405020304" pitchFamily="18" charset="0"/>
                <a:ea typeface="Times New Roman" panose="02020603050405020304" pitchFamily="18" charset="0"/>
              </a:rPr>
              <a:t>тимпанопластики</a:t>
            </a:r>
            <a:r>
              <a:rPr lang="ru-RU" sz="1600" dirty="0">
                <a:solidFill>
                  <a:schemeClr val="tx1"/>
                </a:solidFill>
                <a:effectLst/>
                <a:latin typeface="Times New Roman" panose="02020603050405020304" pitchFamily="18" charset="0"/>
                <a:ea typeface="Times New Roman" panose="02020603050405020304" pitchFamily="18" charset="0"/>
              </a:rPr>
              <a:t>, </a:t>
            </a:r>
            <a:r>
              <a:rPr lang="ru-RU" sz="1600" dirty="0" err="1">
                <a:solidFill>
                  <a:schemeClr val="tx1"/>
                </a:solidFill>
                <a:effectLst/>
                <a:latin typeface="Times New Roman" panose="02020603050405020304" pitchFamily="18" charset="0"/>
                <a:ea typeface="Times New Roman" panose="02020603050405020304" pitchFamily="18" charset="0"/>
              </a:rPr>
              <a:t>мастоидопластики</a:t>
            </a:r>
            <a:r>
              <a:rPr lang="ru-RU" sz="1600" dirty="0">
                <a:solidFill>
                  <a:schemeClr val="tx1"/>
                </a:solidFill>
                <a:effectLst/>
                <a:latin typeface="Times New Roman" panose="02020603050405020304" pitchFamily="18" charset="0"/>
                <a:ea typeface="Times New Roman" panose="02020603050405020304" pitchFamily="18" charset="0"/>
              </a:rPr>
              <a:t>, </a:t>
            </a:r>
            <a:r>
              <a:rPr lang="ru-RU" sz="1600" dirty="0" err="1">
                <a:solidFill>
                  <a:schemeClr val="tx1"/>
                </a:solidFill>
                <a:effectLst/>
                <a:latin typeface="Times New Roman" panose="02020603050405020304" pitchFamily="18" charset="0"/>
                <a:ea typeface="Times New Roman" panose="02020603050405020304" pitchFamily="18" charset="0"/>
              </a:rPr>
              <a:t>септоринопластики</a:t>
            </a:r>
            <a:r>
              <a:rPr lang="ru-RU" sz="1600" dirty="0">
                <a:solidFill>
                  <a:schemeClr val="tx1"/>
                </a:solidFill>
                <a:effectLst/>
                <a:latin typeface="Times New Roman" panose="02020603050405020304" pitchFamily="18" charset="0"/>
                <a:ea typeface="Times New Roman" panose="02020603050405020304" pitchFamily="18" charset="0"/>
              </a:rPr>
              <a:t>, коррекции ушных раковин, замены хрящей трахеи, оперативных вмешательствах на </a:t>
            </a:r>
            <a:r>
              <a:rPr lang="ru-RU" sz="1600" dirty="0" err="1">
                <a:solidFill>
                  <a:schemeClr val="tx1"/>
                </a:solidFill>
                <a:effectLst/>
                <a:latin typeface="Times New Roman" panose="02020603050405020304" pitchFamily="18" charset="0"/>
                <a:ea typeface="Times New Roman" panose="02020603050405020304" pitchFamily="18" charset="0"/>
              </a:rPr>
              <a:t>параназальных</a:t>
            </a:r>
            <a:r>
              <a:rPr lang="ru-RU" sz="1600" dirty="0">
                <a:solidFill>
                  <a:schemeClr val="tx1"/>
                </a:solidFill>
                <a:effectLst/>
                <a:latin typeface="Times New Roman" panose="02020603050405020304" pitchFamily="18" charset="0"/>
                <a:ea typeface="Times New Roman" panose="02020603050405020304" pitchFamily="18" charset="0"/>
              </a:rPr>
              <a:t> синусах и т.д..</a:t>
            </a:r>
          </a:p>
          <a:p>
            <a:pPr indent="450215" algn="just"/>
            <a:r>
              <a:rPr lang="ru-RU" sz="1600" dirty="0">
                <a:solidFill>
                  <a:schemeClr val="tx1"/>
                </a:solidFill>
                <a:effectLst/>
                <a:latin typeface="Times New Roman" panose="02020603050405020304" pitchFamily="18" charset="0"/>
                <a:ea typeface="Times New Roman" panose="02020603050405020304" pitchFamily="18" charset="0"/>
              </a:rPr>
              <a:t>Существует несколько способов трансплантаций: аутотрансплантация - пересадка ткани с одного места на другое в пределах одного индивидуума; ксенотрансплантация - когда донором служит организм другого вида; </a:t>
            </a:r>
            <a:r>
              <a:rPr lang="ru-RU" sz="1600" dirty="0" err="1">
                <a:solidFill>
                  <a:schemeClr val="tx1"/>
                </a:solidFill>
                <a:effectLst/>
                <a:latin typeface="Times New Roman" panose="02020603050405020304" pitchFamily="18" charset="0"/>
                <a:ea typeface="Times New Roman" panose="02020603050405020304" pitchFamily="18" charset="0"/>
              </a:rPr>
              <a:t>аллотрансплантация</a:t>
            </a:r>
            <a:r>
              <a:rPr lang="ru-RU" sz="1600" dirty="0">
                <a:solidFill>
                  <a:schemeClr val="tx1"/>
                </a:solidFill>
                <a:effectLst/>
                <a:latin typeface="Times New Roman" panose="02020603050405020304" pitchFamily="18" charset="0"/>
                <a:ea typeface="Times New Roman" panose="02020603050405020304" pitchFamily="18" charset="0"/>
              </a:rPr>
              <a:t> - если в качестве донора используется организм того же вида, что и реципиент. </a:t>
            </a:r>
          </a:p>
          <a:p>
            <a:pPr marL="0" indent="0">
              <a:buNone/>
            </a:pPr>
            <a:r>
              <a:rPr lang="ru-RU" sz="1600" dirty="0">
                <a:solidFill>
                  <a:schemeClr val="tx1"/>
                </a:solidFill>
                <a:latin typeface="Times New Roman" panose="02020603050405020304" pitchFamily="18" charset="0"/>
                <a:ea typeface="Times New Roman" panose="02020603050405020304" pitchFamily="18" charset="0"/>
              </a:rPr>
              <a:t>       </a:t>
            </a:r>
            <a:r>
              <a:rPr lang="ru-RU" sz="1600" dirty="0">
                <a:solidFill>
                  <a:schemeClr val="tx1"/>
                </a:solidFill>
                <a:effectLst/>
                <a:latin typeface="Times New Roman" panose="02020603050405020304" pitchFamily="18" charset="0"/>
                <a:ea typeface="Times New Roman" panose="02020603050405020304" pitchFamily="18" charset="0"/>
              </a:rPr>
              <a:t>Дискутабельным вопросом остаётся процесс консервации ткани.</a:t>
            </a:r>
          </a:p>
          <a:p>
            <a:endParaRPr lang="ru-RU" sz="1600" b="1" dirty="0">
              <a:solidFill>
                <a:schemeClr val="tx1"/>
              </a:solidFill>
              <a:effectLst/>
              <a:latin typeface="Times New Roman" panose="02020603050405020304" pitchFamily="18" charset="0"/>
              <a:ea typeface="Times New Roman" panose="02020603050405020304" pitchFamily="18" charset="0"/>
            </a:endParaRPr>
          </a:p>
          <a:p>
            <a:endParaRPr lang="ru-RU" sz="1600" b="1" dirty="0">
              <a:solidFill>
                <a:schemeClr val="tx1"/>
              </a:solidFill>
              <a:latin typeface="Times New Roman" panose="02020603050405020304" pitchFamily="18" charset="0"/>
              <a:ea typeface="Times New Roman" panose="02020603050405020304" pitchFamily="18" charset="0"/>
            </a:endParaRPr>
          </a:p>
          <a:p>
            <a:r>
              <a:rPr lang="ru-RU" sz="1600" b="1" dirty="0">
                <a:solidFill>
                  <a:schemeClr val="tx1"/>
                </a:solidFill>
                <a:effectLst/>
                <a:latin typeface="Times New Roman" panose="02020603050405020304" pitchFamily="18" charset="0"/>
                <a:ea typeface="Times New Roman" panose="02020603050405020304" pitchFamily="18" charset="0"/>
              </a:rPr>
              <a:t>Материалы и методы: </a:t>
            </a:r>
            <a:r>
              <a:rPr lang="ru-RU" sz="1600" dirty="0">
                <a:solidFill>
                  <a:schemeClr val="tx1"/>
                </a:solidFill>
                <a:effectLst/>
                <a:latin typeface="Times New Roman" panose="02020603050405020304" pitchFamily="18" charset="0"/>
                <a:ea typeface="Times New Roman" panose="02020603050405020304" pitchFamily="18" charset="0"/>
              </a:rPr>
              <a:t>проведён ретроспективный анализ способов консервации биологического пластического материала по литературным источникам свободного доступа, посвящённым данной проблеме.</a:t>
            </a:r>
          </a:p>
          <a:p>
            <a:endParaRPr lang="ru-RU" dirty="0"/>
          </a:p>
        </p:txBody>
      </p:sp>
    </p:spTree>
    <p:extLst>
      <p:ext uri="{BB962C8B-B14F-4D97-AF65-F5344CB8AC3E}">
        <p14:creationId xmlns:p14="http://schemas.microsoft.com/office/powerpoint/2010/main" val="3232469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FCBF91-5668-4C67-A84F-BA3324D8A668}"/>
              </a:ext>
            </a:extLst>
          </p:cNvPr>
          <p:cNvSpPr>
            <a:spLocks noGrp="1"/>
          </p:cNvSpPr>
          <p:nvPr>
            <p:ph type="title"/>
          </p:nvPr>
        </p:nvSpPr>
        <p:spPr>
          <a:xfrm>
            <a:off x="677334" y="609600"/>
            <a:ext cx="8956996" cy="5910470"/>
          </a:xfrm>
        </p:spPr>
        <p:txBody>
          <a:bodyPr>
            <a:normAutofit fontScale="90000"/>
          </a:bodyPr>
          <a:lstStyle/>
          <a:p>
            <a:pPr indent="450215"/>
            <a:r>
              <a:rPr lang="ru-RU" sz="1800" b="1" dirty="0">
                <a:solidFill>
                  <a:srgbClr val="000000"/>
                </a:solidFill>
                <a:effectLst/>
                <a:latin typeface="Times New Roman" panose="02020603050405020304" pitchFamily="18" charset="0"/>
                <a:ea typeface="Times New Roman" panose="02020603050405020304" pitchFamily="18" charset="0"/>
              </a:rPr>
              <a:t>Результаты </a:t>
            </a:r>
            <a:r>
              <a:rPr lang="ru-RU" sz="1800" b="1" dirty="0" err="1">
                <a:solidFill>
                  <a:srgbClr val="000000"/>
                </a:solidFill>
                <a:effectLst/>
                <a:latin typeface="Times New Roman" panose="02020603050405020304" pitchFamily="18" charset="0"/>
                <a:ea typeface="Times New Roman" panose="02020603050405020304" pitchFamily="18" charset="0"/>
              </a:rPr>
              <a:t>исследования:</a:t>
            </a:r>
            <a:r>
              <a:rPr lang="ru-RU" sz="1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В</a:t>
            </a:r>
            <a:r>
              <a:rPr lang="ru-R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1935 г, Н.М. Михельсон впервые применил и ввел в широкую практику восстановительной хирургии пересадку свежего трупного хряща. Хрящ забирался вместе с надхрящницей, через 2-3 часа после смерти людей, умерших в результате неинфекционного заболевания. Он хранился 4-15 дней в растворе </a:t>
            </a:r>
            <a:r>
              <a:rPr lang="ru-RU" sz="1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Рингер</a:t>
            </a:r>
            <a:r>
              <a:rPr lang="ru-R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-Локка при температуре от 4°С до 5°С</a:t>
            </a:r>
            <a:r>
              <a:rPr lang="ru-RU" sz="1800" b="1" dirty="0">
                <a:solidFill>
                  <a:srgbClr val="000000"/>
                </a:solidFill>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В 1955 году советские ученые А.Н. Надеин, А.М. Сазонов, A.Ф. Павлова предложили абсолютно новую оригинальную методику консервации костей в твердом парафине. Их исследования подтвердили, что кости после этого послушно «вживаются» в организм. Но добиться 100-процентного выздоровления пациентов не удавалось. В 1966 году В.Ф. Парфентьевой, В.Д. </a:t>
            </a:r>
            <a:r>
              <a:rPr lang="ru-RU" sz="1800" dirty="0" err="1">
                <a:solidFill>
                  <a:srgbClr val="000000"/>
                </a:solidFill>
                <a:effectLst/>
                <a:latin typeface="Times New Roman" panose="02020603050405020304" pitchFamily="18" charset="0"/>
                <a:ea typeface="Times New Roman" panose="02020603050405020304" pitchFamily="18" charset="0"/>
              </a:rPr>
              <a:t>Развадовским</a:t>
            </a:r>
            <a:r>
              <a:rPr lang="ru-RU" sz="1800" dirty="0">
                <a:solidFill>
                  <a:srgbClr val="000000"/>
                </a:solidFill>
                <a:effectLst/>
                <a:latin typeface="Times New Roman" panose="02020603050405020304" pitchFamily="18" charset="0"/>
                <a:ea typeface="Times New Roman" panose="02020603050405020304" pitchFamily="18" charset="0"/>
              </a:rPr>
              <a:t>, B.И. Дмитриенко был предложен способ консервации в формалине в слабых концентрациях (0.25%-0.75%). Он оказался сравнительно дешевым, не требующим сложной аппаратуры и достаточно универсальным. Многочисленные исследования показали, что кости, обработанные формалином, долго не утрачивают жизнеспособность. В 2000 году С.И. </a:t>
            </a:r>
            <a:r>
              <a:rPr lang="ru-RU" sz="1800" dirty="0" err="1">
                <a:solidFill>
                  <a:srgbClr val="000000"/>
                </a:solidFill>
                <a:effectLst/>
                <a:latin typeface="Times New Roman" panose="02020603050405020304" pitchFamily="18" charset="0"/>
                <a:ea typeface="Times New Roman" panose="02020603050405020304" pitchFamily="18" charset="0"/>
              </a:rPr>
              <a:t>Болтрукевич</a:t>
            </a:r>
            <a:r>
              <a:rPr lang="ru-RU" sz="1800" dirty="0">
                <a:solidFill>
                  <a:srgbClr val="000000"/>
                </a:solidFill>
                <a:effectLst/>
                <a:latin typeface="Times New Roman" panose="02020603050405020304" pitchFamily="18" charset="0"/>
                <a:ea typeface="Times New Roman" panose="02020603050405020304" pitchFamily="18" charset="0"/>
              </a:rPr>
              <a:t> впервые в мире разработал новый способ подготовки и консервирования статических тканей в смеси растворов альдегидов: 0,2% раствор формальдегида и 0,05% </a:t>
            </a:r>
            <a:r>
              <a:rPr lang="ru-RU" sz="1800" dirty="0" err="1">
                <a:solidFill>
                  <a:srgbClr val="000000"/>
                </a:solidFill>
                <a:effectLst/>
                <a:latin typeface="Times New Roman" panose="02020603050405020304" pitchFamily="18" charset="0"/>
                <a:ea typeface="Times New Roman" panose="02020603050405020304" pitchFamily="18" charset="0"/>
              </a:rPr>
              <a:t>глутарового</a:t>
            </a:r>
            <a:r>
              <a:rPr lang="ru-RU" sz="1800" dirty="0">
                <a:solidFill>
                  <a:srgbClr val="000000"/>
                </a:solidFill>
                <a:effectLst/>
                <a:latin typeface="Times New Roman" panose="02020603050405020304" pitchFamily="18" charset="0"/>
                <a:ea typeface="Times New Roman" panose="02020603050405020304" pitchFamily="18" charset="0"/>
              </a:rPr>
              <a:t> альдегида с добавлением глицерина (1:4). Данный раствор помещался в герметичный стеклянный сосуд с последующим хранением </a:t>
            </a:r>
            <a:r>
              <a:rPr lang="ru-RU" sz="1800" dirty="0" err="1">
                <a:solidFill>
                  <a:srgbClr val="000000"/>
                </a:solidFill>
                <a:effectLst/>
                <a:latin typeface="Times New Roman" panose="02020603050405020304" pitchFamily="18" charset="0"/>
                <a:ea typeface="Times New Roman" panose="02020603050405020304" pitchFamily="18" charset="0"/>
              </a:rPr>
              <a:t>аллоимплантата</a:t>
            </a:r>
            <a:r>
              <a:rPr lang="ru-RU" sz="1800" dirty="0">
                <a:solidFill>
                  <a:srgbClr val="000000"/>
                </a:solidFill>
                <a:effectLst/>
                <a:latin typeface="Times New Roman" panose="02020603050405020304" pitchFamily="18" charset="0"/>
                <a:ea typeface="Times New Roman" panose="02020603050405020304" pitchFamily="18" charset="0"/>
              </a:rPr>
              <a:t> в холодильнике при температуре +4°С до его клинического использования. Срок хранения был ограничен 6-12 месяцам </a:t>
            </a:r>
            <a:r>
              <a:rPr lang="en-US" sz="1800" dirty="0">
                <a:solidFill>
                  <a:srgbClr val="000000"/>
                </a:solidFill>
                <a:effectLst/>
                <a:latin typeface="Times New Roman" panose="02020603050405020304" pitchFamily="18" charset="0"/>
                <a:ea typeface="Times New Roman" panose="02020603050405020304" pitchFamily="18" charset="0"/>
              </a:rPr>
              <a:t>[1]</a:t>
            </a:r>
            <a:r>
              <a:rPr lang="ru-RU" sz="1800" dirty="0">
                <a:solidFill>
                  <a:srgbClr val="000000"/>
                </a:solidFill>
                <a:effectLst/>
                <a:latin typeface="Times New Roman" panose="02020603050405020304" pitchFamily="18" charset="0"/>
                <a:ea typeface="Times New Roman" panose="02020603050405020304" pitchFamily="18" charset="0"/>
              </a:rPr>
              <a:t>.</a:t>
            </a:r>
            <a:br>
              <a:rPr lang="ru-RU" sz="1800" dirty="0">
                <a:effectLst/>
                <a:latin typeface="Times New Roman" panose="02020603050405020304" pitchFamily="18" charset="0"/>
                <a:ea typeface="Times New Roman" panose="02020603050405020304" pitchFamily="18" charset="0"/>
              </a:rPr>
            </a:br>
            <a:r>
              <a:rPr lang="ru-RU" sz="1800" dirty="0">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В оториноларингологии аллогенные хрящи, консервированные в слабых растворах альдегидов по методике профессора С.И.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Болтрукевича</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использовались для заполнения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мастоидальной</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полости после санирующей операции и при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тимпанопластике</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Все пациенты перенесли оперативное вмешательство хорошо. Общая реакция организма на хирургическую травму была невыраженной. Отдалённые последствия показали положительный результат. </a:t>
            </a:r>
            <a:endParaRPr lang="ru-RU" dirty="0"/>
          </a:p>
        </p:txBody>
      </p:sp>
    </p:spTree>
    <p:extLst>
      <p:ext uri="{BB962C8B-B14F-4D97-AF65-F5344CB8AC3E}">
        <p14:creationId xmlns:p14="http://schemas.microsoft.com/office/powerpoint/2010/main" val="3334740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E634C8-7564-4D7E-9C90-BD90CB91EA32}"/>
              </a:ext>
            </a:extLst>
          </p:cNvPr>
          <p:cNvSpPr>
            <a:spLocks noGrp="1"/>
          </p:cNvSpPr>
          <p:nvPr>
            <p:ph type="title"/>
          </p:nvPr>
        </p:nvSpPr>
        <p:spPr>
          <a:xfrm>
            <a:off x="689112" y="609599"/>
            <a:ext cx="8534401" cy="5870713"/>
          </a:xfrm>
        </p:spPr>
        <p:txBody>
          <a:bodyPr>
            <a:normAutofit fontScale="90000"/>
          </a:bodyPr>
          <a:lstStyle/>
          <a:p>
            <a:pPr indent="450215" algn="just"/>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Стоит отметить, что данный вид консервации значительно облегчал работу своей доступностью, простотой</a:t>
            </a:r>
            <a:r>
              <a:rPr lang="ru-RU"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и экономичностью.</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Позже способ консервации в формалине подвергся критике, так как стала популяризоваться версия о его канцерогенных свойствах, хотя точной доказательной базы не появилось до сих пор. Тем не менее, очевиден вопрос создания раствора, обладающего такими же идеальными свойствами для консервации, как формалин.</a:t>
            </a:r>
            <a:br>
              <a:rPr lang="ru-RU" sz="1800"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r>
              <a:rPr lang="ru-RU"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Известны также способы консервации хряща в мёде, парафине и различных антисептических </a:t>
            </a:r>
            <a:r>
              <a:rPr lang="ru-RU" sz="1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растворах,содержащтх</a:t>
            </a:r>
            <a:r>
              <a:rPr lang="ru-RU"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антибиотики.</a:t>
            </a:r>
            <a:br>
              <a:rPr lang="ru-RU"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На сегодняшний день способ лиофилизации хряща является одним из основных способов консервации биологического пластического материала. Но, несмотря на то что предложенный способ консервации путем лиофилизации и способ стерилизации путем облучения потоком быстрых электронов продлевают срок хранения </a:t>
            </a:r>
            <a:r>
              <a:rPr lang="ru-RU"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аллоимплантатов</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до 5 лет при комнатной температуре, он является довольно трудоёмким и финансово затратным. </a:t>
            </a:r>
            <a:br>
              <a:rPr lang="ru-RU" sz="1800" b="1" dirty="0">
                <a:solidFill>
                  <a:srgbClr val="000000"/>
                </a:solidFill>
                <a:effectLst/>
                <a:latin typeface="Times New Roman" panose="02020603050405020304" pitchFamily="18" charset="0"/>
                <a:ea typeface="Times New Roman" panose="02020603050405020304" pitchFamily="18" charset="0"/>
              </a:rPr>
            </a:br>
            <a:br>
              <a:rPr lang="ru-RU" sz="1800" b="1" dirty="0">
                <a:solidFill>
                  <a:srgbClr val="000000"/>
                </a:solidFill>
                <a:effectLst/>
                <a:latin typeface="Times New Roman" panose="02020603050405020304" pitchFamily="18" charset="0"/>
                <a:ea typeface="Times New Roman" panose="02020603050405020304" pitchFamily="18" charset="0"/>
              </a:rPr>
            </a:br>
            <a:r>
              <a:rPr lang="ru-RU" sz="1800" b="1" dirty="0">
                <a:solidFill>
                  <a:srgbClr val="000000"/>
                </a:solidFill>
                <a:effectLst/>
                <a:latin typeface="Times New Roman" panose="02020603050405020304" pitchFamily="18" charset="0"/>
                <a:ea typeface="Times New Roman" panose="02020603050405020304" pitchFamily="18" charset="0"/>
              </a:rPr>
              <a:t>Выводы:</a:t>
            </a:r>
            <a:r>
              <a:rPr lang="ru-RU" sz="1800" dirty="0">
                <a:solidFill>
                  <a:srgbClr val="000000"/>
                </a:solidFill>
                <a:effectLst/>
                <a:latin typeface="Times New Roman" panose="02020603050405020304" pitchFamily="18" charset="0"/>
                <a:ea typeface="Times New Roman" panose="02020603050405020304" pitchFamily="18" charset="0"/>
              </a:rPr>
              <a:t> 1) Несмотря на большое разнообразие способов консервации биологических тканей, вопрос консервации последних остаётся открытым.</a:t>
            </a:r>
            <a:br>
              <a:rPr lang="ru-RU" sz="1800" dirty="0">
                <a:effectLst/>
                <a:latin typeface="Times New Roman" panose="02020603050405020304" pitchFamily="18" charset="0"/>
                <a:ea typeface="Times New Roman" panose="02020603050405020304" pitchFamily="18" charset="0"/>
              </a:rPr>
            </a:b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Для совершенствования реконструктивных операций в оториноларингологии необходимо создание раствора, способного составить альтернативу формальдегиду,</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отличающийся от всех предложенных способов консервации своей доступностью, простотой и экономичностью</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При создании раствора, способного заменить формальдегид, появится возможность совершенствовать реконструктивную хирургию в оториноларингологии.</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spTree>
    <p:extLst>
      <p:ext uri="{BB962C8B-B14F-4D97-AF65-F5344CB8AC3E}">
        <p14:creationId xmlns:p14="http://schemas.microsoft.com/office/powerpoint/2010/main" val="3379843513"/>
      </p:ext>
    </p:extLst>
  </p:cSld>
  <p:clrMapOvr>
    <a:masterClrMapping/>
  </p:clrMapOvr>
</p:sld>
</file>

<file path=ppt/theme/theme1.xml><?xml version="1.0" encoding="utf-8"?>
<a:theme xmlns:a="http://schemas.openxmlformats.org/drawingml/2006/main" name="Аспект">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613</TotalTime>
  <Words>676</Words>
  <Application>Microsoft Office PowerPoint</Application>
  <PresentationFormat>Широкоэкранный</PresentationFormat>
  <Paragraphs>20</Paragraphs>
  <Slides>4</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4</vt:i4>
      </vt:variant>
    </vt:vector>
  </HeadingPairs>
  <TitlesOfParts>
    <vt:vector size="10" baseType="lpstr">
      <vt:lpstr>Arial</vt:lpstr>
      <vt:lpstr>Calibri</vt:lpstr>
      <vt:lpstr>Times New Roman</vt:lpstr>
      <vt:lpstr>Trebuchet MS</vt:lpstr>
      <vt:lpstr>Wingdings 3</vt:lpstr>
      <vt:lpstr>Аспект</vt:lpstr>
      <vt:lpstr>Презентация PowerPoint</vt:lpstr>
      <vt:lpstr>Презентация PowerPoint</vt:lpstr>
      <vt:lpstr>Результаты исследования:В 1935 г, Н.М. Михельсон впервые применил и ввел в широкую практику восстановительной хирургии пересадку свежего трупного хряща. Хрящ забирался вместе с надхрящницей, через 2-3 часа после смерти людей, умерших в результате неинфекционного заболевания. Он хранился 4-15 дней в растворе Рингер-Локка при температуре от 4°С до 5°С В 1955 году советские ученые А.Н. Надеин, А.М. Сазонов, A.Ф. Павлова предложили абсолютно новую оригинальную методику консервации костей в твердом парафине. Их исследования подтвердили, что кости после этого послушно «вживаются» в организм. Но добиться 100-процентного выздоровления пациентов не удавалось. В 1966 году В.Ф. Парфентьевой, В.Д. Развадовским, B.И. Дмитриенко был предложен способ консервации в формалине в слабых концентрациях (0.25%-0.75%). Он оказался сравнительно дешевым, не требующим сложной аппаратуры и достаточно универсальным. Многочисленные исследования показали, что кости, обработанные формалином, долго не утрачивают жизнеспособность. В 2000 году С.И. Болтрукевич впервые в мире разработал новый способ подготовки и консервирования статических тканей в смеси растворов альдегидов: 0,2% раствор формальдегида и 0,05% глутарового альдегида с добавлением глицерина (1:4). Данный раствор помещался в герметичный стеклянный сосуд с последующим хранением аллоимплантата в холодильнике при температуре +4°С до его клинического использования. Срок хранения был ограничен 6-12 месяцам [1].        В оториноларингологии аллогенные хрящи, консервированные в слабых растворах альдегидов по методике профессора С.И. Болтрукевича использовались для заполнения мастоидальной полости после санирующей операции и при тимпанопластике. Все пациенты перенесли оперативное вмешательство хорошо. Общая реакция организма на хирургическую травму была невыраженной. Отдалённые последствия показали положительный результат. </vt:lpstr>
      <vt:lpstr>Стоит отметить, что данный вид консервации значительно облегчал работу своей доступностью, простотой и экономичностью. Позже способ консервации в формалине подвергся критике, так как стала популяризоваться версия о его канцерогенных свойствах, хотя точной доказательной базы не появилось до сих пор. Тем не менее, очевиден вопрос создания раствора, обладающего такими же идеальными свойствами для консервации, как формалин. Известны также способы консервации хряща в мёде, парафине и различных антисептических растворах,содержащтх антибиотики. На сегодняшний день способ лиофилизации хряща является одним из основных способов консервации биологического пластического материала. Но, несмотря на то что предложенный способ консервации путем лиофилизации и способ стерилизации путем облучения потоком быстрых электронов продлевают срок хранения аллоимплантатов до 5 лет при комнатной температуре, он является довольно трудоёмким и финансово затратным.   Выводы: 1) Несмотря на большое разнообразие способов консервации биологических тканей, вопрос консервации последних остаётся открытым. 2) Для совершенствования реконструктивных операций в оториноларингологии необходимо создание раствора, способного составить альтернативу формальдегиду, отличающийся от всех предложенных способов консервации своей доступностью, простотой и экономичностью 3) При создании раствора, способного заменить формальдегид, появится возможность совершенствовать реконструктивную хирургию в оториноларингологии.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Aliaksandr Ryzhankou</dc:creator>
  <cp:lastModifiedBy>Aliaksandr Ryzhankou</cp:lastModifiedBy>
  <cp:revision>1</cp:revision>
  <dcterms:created xsi:type="dcterms:W3CDTF">2021-11-18T17:54:00Z</dcterms:created>
  <dcterms:modified xsi:type="dcterms:W3CDTF">2021-11-19T04:12:43Z</dcterms:modified>
</cp:coreProperties>
</file>