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2" r:id="rId18"/>
    <p:sldId id="275" r:id="rId19"/>
    <p:sldId id="276" r:id="rId20"/>
    <p:sldId id="277" r:id="rId21"/>
    <p:sldId id="280" r:id="rId22"/>
    <p:sldId id="286" r:id="rId23"/>
    <p:sldId id="287" r:id="rId24"/>
    <p:sldId id="285" r:id="rId25"/>
    <p:sldId id="288" r:id="rId26"/>
    <p:sldId id="278" r:id="rId27"/>
    <p:sldId id="289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F0608-B970-481D-8F01-BDBC4A3A2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D97CF6-0113-4445-97FF-9DB7EBE11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38F441-7717-4FD7-A0C7-F7B69CF46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256A-E85D-4FC7-A9CF-F44794F1EEB0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D89116-D659-4923-B3A9-A4C0A6AED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ED1DBE-F762-4661-9DFC-84ECF470F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A84-33D3-43B2-AD16-D1F733FC9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50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1F6E8-8A24-4DB6-B54F-8BFC078C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C53505-61E5-4277-BB0F-004F1D9BC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05DE77-22A0-4FB8-A015-0516FC101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256A-E85D-4FC7-A9CF-F44794F1EEB0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57D95F-3267-47A6-9FEA-6EDA9D89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848BCE-5554-44EE-AF28-93FC8348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A84-33D3-43B2-AD16-D1F733FC9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57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01E91A-74AC-407C-9E92-4ABACD5CF8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B772E4-56E9-41FC-A260-AEA456C98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9895BA-4B3C-4451-BF04-22A04DB49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256A-E85D-4FC7-A9CF-F44794F1EEB0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8036B2-3DE8-46D8-8C5A-8C6260F25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7445BF-1681-49E8-8243-45AFA16C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A84-33D3-43B2-AD16-D1F733FC9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06F0E-6937-4612-A0C1-4ED944F3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D0F8F-BC0D-4150-A93C-1BEE040D3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43857-5A63-49DE-A3FE-CE631A2B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256A-E85D-4FC7-A9CF-F44794F1EEB0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29B2E-0EE7-4980-B15F-8583C0CB2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A79AE0-3239-4496-AA21-130CD6376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A84-33D3-43B2-AD16-D1F733FC9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25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08711-7D95-44E6-9305-144B073F6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BDF7B0-BF4F-4AA7-BFD4-6697D5C25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32CBA7-651A-4D1F-8D4D-BC573720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256A-E85D-4FC7-A9CF-F44794F1EEB0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B1109-97F1-4025-A391-7F8351C8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AB8BEC-D80B-4576-9D48-A38FA7A8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A84-33D3-43B2-AD16-D1F733FC9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71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27D9D-FF1E-4430-B08E-BE4E35EFB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A0FFA5-E7F6-42F0-8253-CFD06674F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7B6911-23F5-496F-A48B-C95489C37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FC5221-E254-4DCB-8FB3-FD978627F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256A-E85D-4FC7-A9CF-F44794F1EEB0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324EED-199B-4622-81ED-7FEBF825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383D48-55F9-4FAF-A2D7-A67E8BE0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A84-33D3-43B2-AD16-D1F733FC9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3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FF4D6-6D74-4BBE-BE72-2A6F497A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A38285-6F4B-4AA7-B41F-EE5A7F15B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E935DA-91F6-4D00-91AF-2A5A54F04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4EC98B-747B-4859-8FA9-A38C6DA5E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1C0C14-DC40-4291-AB78-136C64AF6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30E0CC-B594-4F83-AD62-2E2F899F0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256A-E85D-4FC7-A9CF-F44794F1EEB0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DF1B73-C5FB-4FE0-9E60-76BEE4FA2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D781D0-FE04-4D02-AD09-6A96A8F3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A84-33D3-43B2-AD16-D1F733FC9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06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73544-E295-4963-83BB-698165742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45D205-C575-4565-97CA-297BDFCBB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256A-E85D-4FC7-A9CF-F44794F1EEB0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260762-DD17-4BE0-A470-B8FD3D77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914E38-6B22-4D0C-A2C2-D8C5968B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A84-33D3-43B2-AD16-D1F733FC9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BE200-54AF-4F9E-BEB7-A6776CA5F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256A-E85D-4FC7-A9CF-F44794F1EEB0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28EF85-86A7-4E51-93CF-9D00DF68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077B74-45F8-46DB-825D-FF70EA82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A84-33D3-43B2-AD16-D1F733FC9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ED67F-5A24-4183-BE2B-5B8026CB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4CF1D5-F533-458E-B648-F0C25F390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51B344-B77D-4933-89D6-55EB97842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F6023E-7871-4C56-8F45-E56D0A32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256A-E85D-4FC7-A9CF-F44794F1EEB0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C20E5D-126A-4573-80DE-A1C9298CF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41B97A-8415-4BB0-A02F-562FB2F4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A84-33D3-43B2-AD16-D1F733FC9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77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CDC59-5674-4FDA-9D23-84CB0AB0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685387-D0AC-47DD-8F7B-69969E5E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6DA7B9-1DBE-4942-AA9B-363D02F2A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86F688-5B11-460D-A5C4-F897D8BD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256A-E85D-4FC7-A9CF-F44794F1EEB0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6196CD-B847-4C2C-9015-337AF4FB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87D1DE-EDBD-4F5D-8B3B-05E32ECCD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1A84-33D3-43B2-AD16-D1F733FC9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55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D51AB-80E9-4F43-ACE8-AC1DA6E1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E48F78-B2BC-4815-A40D-09ECF67B4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F969E1-628B-403C-AD73-8B81C18E9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1256A-E85D-4FC7-A9CF-F44794F1EEB0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E33C12-A2CC-43E1-9FE3-825D3CFBC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984424-7B7C-4CBD-8F1A-9CAA3C1CC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A1A84-33D3-43B2-AD16-D1F733FC9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90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EC05DD-1131-4051-97CB-77190BE96B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41" b="6718"/>
          <a:stretch/>
        </p:blipFill>
        <p:spPr>
          <a:xfrm>
            <a:off x="-442351" y="0"/>
            <a:ext cx="11862435" cy="6872069"/>
          </a:xfrm>
          <a:custGeom>
            <a:avLst/>
            <a:gdLst>
              <a:gd name="connsiteX0" fmla="*/ 0 w 11862435"/>
              <a:gd name="connsiteY0" fmla="*/ 0 h 6858000"/>
              <a:gd name="connsiteX1" fmla="*/ 2537458 w 11862435"/>
              <a:gd name="connsiteY1" fmla="*/ 0 h 6858000"/>
              <a:gd name="connsiteX2" fmla="*/ 3074669 w 11862435"/>
              <a:gd name="connsiteY2" fmla="*/ 0 h 6858000"/>
              <a:gd name="connsiteX3" fmla="*/ 3784383 w 11862435"/>
              <a:gd name="connsiteY3" fmla="*/ 0 h 6858000"/>
              <a:gd name="connsiteX4" fmla="*/ 8686282 w 11862435"/>
              <a:gd name="connsiteY4" fmla="*/ 0 h 6858000"/>
              <a:gd name="connsiteX5" fmla="*/ 11862435 w 11862435"/>
              <a:gd name="connsiteY5" fmla="*/ 6857999 h 6858000"/>
              <a:gd name="connsiteX6" fmla="*/ 5896483 w 11862435"/>
              <a:gd name="connsiteY6" fmla="*/ 6857999 h 6858000"/>
              <a:gd name="connsiteX7" fmla="*/ 5896483 w 11862435"/>
              <a:gd name="connsiteY7" fmla="*/ 6858000 h 6858000"/>
              <a:gd name="connsiteX8" fmla="*/ 3074669 w 11862435"/>
              <a:gd name="connsiteY8" fmla="*/ 6858000 h 6858000"/>
              <a:gd name="connsiteX9" fmla="*/ 2537458 w 11862435"/>
              <a:gd name="connsiteY9" fmla="*/ 6858000 h 6858000"/>
              <a:gd name="connsiteX10" fmla="*/ 0 w 1186243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2435" h="6858000">
                <a:moveTo>
                  <a:pt x="0" y="0"/>
                </a:moveTo>
                <a:lnTo>
                  <a:pt x="2537458" y="0"/>
                </a:lnTo>
                <a:lnTo>
                  <a:pt x="3074669" y="0"/>
                </a:lnTo>
                <a:lnTo>
                  <a:pt x="3784383" y="0"/>
                </a:lnTo>
                <a:lnTo>
                  <a:pt x="8686282" y="0"/>
                </a:lnTo>
                <a:lnTo>
                  <a:pt x="11862435" y="6857999"/>
                </a:lnTo>
                <a:lnTo>
                  <a:pt x="5896483" y="6857999"/>
                </a:lnTo>
                <a:lnTo>
                  <a:pt x="5896483" y="6858000"/>
                </a:lnTo>
                <a:lnTo>
                  <a:pt x="3074669" y="6858000"/>
                </a:lnTo>
                <a:lnTo>
                  <a:pt x="25374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4D1609B-102A-4C77-86A2-ACB29FB9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839950" y="0"/>
            <a:ext cx="4352050" cy="6858478"/>
          </a:xfrm>
          <a:custGeom>
            <a:avLst/>
            <a:gdLst>
              <a:gd name="connsiteX0" fmla="*/ 4352050 w 4352050"/>
              <a:gd name="connsiteY0" fmla="*/ 6858478 h 6858478"/>
              <a:gd name="connsiteX1" fmla="*/ 0 w 4352050"/>
              <a:gd name="connsiteY1" fmla="*/ 6858478 h 6858478"/>
              <a:gd name="connsiteX2" fmla="*/ 0 w 4352050"/>
              <a:gd name="connsiteY2" fmla="*/ 0 h 6858478"/>
              <a:gd name="connsiteX3" fmla="*/ 103870 w 4352050"/>
              <a:gd name="connsiteY3" fmla="*/ 0 h 6858478"/>
              <a:gd name="connsiteX4" fmla="*/ 1170098 w 4352050"/>
              <a:gd name="connsiteY4" fmla="*/ 0 h 6858478"/>
              <a:gd name="connsiteX5" fmla="*/ 1175675 w 435205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2050" h="6858478">
                <a:moveTo>
                  <a:pt x="4352050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103870" y="0"/>
                </a:lnTo>
                <a:lnTo>
                  <a:pt x="1170098" y="0"/>
                </a:lnTo>
                <a:lnTo>
                  <a:pt x="117567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651F706-C94E-46D4-BAAE-BAFD1AD97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8667950" y="0"/>
            <a:ext cx="3524051" cy="6858478"/>
          </a:xfrm>
          <a:custGeom>
            <a:avLst/>
            <a:gdLst>
              <a:gd name="connsiteX0" fmla="*/ 3524051 w 3524051"/>
              <a:gd name="connsiteY0" fmla="*/ 6858478 h 6858478"/>
              <a:gd name="connsiteX1" fmla="*/ 0 w 3524051"/>
              <a:gd name="connsiteY1" fmla="*/ 6858478 h 6858478"/>
              <a:gd name="connsiteX2" fmla="*/ 0 w 3524051"/>
              <a:gd name="connsiteY2" fmla="*/ 0 h 6858478"/>
              <a:gd name="connsiteX3" fmla="*/ 342099 w 3524051"/>
              <a:gd name="connsiteY3" fmla="*/ 0 h 6858478"/>
              <a:gd name="connsiteX4" fmla="*/ 347676 w 3524051"/>
              <a:gd name="connsiteY4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051" h="6858478">
                <a:moveTo>
                  <a:pt x="3524051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342099" y="0"/>
                </a:lnTo>
                <a:lnTo>
                  <a:pt x="3476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27EC1A19-82CA-40C7-BD3A-9B803D7F4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6866" y="15367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Психологический рост и самоактуализация</a:t>
            </a:r>
          </a:p>
        </p:txBody>
      </p:sp>
      <p:sp>
        <p:nvSpPr>
          <p:cNvPr id="12" name="Подзаголовок 4">
            <a:extLst>
              <a:ext uri="{FF2B5EF4-FFF2-40B4-BE49-F238E27FC236}">
                <a16:creationId xmlns:a16="http://schemas.microsoft.com/office/drawing/2014/main" id="{C43C00FD-367E-436F-B9F4-295E52AD9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4937" y="6348551"/>
            <a:ext cx="7967858" cy="165576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МПФ. 2 курс. 1 группа. Шамсутдинов Марк.</a:t>
            </a:r>
          </a:p>
        </p:txBody>
      </p:sp>
    </p:spTree>
    <p:extLst>
      <p:ext uri="{BB962C8B-B14F-4D97-AF65-F5344CB8AC3E}">
        <p14:creationId xmlns:p14="http://schemas.microsoft.com/office/powerpoint/2010/main" val="87830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4619C3-1735-4C63-B65C-A001580A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115" y="4703785"/>
            <a:ext cx="85390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ru-RU" sz="5400" dirty="0">
                <a:solidFill>
                  <a:srgbClr val="FFFFFF"/>
                </a:solidFill>
              </a:rPr>
              <a:t>Шкала </a:t>
            </a:r>
            <a:r>
              <a:rPr lang="ru-RU" sz="5400" dirty="0" err="1">
                <a:solidFill>
                  <a:srgbClr val="FFFFFF"/>
                </a:solidFill>
              </a:rPr>
              <a:t>Сензитивности</a:t>
            </a:r>
            <a:r>
              <a:rPr lang="ru-RU" sz="5400" dirty="0">
                <a:solidFill>
                  <a:srgbClr val="FFFFFF"/>
                </a:solidFill>
              </a:rPr>
              <a:t> к себе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9873C3-8311-42C1-AB0D-23EFF4B9E5D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7749"/>
            <a:ext cx="7665720" cy="36576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5942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4619C3-1735-4C63-B65C-A001580A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826" y="4559145"/>
            <a:ext cx="6064347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ru-RU" sz="5400" dirty="0">
                <a:solidFill>
                  <a:srgbClr val="FFFFFF"/>
                </a:solidFill>
              </a:rPr>
              <a:t>Шкала Спонтанности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2A1574-E773-4AE1-A553-B94CC26F0C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47" y="491352"/>
            <a:ext cx="7989253" cy="3718398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13660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4619C3-1735-4C63-B65C-A001580A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826" y="4717852"/>
            <a:ext cx="6064347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ru-RU" sz="5400" dirty="0">
                <a:solidFill>
                  <a:srgbClr val="FFFFFF"/>
                </a:solidFill>
              </a:rPr>
              <a:t>Шкала Самоуважения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A021BC-CF3B-4C17-AE3E-61E7DC15F0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7749"/>
            <a:ext cx="7772400" cy="36576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882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4619C3-1735-4C63-B65C-A001580A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826" y="4710210"/>
            <a:ext cx="6064347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ru-RU" sz="5400" dirty="0">
                <a:solidFill>
                  <a:srgbClr val="FFFFFF"/>
                </a:solidFill>
              </a:rPr>
              <a:t>Шкала </a:t>
            </a:r>
            <a:r>
              <a:rPr lang="ru-RU" sz="5400" dirty="0" err="1">
                <a:solidFill>
                  <a:srgbClr val="FFFFFF"/>
                </a:solidFill>
              </a:rPr>
              <a:t>Самопринятия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7A6BE1-B61A-46B5-95F0-6CC634C2C9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7749"/>
            <a:ext cx="7772400" cy="36576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1751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4619C3-1735-4C63-B65C-A001580A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086" y="4669800"/>
            <a:ext cx="9523828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ru-RU" sz="5400" dirty="0">
                <a:solidFill>
                  <a:srgbClr val="FFFFFF"/>
                </a:solidFill>
              </a:rPr>
              <a:t>Шкала Представлений о человеке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E5B2A1-37A8-4723-A9C7-BFC764A91F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7749"/>
            <a:ext cx="7772400" cy="36576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6510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4619C3-1735-4C63-B65C-A001580A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826" y="4694892"/>
            <a:ext cx="6064347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ru-RU" sz="5400" dirty="0">
                <a:solidFill>
                  <a:srgbClr val="FFFFFF"/>
                </a:solidFill>
              </a:rPr>
              <a:t>Шкала Синергия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545A6F-CDB2-4A99-85D7-1167C2AE46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8119"/>
            <a:ext cx="7772393" cy="365723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909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4619C3-1735-4C63-B65C-A001580A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321" y="4644431"/>
            <a:ext cx="7193356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ru-RU" sz="5400" dirty="0">
                <a:solidFill>
                  <a:srgbClr val="FFFFFF"/>
                </a:solidFill>
              </a:rPr>
              <a:t>Шкала Принятия агрессии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1FA1CF-5D26-4513-B6F5-BF1BA51CF7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477749"/>
            <a:ext cx="7772401" cy="36576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2691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4619C3-1735-4C63-B65C-A001580A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826" y="4675648"/>
            <a:ext cx="6064347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ru-RU" sz="5400" dirty="0">
                <a:solidFill>
                  <a:srgbClr val="FFFFFF"/>
                </a:solidFill>
              </a:rPr>
              <a:t>Шкала </a:t>
            </a:r>
            <a:r>
              <a:rPr lang="ru-RU" sz="5400" dirty="0" err="1">
                <a:solidFill>
                  <a:srgbClr val="FFFFFF"/>
                </a:solidFill>
              </a:rPr>
              <a:t>Контактости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F946FE-63F9-472D-980D-52E93C0BEF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7749"/>
            <a:ext cx="7772400" cy="36576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9102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4619C3-1735-4C63-B65C-A001580A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554" y="4655733"/>
            <a:ext cx="10677378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ru-RU" sz="5400" dirty="0">
                <a:solidFill>
                  <a:srgbClr val="FFFFFF"/>
                </a:solidFill>
              </a:rPr>
              <a:t>Шкала Познавательных потребностей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0F5BC1-1A05-4B87-AF87-FDB35456B43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7749"/>
            <a:ext cx="7772400" cy="3657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8602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4619C3-1735-4C63-B65C-A001580A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826" y="4675649"/>
            <a:ext cx="6064347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ru-RU" sz="5400" dirty="0">
                <a:solidFill>
                  <a:srgbClr val="FFFFFF"/>
                </a:solidFill>
              </a:rPr>
              <a:t>Шкала Креативности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62C6C3-EF9E-4D89-A43D-2D075BFDD4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7749"/>
            <a:ext cx="7772400" cy="36576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133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ÐÐ°ÑÑÐ¸Ð½ÐºÐ¸ Ð¿Ð¾ Ð·Ð°Ð¿ÑÐ¾ÑÑ Ð°ÐºÑÐµÐ»ÐµÑÐ°ÑÐ¸Ñ Ð°ÑÑ">
            <a:extLst>
              <a:ext uri="{FF2B5EF4-FFF2-40B4-BE49-F238E27FC236}">
                <a16:creationId xmlns:a16="http://schemas.microsoft.com/office/drawing/2014/main" id="{83751C34-6D45-47CD-86FF-4AB1849F9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5" y="307731"/>
            <a:ext cx="4491726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Ð¼Ð¾Ð·Ð³ Ð¿Ð¾Ð»Ð¾Ð²ÑÐµ ÑÐ°Ð·Ð»Ð¸ÑÐ¸Ñ Ð°ÑÑ">
            <a:extLst>
              <a:ext uri="{FF2B5EF4-FFF2-40B4-BE49-F238E27FC236}">
                <a16:creationId xmlns:a16="http://schemas.microsoft.com/office/drawing/2014/main" id="{2704EF84-E5F7-4DCD-8037-410A63B0B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43" y="451538"/>
            <a:ext cx="5455917" cy="371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4619C3-1735-4C63-B65C-A001580A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615" y="4777353"/>
            <a:ext cx="405677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Актуальность</a:t>
            </a:r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24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4619C3-1735-4C63-B65C-A001580A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544" y="4703685"/>
            <a:ext cx="9748911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ru-RU" sz="5400" dirty="0">
                <a:solidFill>
                  <a:srgbClr val="FFFFFF"/>
                </a:solidFill>
              </a:rPr>
              <a:t>Общий уровень самоактуализации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63BD42-992F-4DA7-9BE5-11DDDCCE53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4984"/>
            <a:ext cx="7772400" cy="3750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732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4619C3-1735-4C63-B65C-A001580A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544" y="4703685"/>
            <a:ext cx="974891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ru-RU" sz="5400" dirty="0">
                <a:solidFill>
                  <a:srgbClr val="FFFFFF"/>
                </a:solidFill>
              </a:rPr>
              <a:t>Группа М18-23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A6001D-BB0A-464E-9FC4-0A4A3689F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392" y="257542"/>
            <a:ext cx="4113378" cy="410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01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D1B39E-0F84-48C8-A052-6B222B86C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1" r="655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4619C3-1735-4C63-B65C-A001580A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Что есть мужественное?</a:t>
            </a:r>
          </a:p>
        </p:txBody>
      </p:sp>
    </p:spTree>
    <p:extLst>
      <p:ext uri="{BB962C8B-B14F-4D97-AF65-F5344CB8AC3E}">
        <p14:creationId xmlns:p14="http://schemas.microsoft.com/office/powerpoint/2010/main" val="3215879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D3D516-2431-4AC6-93AC-A6C97BEFA8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76" b="105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4619C3-1735-4C63-B65C-A001580A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могу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принять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себя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5534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288665E-6E24-4645-B7DE-EC2D739984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4089305-4E16-4FAD-A276-A1B3521AB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хочу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ничего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нового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56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AB225BA-7412-4605-8E8D-5AED2BF56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1C8EEA-5DC3-460A-844C-A566F0954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2" b="19116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4BB9CD-970D-4FE5-B4E3-D651735BF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0D6276-8D53-4DDA-A15A-90E0831F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195574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C150C7-96FB-4EB9-BDF9-212535A60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808342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C7F2ED4-C0CC-4730-89A2-8C02AABD5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2152955"/>
            <a:ext cx="9966960" cy="25520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ru-RU" sz="8000" dirty="0">
                <a:solidFill>
                  <a:srgbClr val="FFFFFF"/>
                </a:solidFill>
              </a:rPr>
              <a:t>Об идеале</a:t>
            </a:r>
            <a:endParaRPr lang="en-US" sz="8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33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4619C3-1735-4C63-B65C-A001580A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544" y="4703685"/>
            <a:ext cx="974891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ru-RU" sz="5400" dirty="0">
                <a:solidFill>
                  <a:srgbClr val="FFFFFF"/>
                </a:solidFill>
              </a:rPr>
              <a:t>Итоги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7D4983-512C-4DC1-A093-E02F0F038660}"/>
              </a:ext>
            </a:extLst>
          </p:cNvPr>
          <p:cNvSpPr/>
          <p:nvPr/>
        </p:nvSpPr>
        <p:spPr>
          <a:xfrm>
            <a:off x="6679095" y="2549659"/>
            <a:ext cx="50358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Границу минимального возраста для завершения процесса самоактуализации можно снизить до 20 лет.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ÐÐ°ÑÑÐ¸Ð½ÐºÐ¸ Ð¿Ð¾ Ð·Ð°Ð¿ÑÐ¾ÑÑ ÑÐµÑÐ½ÑÐ¹ Ð¼Ð¾Ð·Ð³">
            <a:extLst>
              <a:ext uri="{FF2B5EF4-FFF2-40B4-BE49-F238E27FC236}">
                <a16:creationId xmlns:a16="http://schemas.microsoft.com/office/drawing/2014/main" id="{416468C0-674A-43B1-AE99-CC5098DEB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"/>
            <a:ext cx="2644726" cy="165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ÐÐ°ÑÑÐ¸Ð½ÐºÐ¸ Ð¿Ð¾ Ð·Ð°Ð¿ÑÐ¾ÑÑ ÑÐ¾Ð·Ð¾Ð²ÑÐ¹ Ð¼Ð¾Ð·Ð³">
            <a:extLst>
              <a:ext uri="{FF2B5EF4-FFF2-40B4-BE49-F238E27FC236}">
                <a16:creationId xmlns:a16="http://schemas.microsoft.com/office/drawing/2014/main" id="{E98842CA-BE86-463F-A475-EC1FC8E49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4" t="35663" r="18944" b="23192"/>
          <a:stretch/>
        </p:blipFill>
        <p:spPr bwMode="auto">
          <a:xfrm>
            <a:off x="8023275" y="571500"/>
            <a:ext cx="2828418" cy="18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B493C8-6973-4D3B-B5BD-BBF5D3B6566B}"/>
              </a:ext>
            </a:extLst>
          </p:cNvPr>
          <p:cNvSpPr/>
          <p:nvPr/>
        </p:nvSpPr>
        <p:spPr>
          <a:xfrm>
            <a:off x="1023274" y="2549659"/>
            <a:ext cx="42378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уязвимыми для заболеваний психики являются мужчины, в возрасте от 18 до 23 и от 30-35.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59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70A7F97D-4DE6-4FB6-80A4-D4A7985FA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868" y="1443035"/>
            <a:ext cx="3971932" cy="3971930"/>
          </a:xfrm>
          <a:prstGeom prst="ellipse">
            <a:avLst/>
          </a:prstGeom>
          <a:noFill/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ÐÐ°ÑÑÐ¸Ð½ÐºÐ¸ Ð¿Ð¾ Ð·Ð°Ð¿ÑÐ¾ÑÑ the end ÐºÐ¾Ð½ÐµÑ Ð°ÑÑ">
            <a:extLst>
              <a:ext uri="{FF2B5EF4-FFF2-40B4-BE49-F238E27FC236}">
                <a16:creationId xmlns:a16="http://schemas.microsoft.com/office/drawing/2014/main" id="{D6E94AB4-2B5E-432A-AA50-3FAF90DE7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009" y="1887097"/>
            <a:ext cx="5690545" cy="352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A39D67-7659-49EA-BC36-E6443DCF1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5631" y="885063"/>
            <a:ext cx="5440680" cy="477316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3B1E3-535B-4236-8E8D-10B25426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544" y="1584710"/>
            <a:ext cx="3688580" cy="36885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9459F1-7683-4671-84F9-00CD12F88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21" y="1428967"/>
            <a:ext cx="46958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9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4619C3-1735-4C63-B65C-A001580A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381" y="4712577"/>
            <a:ext cx="4621237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5400" dirty="0" err="1">
                <a:solidFill>
                  <a:srgbClr val="FFFFFF"/>
                </a:solidFill>
              </a:rPr>
              <a:t>Цели</a:t>
            </a:r>
            <a:r>
              <a:rPr lang="en-US" sz="5400" dirty="0">
                <a:solidFill>
                  <a:srgbClr val="FFFFFF"/>
                </a:solidFill>
              </a:rPr>
              <a:t> и </a:t>
            </a:r>
            <a:r>
              <a:rPr lang="en-US" sz="5400" dirty="0" err="1">
                <a:solidFill>
                  <a:srgbClr val="FFFFFF"/>
                </a:solidFill>
              </a:rPr>
              <a:t>задачи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8" name="Picture 2" descr="ÐÐ°ÑÑÐ¸Ð½ÐºÐ¸ Ð¿Ð¾ Ð·Ð°Ð¿ÑÐ¾ÑÑ ÑÐµÐ»Ñ Ð¼Ð¾Ð·Ð³">
            <a:extLst>
              <a:ext uri="{FF2B5EF4-FFF2-40B4-BE49-F238E27FC236}">
                <a16:creationId xmlns:a16="http://schemas.microsoft.com/office/drawing/2014/main" id="{C7749AE0-E424-4CFD-A0C5-BC942B0B7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171" y="166303"/>
            <a:ext cx="5677658" cy="411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49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4619C3-1735-4C63-B65C-A001580A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826" y="4675649"/>
            <a:ext cx="6064347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ru-RU" sz="5400" dirty="0">
                <a:solidFill>
                  <a:srgbClr val="FFFFFF"/>
                </a:solidFill>
              </a:rPr>
              <a:t>Методы и методики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ÐÐ°ÑÑÐ¸Ð½ÐºÐ¸ Ð¿Ð¾ Ð·Ð°Ð¿ÑÐ¾ÑÑ ÑÐµÑÑ Ð¼Ð¾Ð·Ð³">
            <a:extLst>
              <a:ext uri="{FF2B5EF4-FFF2-40B4-BE49-F238E27FC236}">
                <a16:creationId xmlns:a16="http://schemas.microsoft.com/office/drawing/2014/main" id="{31BB1730-BA10-4B8D-84DA-0AF1200B9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47" y="308932"/>
            <a:ext cx="3820549" cy="382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08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4619C3-1735-4C63-B65C-A001580A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826" y="4675649"/>
            <a:ext cx="6064347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ru-RU" sz="5400" dirty="0">
                <a:solidFill>
                  <a:srgbClr val="FFFFFF"/>
                </a:solidFill>
              </a:rPr>
              <a:t>Респонденты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9A13EA-8D1F-4EDF-A446-33620B36B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90" y="380198"/>
            <a:ext cx="6200819" cy="41105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FCFC49-666A-4803-B5B7-A2CE3197A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800000">
            <a:off x="361951" y="955790"/>
            <a:ext cx="3658503" cy="97460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EEF98E-2B3A-41FB-AF73-0BD814E2A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0000">
            <a:off x="8477951" y="638701"/>
            <a:ext cx="3404308" cy="188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6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4619C3-1735-4C63-B65C-A001580A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826" y="4675649"/>
            <a:ext cx="6064347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ru-RU" sz="5400" dirty="0">
                <a:solidFill>
                  <a:srgbClr val="FFFFFF"/>
                </a:solidFill>
              </a:rPr>
              <a:t>Шкала Компетенции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EDDE35-B914-41AE-827F-4EE92E813E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7" y="380198"/>
            <a:ext cx="8543925" cy="4023202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874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4619C3-1735-4C63-B65C-A001580A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826" y="4675649"/>
            <a:ext cx="6064347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ru-RU" sz="5400" dirty="0">
                <a:solidFill>
                  <a:srgbClr val="FFFFFF"/>
                </a:solidFill>
              </a:rPr>
              <a:t>Шкала Поддержки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D67E02-FBBF-4B90-9A96-1A81B7213C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541" y="498172"/>
            <a:ext cx="8738916" cy="3886276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584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4619C3-1735-4C63-B65C-A001580A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979" y="4749334"/>
            <a:ext cx="8702040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ru-RU" sz="5400" dirty="0">
                <a:solidFill>
                  <a:srgbClr val="FFFFFF"/>
                </a:solidFill>
              </a:rPr>
              <a:t>Шкала Ценностных ориентация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FD64B8-B49F-4B83-9A3E-9CDDEE8561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79" y="477749"/>
            <a:ext cx="8237221" cy="3815955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8639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4619C3-1735-4C63-B65C-A001580A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166" y="4689618"/>
            <a:ext cx="8243668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ru-RU" sz="5400" dirty="0">
                <a:solidFill>
                  <a:srgbClr val="FFFFFF"/>
                </a:solidFill>
              </a:rPr>
              <a:t>Шкала Гибкости поведения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E22246-804A-4B85-868F-C080B000F9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166" y="477749"/>
            <a:ext cx="8008034" cy="36576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77726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111</Words>
  <Application>Microsoft Office PowerPoint</Application>
  <PresentationFormat>Широкоэкранный</PresentationFormat>
  <Paragraphs>29</Paragraphs>
  <Slides>27</Slides>
  <Notes>0</Notes>
  <HiddenSlides>12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Times New Roman</vt:lpstr>
      <vt:lpstr>Тема Office</vt:lpstr>
      <vt:lpstr>Психологический рост и самоактуализация</vt:lpstr>
      <vt:lpstr>Актуальность</vt:lpstr>
      <vt:lpstr>Цели и задачи</vt:lpstr>
      <vt:lpstr>Методы и методики</vt:lpstr>
      <vt:lpstr>Респонденты</vt:lpstr>
      <vt:lpstr>Шкала Компетенции</vt:lpstr>
      <vt:lpstr>Шкала Поддержки</vt:lpstr>
      <vt:lpstr>Шкала Ценностных ориентация</vt:lpstr>
      <vt:lpstr>Шкала Гибкости поведения</vt:lpstr>
      <vt:lpstr>Шкала Сензитивности к себе</vt:lpstr>
      <vt:lpstr>Шкала Спонтанности</vt:lpstr>
      <vt:lpstr>Шкала Самоуважения</vt:lpstr>
      <vt:lpstr>Шкала Самопринятия</vt:lpstr>
      <vt:lpstr>Шкала Представлений о человеке</vt:lpstr>
      <vt:lpstr>Шкала Синергия</vt:lpstr>
      <vt:lpstr>Шкала Принятия агрессии</vt:lpstr>
      <vt:lpstr>Шкала Контактости</vt:lpstr>
      <vt:lpstr>Шкала Познавательных потребностей</vt:lpstr>
      <vt:lpstr>Шкала Креативности</vt:lpstr>
      <vt:lpstr>Общий уровень самоактуализации</vt:lpstr>
      <vt:lpstr>Группа М18-23</vt:lpstr>
      <vt:lpstr>Что есть мужественное?</vt:lpstr>
      <vt:lpstr>Не могу принять себя!</vt:lpstr>
      <vt:lpstr>Не хочу ничего нового</vt:lpstr>
      <vt:lpstr>Об идеале</vt:lpstr>
      <vt:lpstr>Итоги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Психологический рост и половые различия</dc:title>
  <dc:creator>Mark Shamsutdinov</dc:creator>
  <cp:lastModifiedBy>Mark Shamsutdinov</cp:lastModifiedBy>
  <cp:revision>30</cp:revision>
  <dcterms:created xsi:type="dcterms:W3CDTF">2018-05-29T19:00:42Z</dcterms:created>
  <dcterms:modified xsi:type="dcterms:W3CDTF">2018-05-31T21:59:40Z</dcterms:modified>
</cp:coreProperties>
</file>