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1762CF-9A69-48F9-A7A9-D41EE450AF60}" type="datetimeFigureOut">
              <a:rPr lang="ru-RU" smtClean="0"/>
              <a:pPr/>
              <a:t>31.05.2018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8C1A3-AF2E-4A3A-8E59-DC2AD99EB3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762CF-9A69-48F9-A7A9-D41EE450AF60}" type="datetimeFigureOut">
              <a:rPr lang="ru-RU" smtClean="0"/>
              <a:pPr/>
              <a:t>31.05.2018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8C1A3-AF2E-4A3A-8E59-DC2AD99EB3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ramorChB3.jpg"/>
          <p:cNvPicPr>
            <a:picLocks noChangeAspect="1"/>
          </p:cNvPicPr>
          <p:nvPr/>
        </p:nvPicPr>
        <p:blipFill>
          <a:blip r:embed="rId2"/>
          <a:stretch>
            <a:fillRect/>
          </a:stretch>
        </p:blipFill>
        <p:spPr>
          <a:xfrm>
            <a:off x="-33448" y="0"/>
            <a:ext cx="9177448" cy="6858000"/>
          </a:xfrm>
          <a:prstGeom prst="rect">
            <a:avLst/>
          </a:prstGeom>
        </p:spPr>
      </p:pic>
      <p:sp>
        <p:nvSpPr>
          <p:cNvPr id="2" name="Заголовок 1"/>
          <p:cNvSpPr>
            <a:spLocks noGrp="1"/>
          </p:cNvSpPr>
          <p:nvPr>
            <p:ph type="ctrTitle"/>
          </p:nvPr>
        </p:nvSpPr>
        <p:spPr>
          <a:xfrm>
            <a:off x="642910" y="928670"/>
            <a:ext cx="7772400" cy="2214578"/>
          </a:xfrm>
        </p:spPr>
        <p:txBody>
          <a:bodyPr>
            <a:normAutofit fontScale="90000"/>
          </a:bodyPr>
          <a:lstStyle/>
          <a:p>
            <a:r>
              <a:rPr lang="ru-RU" sz="2200" dirty="0" smtClean="0"/>
              <a:t>Министерство здравоохранения Республики Беларусь</a:t>
            </a:r>
            <a:br>
              <a:rPr lang="ru-RU" sz="2200" dirty="0" smtClean="0"/>
            </a:br>
            <a:r>
              <a:rPr lang="ru-RU" sz="2200" dirty="0" smtClean="0"/>
              <a:t>УЧРЕЖДЕНИЕ ОБРАЗОВАНИЯ</a:t>
            </a:r>
            <a:br>
              <a:rPr lang="ru-RU" sz="2200" dirty="0" smtClean="0"/>
            </a:br>
            <a:r>
              <a:rPr lang="ru-RU" sz="2200" dirty="0" smtClean="0"/>
              <a:t>«ГРОДНЕНСКИЙ ГОСУДАРСТВЕННЫЙ МЕДИЦИНСКИЙ УНИВЕРСИТЕТ»</a:t>
            </a:r>
            <a:br>
              <a:rPr lang="ru-RU" sz="2200" dirty="0" smtClean="0"/>
            </a:br>
            <a:r>
              <a:rPr lang="ru-RU" sz="2200" dirty="0" smtClean="0"/>
              <a:t>Кафедра Психологии и педагогики</a:t>
            </a:r>
            <a:r>
              <a:rPr lang="ru-RU" sz="1800" dirty="0" smtClean="0">
                <a:solidFill>
                  <a:srgbClr val="FF0000"/>
                </a:solidFill>
              </a:rPr>
              <a:t/>
            </a:r>
            <a:br>
              <a:rPr lang="ru-RU" sz="1800" dirty="0" smtClean="0">
                <a:solidFill>
                  <a:srgbClr val="FF0000"/>
                </a:solidFill>
              </a:rPr>
            </a:br>
            <a:r>
              <a:rPr lang="ru-RU" sz="1800" dirty="0">
                <a:solidFill>
                  <a:srgbClr val="FF0000"/>
                </a:solidFill>
              </a:rPr>
              <a:t/>
            </a:r>
            <a:br>
              <a:rPr lang="ru-RU" sz="1800" dirty="0">
                <a:solidFill>
                  <a:srgbClr val="FF0000"/>
                </a:solidFill>
              </a:rPr>
            </a:br>
            <a:r>
              <a:rPr lang="ru-RU" sz="1800" dirty="0" smtClean="0">
                <a:solidFill>
                  <a:srgbClr val="FF0000"/>
                </a:solidFill>
              </a:rPr>
              <a:t/>
            </a:r>
            <a:br>
              <a:rPr lang="ru-RU" sz="1800" dirty="0" smtClean="0">
                <a:solidFill>
                  <a:srgbClr val="FF0000"/>
                </a:solidFill>
              </a:rPr>
            </a:br>
            <a:r>
              <a:rPr lang="ru-RU" sz="1800" dirty="0" smtClean="0">
                <a:solidFill>
                  <a:srgbClr val="FF0000"/>
                </a:solidFill>
              </a:rPr>
              <a:t/>
            </a:r>
            <a:br>
              <a:rPr lang="ru-RU" sz="1800" dirty="0" smtClean="0">
                <a:solidFill>
                  <a:srgbClr val="FF0000"/>
                </a:solidFill>
              </a:rPr>
            </a:br>
            <a:r>
              <a:rPr lang="ru-RU" sz="3100" b="1" dirty="0" smtClean="0">
                <a:latin typeface="Comic Sans MS" pitchFamily="66" charset="0"/>
              </a:rPr>
              <a:t>Эффект незавершённого действия (</a:t>
            </a:r>
            <a:r>
              <a:rPr lang="ru-RU" sz="3100" b="1" dirty="0" err="1" smtClean="0">
                <a:latin typeface="Comic Sans MS" pitchFamily="66" charset="0"/>
              </a:rPr>
              <a:t>ЭффектЗейгарник</a:t>
            </a:r>
            <a:r>
              <a:rPr lang="ru-RU" sz="3100" b="1" dirty="0" smtClean="0">
                <a:latin typeface="Comic Sans MS" pitchFamily="66" charset="0"/>
              </a:rPr>
              <a:t>)</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Подзаголовок 2"/>
          <p:cNvSpPr>
            <a:spLocks noGrp="1"/>
          </p:cNvSpPr>
          <p:nvPr>
            <p:ph type="subTitle" idx="1"/>
          </p:nvPr>
        </p:nvSpPr>
        <p:spPr/>
        <p:txBody>
          <a:bodyPr>
            <a:normAutofit/>
          </a:bodyPr>
          <a:lstStyle/>
          <a:p>
            <a:r>
              <a:rPr lang="ru-RU" sz="2000" dirty="0" smtClean="0">
                <a:solidFill>
                  <a:schemeClr val="tx1"/>
                </a:solidFill>
              </a:rPr>
              <a:t>Выполнила:</a:t>
            </a:r>
          </a:p>
          <a:p>
            <a:r>
              <a:rPr lang="ru-RU" sz="2000" dirty="0" smtClean="0">
                <a:solidFill>
                  <a:schemeClr val="tx1"/>
                </a:solidFill>
              </a:rPr>
              <a:t>Викторович Юлия Ивановна</a:t>
            </a:r>
          </a:p>
          <a:p>
            <a:r>
              <a:rPr lang="ru-RU" sz="2000" dirty="0" smtClean="0">
                <a:solidFill>
                  <a:schemeClr val="tx1"/>
                </a:solidFill>
              </a:rPr>
              <a:t>Студентка 2 курса 1 группы медико-психологического факультета.</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357982"/>
          </a:xfrm>
        </p:spPr>
        <p:txBody>
          <a:bodyPr>
            <a:normAutofit fontScale="85000" lnSpcReduction="10000"/>
          </a:bodyPr>
          <a:lstStyle/>
          <a:p>
            <a:pPr>
              <a:buNone/>
            </a:pPr>
            <a:r>
              <a:rPr lang="ru-RU" dirty="0" smtClean="0">
                <a:latin typeface="Monotype Corsiva" pitchFamily="66" charset="0"/>
              </a:rPr>
              <a:t>На следующий день после проведения эксперимента я попросила пересказать испытуемых тексты которые они прочли вчера и получила следующие результаты:</a:t>
            </a:r>
          </a:p>
          <a:p>
            <a:pPr lvl="0">
              <a:buNone/>
            </a:pPr>
            <a:r>
              <a:rPr lang="ru-RU" dirty="0" smtClean="0">
                <a:latin typeface="Monotype Corsiva" pitchFamily="66" charset="0"/>
              </a:rPr>
              <a:t>1)Первым </a:t>
            </a:r>
            <a:r>
              <a:rPr lang="ru-RU" dirty="0" smtClean="0">
                <a:latin typeface="Monotype Corsiva" pitchFamily="66" charset="0"/>
              </a:rPr>
              <a:t>испытуемый получил тексты в следующем порядке Притча, Кролик, Месть жены. Первый текст пересказывался отрывисто, «своими словами», с передачей основной мысли. Второй текст был пересказан буквально за 2-3 предложения «У девушки был сосед с дорогим кроликом, а у неё самой была собака. Однажды собака принесла в зубах этого кролика ,девушка испугалась отмыла его и посадила обратно в клетку, потом к ней приходи сосед и говорит что он в ужасе т.к кролик умер еще вчера а на утро он в клетке».Но что меня поразило третий текст был пересказан почти дословно до того момента на котором «закончилось время».</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a:bodyPr>
          <a:lstStyle/>
          <a:p>
            <a:pPr lvl="0">
              <a:buNone/>
            </a:pPr>
            <a:r>
              <a:rPr lang="ru-RU" dirty="0" smtClean="0">
                <a:latin typeface="Monotype Corsiva" pitchFamily="66" charset="0"/>
              </a:rPr>
              <a:t>2)Второй </a:t>
            </a:r>
            <a:r>
              <a:rPr lang="ru-RU" dirty="0" smtClean="0">
                <a:latin typeface="Monotype Corsiva" pitchFamily="66" charset="0"/>
              </a:rPr>
              <a:t>испытуемый получил тексты в аналогичном порядке. Первый текст был пересказан достаточно подробно что было удивительно , ведь текст достаточно большой . Оказывается испытуемый знал уже этот текст поэтому подробно пересказать его не составило труда. Второй текст был пересказан очень сжато, без подробностей. И третий текст который остался непрочитанным до конца, был пересказан достаточно подробно (не на столько подробно как у первого испытуемого) ,но с большим количеством деталей (например перечислением всей еды которая указана в тексте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lvl="0">
              <a:buNone/>
            </a:pPr>
            <a:r>
              <a:rPr lang="ru-RU" dirty="0" smtClean="0">
                <a:latin typeface="Monotype Corsiva" pitchFamily="66" charset="0"/>
              </a:rPr>
              <a:t>3)Третий </a:t>
            </a:r>
            <a:r>
              <a:rPr lang="ru-RU" dirty="0" smtClean="0">
                <a:latin typeface="Monotype Corsiva" pitchFamily="66" charset="0"/>
              </a:rPr>
              <a:t>испытуемый не смог пересказать подробно ни один текст ,смог лишь передать суть первого текста. Был задан вопрос «Почему ты не текст был пересказан, но без подробностей. И третий текст был пересказан достаточно подробно (нужно учитывать специфическое построение предложений в этом тексте, однако пересказ был хорошим), испытуемый запомнил ни один текст?», Ответ был : «Ты же не говорила что их нужно будет пересказывать</a:t>
            </a:r>
            <a:r>
              <a:rPr lang="ru-RU" dirty="0" smtClean="0">
                <a:latin typeface="Monotype Corsiva" pitchFamily="66" charset="0"/>
              </a:rPr>
              <a:t>.»  </a:t>
            </a:r>
            <a:endParaRPr lang="ru-RU" dirty="0" smtClean="0">
              <a:latin typeface="Monotype Corsiva" pitchFamily="66"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a:bodyPr>
          <a:lstStyle/>
          <a:p>
            <a:pPr lvl="0">
              <a:buNone/>
            </a:pPr>
            <a:r>
              <a:rPr lang="ru-RU" dirty="0" smtClean="0">
                <a:latin typeface="Monotype Corsiva" pitchFamily="66" charset="0"/>
              </a:rPr>
              <a:t>4)Четвертому </a:t>
            </a:r>
            <a:r>
              <a:rPr lang="ru-RU" dirty="0" smtClean="0">
                <a:latin typeface="Monotype Corsiva" pitchFamily="66" charset="0"/>
              </a:rPr>
              <a:t>испытуемому тексты были представлены в следующем порядке: «Кролик», « Месть жены» , «Притча». Первый текст испытуемый не смог вспомнить ,только отметил что текст про кролика. Второй после окончания эксперимента очень был заинтересован в продолжении текста</a:t>
            </a:r>
            <a:r>
              <a:rPr lang="ru-RU" dirty="0" smtClean="0">
                <a:latin typeface="Monotype Corsiva" pitchFamily="66" charset="0"/>
              </a:rPr>
              <a:t>.</a:t>
            </a:r>
          </a:p>
          <a:p>
            <a:pPr>
              <a:buNone/>
            </a:pPr>
            <a:r>
              <a:rPr lang="ru-RU" dirty="0" smtClean="0">
                <a:latin typeface="Monotype Corsiva" pitchFamily="66" charset="0"/>
              </a:rPr>
              <a:t>5)Пятый </a:t>
            </a:r>
            <a:r>
              <a:rPr lang="ru-RU" dirty="0" smtClean="0">
                <a:latin typeface="Monotype Corsiva" pitchFamily="66" charset="0"/>
              </a:rPr>
              <a:t>испытуемый получил тексты в том же порядке что и четвертый. Первые два текста были рассказаны буквально за 4 предложения, а последний в сравнении с предыдущими двумя был пересказан наиболее подробно.</a:t>
            </a:r>
          </a:p>
          <a:p>
            <a:pPr lvl="0"/>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0" y="0"/>
            <a:ext cx="9144000" cy="6841475"/>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Итог</a:t>
            </a:r>
            <a:endParaRPr lang="ru-RU" dirty="0">
              <a:latin typeface="Monotype Corsiva" pitchFamily="66" charset="0"/>
            </a:endParaRPr>
          </a:p>
        </p:txBody>
      </p:sp>
      <p:sp>
        <p:nvSpPr>
          <p:cNvPr id="3" name="Содержимое 2"/>
          <p:cNvSpPr>
            <a:spLocks noGrp="1"/>
          </p:cNvSpPr>
          <p:nvPr>
            <p:ph idx="1"/>
          </p:nvPr>
        </p:nvSpPr>
        <p:spPr/>
        <p:txBody>
          <a:bodyPr>
            <a:normAutofit fontScale="77500" lnSpcReduction="20000"/>
          </a:bodyPr>
          <a:lstStyle/>
          <a:p>
            <a:r>
              <a:rPr lang="ru-RU" dirty="0" smtClean="0">
                <a:latin typeface="Monotype Corsiva" pitchFamily="66" charset="0"/>
              </a:rPr>
              <a:t>В результате эксперимента было выявлено что большая часть испытуемых ( 80% из моей маленькой выборки) действительно лучше всего запомнили текст который они не успели прочесть. Те тексты, которые были прочитаны полностью, запомнились менее. Только один испытуемый смог пересказать полностью прочитанный текст, но он его знал и до проведения эксперимента. Хочу обратить внимание на то, что те испытуемые, которые были максимально вовлечены в эксперимент и читали тексты с интересом, лучше всех пересказали последний текст и чуть хуже остальные. Испытуемые, которые были не заинтересованы в задании, не смогли пересказать практически ничего. Таким образом, экспериментальным путём был доказан Эффект незавершённого действия или эффект Зейгарник.</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Цель</a:t>
            </a:r>
            <a:r>
              <a:rPr lang="ru-RU" dirty="0" smtClean="0"/>
              <a:t>:</a:t>
            </a:r>
            <a:endParaRPr lang="ru-RU" dirty="0"/>
          </a:p>
        </p:txBody>
      </p:sp>
      <p:sp>
        <p:nvSpPr>
          <p:cNvPr id="3" name="Содержимое 2"/>
          <p:cNvSpPr>
            <a:spLocks noGrp="1"/>
          </p:cNvSpPr>
          <p:nvPr>
            <p:ph idx="1"/>
          </p:nvPr>
        </p:nvSpPr>
        <p:spPr/>
        <p:txBody>
          <a:bodyPr/>
          <a:lstStyle/>
          <a:p>
            <a:r>
              <a:rPr lang="ru-RU" dirty="0" smtClean="0">
                <a:latin typeface="Monotype Corsiva" pitchFamily="66" charset="0"/>
              </a:rPr>
              <a:t>Подтвердить существование феномена незавершённого действия или эффекта Зейгарник экспериментальным путём.</a:t>
            </a:r>
            <a:endParaRPr lang="ru-RU" dirty="0">
              <a:latin typeface="Monotype Corsiva" pitchFamily="66" charset="0"/>
            </a:endParaRPr>
          </a:p>
        </p:txBody>
      </p:sp>
      <p:pic>
        <p:nvPicPr>
          <p:cNvPr id="5" name="Рисунок 4" descr="eksperiment1.jpg"/>
          <p:cNvPicPr>
            <a:picLocks noChangeAspect="1"/>
          </p:cNvPicPr>
          <p:nvPr/>
        </p:nvPicPr>
        <p:blipFill>
          <a:blip r:embed="rId3"/>
          <a:stretch>
            <a:fillRect/>
          </a:stretch>
        </p:blipFill>
        <p:spPr>
          <a:xfrm>
            <a:off x="714348" y="3500438"/>
            <a:ext cx="7786742" cy="26649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33449" y="0"/>
            <a:ext cx="9103793" cy="6858000"/>
          </a:xfrm>
          <a:prstGeom prst="rect">
            <a:avLst/>
          </a:prstGeom>
        </p:spPr>
      </p:pic>
      <p:sp>
        <p:nvSpPr>
          <p:cNvPr id="2" name="Заголовок 1"/>
          <p:cNvSpPr>
            <a:spLocks noGrp="1"/>
          </p:cNvSpPr>
          <p:nvPr>
            <p:ph type="title"/>
          </p:nvPr>
        </p:nvSpPr>
        <p:spPr/>
        <p:txBody>
          <a:bodyPr>
            <a:normAutofit fontScale="90000"/>
          </a:bodyPr>
          <a:lstStyle/>
          <a:p>
            <a:r>
              <a:rPr lang="ru-RU" dirty="0" smtClean="0">
                <a:latin typeface="Monotype Corsiva" pitchFamily="66" charset="0"/>
              </a:rPr>
              <a:t>Перед собой я поставила следующие задачи:</a:t>
            </a:r>
            <a:endParaRPr lang="ru-RU" dirty="0">
              <a:latin typeface="Monotype Corsiva" pitchFamily="66" charset="0"/>
            </a:endParaRPr>
          </a:p>
        </p:txBody>
      </p:sp>
      <p:sp>
        <p:nvSpPr>
          <p:cNvPr id="3" name="Содержимое 2"/>
          <p:cNvSpPr>
            <a:spLocks noGrp="1"/>
          </p:cNvSpPr>
          <p:nvPr>
            <p:ph idx="1"/>
          </p:nvPr>
        </p:nvSpPr>
        <p:spPr/>
        <p:txBody>
          <a:bodyPr/>
          <a:lstStyle/>
          <a:p>
            <a:r>
              <a:rPr lang="ru-RU" dirty="0" smtClean="0">
                <a:latin typeface="Monotype Corsiva" pitchFamily="66" charset="0"/>
              </a:rPr>
              <a:t>Собрать </a:t>
            </a:r>
            <a:r>
              <a:rPr lang="ru-RU" dirty="0" smtClean="0">
                <a:latin typeface="Monotype Corsiva" pitchFamily="66" charset="0"/>
              </a:rPr>
              <a:t>группу испытуемых.</a:t>
            </a:r>
          </a:p>
          <a:p>
            <a:r>
              <a:rPr lang="ru-RU" dirty="0" smtClean="0">
                <a:latin typeface="Monotype Corsiva" pitchFamily="66" charset="0"/>
              </a:rPr>
              <a:t>Подобрать </a:t>
            </a:r>
            <a:r>
              <a:rPr lang="ru-RU" dirty="0" smtClean="0">
                <a:latin typeface="Monotype Corsiva" pitchFamily="66" charset="0"/>
              </a:rPr>
              <a:t>тексты для исследования.</a:t>
            </a:r>
          </a:p>
          <a:p>
            <a:r>
              <a:rPr lang="ru-RU" dirty="0" smtClean="0">
                <a:latin typeface="Monotype Corsiva" pitchFamily="66" charset="0"/>
              </a:rPr>
              <a:t>Выбрать время и место для эксперимента.</a:t>
            </a:r>
          </a:p>
          <a:p>
            <a:r>
              <a:rPr lang="ru-RU" dirty="0" smtClean="0">
                <a:latin typeface="Monotype Corsiva" pitchFamily="66" charset="0"/>
              </a:rPr>
              <a:t>Провести эксперимент.</a:t>
            </a:r>
          </a:p>
          <a:p>
            <a:r>
              <a:rPr lang="ru-RU" dirty="0" smtClean="0">
                <a:latin typeface="Monotype Corsiva" pitchFamily="66" charset="0"/>
              </a:rPr>
              <a:t>Проанализировать результаты.</a:t>
            </a:r>
          </a:p>
          <a:p>
            <a:r>
              <a:rPr lang="ru-RU" dirty="0" smtClean="0">
                <a:latin typeface="Monotype Corsiva" pitchFamily="66" charset="0"/>
              </a:rPr>
              <a:t>Сделать выводы.</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33448" y="0"/>
            <a:ext cx="9177448" cy="6858000"/>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Метод исследования:</a:t>
            </a:r>
            <a:endParaRPr lang="ru-RU" dirty="0">
              <a:latin typeface="Monotype Corsiva" pitchFamily="66" charset="0"/>
            </a:endParaRPr>
          </a:p>
        </p:txBody>
      </p:sp>
      <p:sp>
        <p:nvSpPr>
          <p:cNvPr id="3" name="Содержимое 2"/>
          <p:cNvSpPr>
            <a:spLocks noGrp="1"/>
          </p:cNvSpPr>
          <p:nvPr>
            <p:ph idx="1"/>
          </p:nvPr>
        </p:nvSpPr>
        <p:spPr/>
        <p:txBody>
          <a:bodyPr>
            <a:normAutofit/>
          </a:bodyPr>
          <a:lstStyle/>
          <a:p>
            <a:pPr algn="ctr">
              <a:buNone/>
            </a:pPr>
            <a:r>
              <a:rPr lang="ru-RU" sz="8800" dirty="0" smtClean="0">
                <a:latin typeface="Monotype Corsiva" pitchFamily="66" charset="0"/>
              </a:rPr>
              <a:t>Эксперимент </a:t>
            </a:r>
            <a:endParaRPr lang="ru-RU" sz="8800" dirty="0">
              <a:latin typeface="Monotype Corsiva" pitchFamily="66" charset="0"/>
            </a:endParaRPr>
          </a:p>
        </p:txBody>
      </p:sp>
      <p:pic>
        <p:nvPicPr>
          <p:cNvPr id="5" name="Рисунок 4" descr="ffvJ8Sx4lGBbenNd4BM85Q-default.gif"/>
          <p:cNvPicPr>
            <a:picLocks noChangeAspect="1"/>
          </p:cNvPicPr>
          <p:nvPr/>
        </p:nvPicPr>
        <p:blipFill>
          <a:blip r:embed="rId3"/>
          <a:stretch>
            <a:fillRect/>
          </a:stretch>
        </p:blipFill>
        <p:spPr>
          <a:xfrm>
            <a:off x="2000232" y="3071810"/>
            <a:ext cx="4857784" cy="321471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lum contrast="-10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Актуальность:</a:t>
            </a:r>
            <a:endParaRPr lang="ru-RU" dirty="0">
              <a:latin typeface="Monotype Corsiva" pitchFamily="66" charset="0"/>
            </a:endParaRPr>
          </a:p>
        </p:txBody>
      </p:sp>
      <p:sp>
        <p:nvSpPr>
          <p:cNvPr id="3" name="Содержимое 2"/>
          <p:cNvSpPr>
            <a:spLocks noGrp="1"/>
          </p:cNvSpPr>
          <p:nvPr>
            <p:ph idx="1"/>
          </p:nvPr>
        </p:nvSpPr>
        <p:spPr/>
        <p:txBody>
          <a:bodyPr>
            <a:noAutofit/>
          </a:bodyPr>
          <a:lstStyle/>
          <a:p>
            <a:r>
              <a:rPr lang="ru-RU" sz="2400" dirty="0" smtClean="0">
                <a:latin typeface="Monotype Corsiva" pitchFamily="66" charset="0"/>
              </a:rPr>
              <a:t>Что касается «эффекта Зейгарник», выявляющего зависимость продуктивности запоминания от динамики потребностей субъекта, то многие фундаментальные психологические работы - отечественные или зарубежные ссылаются на это научное открытие. Достаточно привести следующий пример: в первом англоязычном пособии по экономической психологии указано лишь одно имя российского (советского) психолога: Б.В.Зейгарник. Указанный эффект вошел и продолжает входить в методологический инструментарий и непсихологических наук: социологии, педагогики, юриспруденции и </a:t>
            </a:r>
            <a:r>
              <a:rPr lang="ru-RU" sz="2400" dirty="0" err="1" smtClean="0">
                <a:latin typeface="Monotype Corsiva" pitchFamily="66" charset="0"/>
              </a:rPr>
              <a:t>т.п</a:t>
            </a: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endParaRPr lang="ru-RU" sz="2400" dirty="0">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8699" y="0"/>
            <a:ext cx="9103793" cy="6858000"/>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Подготовка к эксперименту</a:t>
            </a:r>
            <a:endParaRPr lang="ru-RU" dirty="0">
              <a:latin typeface="Monotype Corsiva" pitchFamily="66" charset="0"/>
            </a:endParaRPr>
          </a:p>
        </p:txBody>
      </p:sp>
      <p:sp>
        <p:nvSpPr>
          <p:cNvPr id="3" name="Содержимое 2"/>
          <p:cNvSpPr>
            <a:spLocks noGrp="1"/>
          </p:cNvSpPr>
          <p:nvPr>
            <p:ph idx="1"/>
          </p:nvPr>
        </p:nvSpPr>
        <p:spPr/>
        <p:txBody>
          <a:bodyPr/>
          <a:lstStyle/>
          <a:p>
            <a:pPr>
              <a:buNone/>
            </a:pPr>
            <a:r>
              <a:rPr lang="ru-RU" dirty="0" smtClean="0">
                <a:latin typeface="Monotype Corsiva" pitchFamily="66" charset="0"/>
              </a:rPr>
              <a:t>Сперва мне нужно было найти моих «подопытных кроликов» на которых я собственно и буду проводить эксперимент. Долго мне искать не пришлось, я решила провести эксперимент на своих родственниках и знакомых. В результате в моём эксперименте принимало участие пять человек. </a:t>
            </a:r>
            <a:endParaRPr lang="ru-RU" dirty="0" smtClean="0">
              <a:latin typeface="Monotype Corsiv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ramorChB3.jpg"/>
          <p:cNvPicPr>
            <a:picLocks noChangeAspect="1"/>
          </p:cNvPicPr>
          <p:nvPr/>
        </p:nvPicPr>
        <p:blipFill>
          <a:blip r:embed="rId2"/>
          <a:stretch>
            <a:fillRect/>
          </a:stretch>
        </p:blipFill>
        <p:spPr>
          <a:xfrm>
            <a:off x="0" y="0"/>
            <a:ext cx="9144000" cy="6858000"/>
          </a:xfrm>
          <a:prstGeom prst="rect">
            <a:avLst/>
          </a:prstGeom>
        </p:spPr>
      </p:pic>
      <p:pic>
        <p:nvPicPr>
          <p:cNvPr id="2" name="Рисунок 1" descr="IMG_3604.JPG"/>
          <p:cNvPicPr>
            <a:picLocks noChangeAspect="1"/>
          </p:cNvPicPr>
          <p:nvPr/>
        </p:nvPicPr>
        <p:blipFill>
          <a:blip r:embed="rId3" cstate="print"/>
          <a:stretch>
            <a:fillRect/>
          </a:stretch>
        </p:blipFill>
        <p:spPr>
          <a:xfrm>
            <a:off x="321472" y="381002"/>
            <a:ext cx="4107652" cy="2738434"/>
          </a:xfrm>
          <a:prstGeom prst="rect">
            <a:avLst/>
          </a:prstGeom>
        </p:spPr>
      </p:pic>
      <p:pic>
        <p:nvPicPr>
          <p:cNvPr id="3" name="Рисунок 2" descr="WX5V1313.jpg"/>
          <p:cNvPicPr>
            <a:picLocks noChangeAspect="1"/>
          </p:cNvPicPr>
          <p:nvPr/>
        </p:nvPicPr>
        <p:blipFill>
          <a:blip r:embed="rId4" cstate="print"/>
          <a:stretch>
            <a:fillRect/>
          </a:stretch>
        </p:blipFill>
        <p:spPr>
          <a:xfrm>
            <a:off x="2786050" y="3643314"/>
            <a:ext cx="4500594" cy="2952771"/>
          </a:xfrm>
          <a:prstGeom prst="rect">
            <a:avLst/>
          </a:prstGeom>
        </p:spPr>
      </p:pic>
      <p:pic>
        <p:nvPicPr>
          <p:cNvPr id="4" name="Рисунок 3" descr="1LyRXL4Mvs8.jpg"/>
          <p:cNvPicPr>
            <a:picLocks noChangeAspect="1"/>
          </p:cNvPicPr>
          <p:nvPr/>
        </p:nvPicPr>
        <p:blipFill>
          <a:blip r:embed="rId5" cstate="print"/>
          <a:stretch>
            <a:fillRect/>
          </a:stretch>
        </p:blipFill>
        <p:spPr>
          <a:xfrm>
            <a:off x="5500694" y="285728"/>
            <a:ext cx="2000264" cy="30003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28604"/>
            <a:ext cx="8229600" cy="5697559"/>
          </a:xfrm>
        </p:spPr>
        <p:txBody>
          <a:bodyPr/>
          <a:lstStyle/>
          <a:p>
            <a:pPr>
              <a:buNone/>
            </a:pPr>
            <a:endParaRPr lang="ru-RU" dirty="0" smtClean="0"/>
          </a:p>
          <a:p>
            <a:pPr>
              <a:buNone/>
            </a:pPr>
            <a:r>
              <a:rPr lang="ru-RU" dirty="0" smtClean="0">
                <a:latin typeface="Monotype Corsiva" pitchFamily="66" charset="0"/>
              </a:rPr>
              <a:t>После того как испытуемые были подобраны я занялась поисками текстов ,на просторе интернета я нашла 3 текста с довольно интересным содержанием и лаконичным концом.</a:t>
            </a:r>
          </a:p>
          <a:p>
            <a:pPr>
              <a:buNone/>
            </a:pPr>
            <a:r>
              <a:rPr lang="ru-RU" dirty="0" smtClean="0">
                <a:latin typeface="Monotype Corsiva" pitchFamily="66" charset="0"/>
              </a:rPr>
              <a:t>«Притча»</a:t>
            </a:r>
          </a:p>
          <a:p>
            <a:pPr>
              <a:buNone/>
            </a:pPr>
            <a:r>
              <a:rPr lang="ru-RU" dirty="0" smtClean="0">
                <a:latin typeface="Monotype Corsiva" pitchFamily="66" charset="0"/>
              </a:rPr>
              <a:t>«Кролик»</a:t>
            </a:r>
          </a:p>
          <a:p>
            <a:pPr>
              <a:buNone/>
            </a:pPr>
            <a:r>
              <a:rPr lang="ru-RU" dirty="0" smtClean="0">
                <a:latin typeface="Monotype Corsiva" pitchFamily="66" charset="0"/>
              </a:rPr>
              <a:t>«Месть жены»</a:t>
            </a:r>
            <a:endParaRPr lang="ru-RU" dirty="0">
              <a:latin typeface="Monotype Corsiva"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morChB3.jpg"/>
          <p:cNvPicPr>
            <a:picLocks noChangeAspect="1"/>
          </p:cNvPicPr>
          <p:nvPr/>
        </p:nvPicPr>
        <p:blipFill>
          <a:blip r:embed="rId2">
            <a:lum contrast="10000"/>
          </a:blip>
          <a:stretch>
            <a:fillRect/>
          </a:stretch>
        </p:blipFill>
        <p:spPr>
          <a:xfrm>
            <a:off x="0" y="0"/>
            <a:ext cx="9144000" cy="6874525"/>
          </a:xfrm>
          <a:prstGeom prst="rect">
            <a:avLst/>
          </a:prstGeom>
        </p:spPr>
      </p:pic>
      <p:sp>
        <p:nvSpPr>
          <p:cNvPr id="2" name="Заголовок 1"/>
          <p:cNvSpPr>
            <a:spLocks noGrp="1"/>
          </p:cNvSpPr>
          <p:nvPr>
            <p:ph type="title"/>
          </p:nvPr>
        </p:nvSpPr>
        <p:spPr/>
        <p:txBody>
          <a:bodyPr/>
          <a:lstStyle/>
          <a:p>
            <a:r>
              <a:rPr lang="ru-RU" dirty="0" smtClean="0">
                <a:latin typeface="Monotype Corsiva" pitchFamily="66" charset="0"/>
              </a:rPr>
              <a:t>Проведение эксперимента</a:t>
            </a:r>
            <a:endParaRPr lang="ru-RU" dirty="0">
              <a:latin typeface="Monotype Corsiva" pitchFamily="66" charset="0"/>
            </a:endParaRPr>
          </a:p>
        </p:txBody>
      </p:sp>
      <p:sp>
        <p:nvSpPr>
          <p:cNvPr id="3" name="Содержимое 2"/>
          <p:cNvSpPr>
            <a:spLocks noGrp="1"/>
          </p:cNvSpPr>
          <p:nvPr>
            <p:ph idx="1"/>
          </p:nvPr>
        </p:nvSpPr>
        <p:spPr/>
        <p:txBody>
          <a:bodyPr>
            <a:normAutofit fontScale="25000" lnSpcReduction="20000"/>
          </a:bodyPr>
          <a:lstStyle/>
          <a:p>
            <a:pPr>
              <a:buNone/>
            </a:pPr>
            <a:r>
              <a:rPr lang="ru-RU" sz="8000" dirty="0" smtClean="0"/>
              <a:t> </a:t>
            </a:r>
            <a:r>
              <a:rPr lang="ru-RU" sz="8000" dirty="0" smtClean="0">
                <a:latin typeface="Monotype Corsiva" pitchFamily="66" charset="0"/>
              </a:rPr>
              <a:t>Суть моего </a:t>
            </a:r>
            <a:r>
              <a:rPr lang="ru-RU" sz="8000" dirty="0" smtClean="0">
                <a:latin typeface="Monotype Corsiva" pitchFamily="66" charset="0"/>
              </a:rPr>
              <a:t>эксперимента заключалась в следующем:</a:t>
            </a:r>
            <a:endParaRPr lang="ru-RU" sz="8000" dirty="0" smtClean="0">
              <a:latin typeface="Monotype Corsiva" pitchFamily="66" charset="0"/>
            </a:endParaRPr>
          </a:p>
          <a:p>
            <a:pPr>
              <a:buNone/>
            </a:pPr>
            <a:r>
              <a:rPr lang="ru-RU" sz="9600" dirty="0" smtClean="0">
                <a:latin typeface="Monotype Corsiva" pitchFamily="66" charset="0"/>
              </a:rPr>
              <a:t>Я предоставила испытуемым 3 небольших </a:t>
            </a:r>
            <a:r>
              <a:rPr lang="ru-RU" sz="9600" dirty="0" smtClean="0">
                <a:latin typeface="Monotype Corsiva" pitchFamily="66" charset="0"/>
              </a:rPr>
              <a:t>текста, </a:t>
            </a:r>
            <a:r>
              <a:rPr lang="ru-RU" sz="9600" dirty="0" smtClean="0">
                <a:latin typeface="Monotype Corsiva" pitchFamily="66" charset="0"/>
              </a:rPr>
              <a:t>у трех человек они находились в одном порядке, а у двух оставшихся в другом ,при предоставлении текстов прозвучала следующая формулировка задания : За определенное время, которое я  «якобы» засекла на секундомере нужно осмысленно прочитать 3 текста(точное время не называлось ,оговаривалось то, что его должно хватить(дабы испытуемые не торопились и не подумали что поверяют их быстроту чтения ,а прочитали текст осмысленно) первым трём тексты были предоставлены в следующем порядке: «Притча», «Кролик», «Месть жены»; другим двум: «Кролик», «Месть жены» , «Притча». Так же я попросила вести пальцем по тексту во время чтения, это нужно было для того что бы мне знать на какой части текста находится </a:t>
            </a:r>
            <a:r>
              <a:rPr lang="ru-RU" sz="9600" dirty="0" smtClean="0">
                <a:latin typeface="Monotype Corsiva" pitchFamily="66" charset="0"/>
              </a:rPr>
              <a:t>испытуемый. </a:t>
            </a:r>
            <a:r>
              <a:rPr lang="ru-RU" sz="9600" dirty="0" smtClean="0">
                <a:latin typeface="Monotype Corsiva" pitchFamily="66" charset="0"/>
              </a:rPr>
              <a:t>Как только испытуемый доходил до середины третьего текста, я забирала его под предлогом «время истекло» и естественно слышала в свой </a:t>
            </a:r>
            <a:r>
              <a:rPr lang="ru-RU" sz="9600" dirty="0" smtClean="0">
                <a:latin typeface="Monotype Corsiva" pitchFamily="66" charset="0"/>
              </a:rPr>
              <a:t>адрес возмущения.</a:t>
            </a:r>
            <a:endParaRPr lang="ru-RU" sz="9600" dirty="0">
              <a:latin typeface="Monotype Corsiva"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819</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Министерство здравоохранения Республики Беларусь УЧРЕЖДЕНИЕ ОБРАЗОВАНИЯ «ГРОДНЕНСКИЙ ГОСУДАРСТВЕННЫЙ МЕДИЦИНСКИЙ УНИВЕРСИТЕТ» Кафедра Психологии и педагогики    Эффект незавершённого действия (ЭффектЗейгарник) </vt:lpstr>
      <vt:lpstr>Цель:</vt:lpstr>
      <vt:lpstr>Перед собой я поставила следующие задачи:</vt:lpstr>
      <vt:lpstr>Метод исследования:</vt:lpstr>
      <vt:lpstr>Актуальность:</vt:lpstr>
      <vt:lpstr>Подготовка к эксперименту</vt:lpstr>
      <vt:lpstr>Слайд 7</vt:lpstr>
      <vt:lpstr>Слайд 8</vt:lpstr>
      <vt:lpstr>Проведение эксперимента</vt:lpstr>
      <vt:lpstr>Слайд 10</vt:lpstr>
      <vt:lpstr>Слайд 11</vt:lpstr>
      <vt:lpstr>Слайд 12</vt:lpstr>
      <vt:lpstr>Слайд 13</vt:lpstr>
      <vt:lpstr>Итог</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здравоохранения Республики Беларусь УЧРЕЖДЕНИЕ ОБРАЗОВАНИЯ «ГРОДНЕНСКИЙ ГОСУДАРСТВЕННЫЙ МЕДИЦИНСКИЙ УНИВЕРСИТЕТ» Кафедра Нормальной физиологии   Спинальный шок</dc:title>
  <dc:creator>Acer1</dc:creator>
  <cp:lastModifiedBy>Acer1</cp:lastModifiedBy>
  <cp:revision>5</cp:revision>
  <dcterms:created xsi:type="dcterms:W3CDTF">2017-12-03T13:18:48Z</dcterms:created>
  <dcterms:modified xsi:type="dcterms:W3CDTF">2018-05-31T17:19:21Z</dcterms:modified>
</cp:coreProperties>
</file>