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8" r:id="rId5"/>
    <p:sldId id="260" r:id="rId6"/>
    <p:sldId id="262" r:id="rId7"/>
    <p:sldId id="264" r:id="rId8"/>
    <p:sldId id="267" r:id="rId9"/>
    <p:sldId id="261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441" autoAdjust="0"/>
    <p:restoredTop sz="94660"/>
  </p:normalViewPr>
  <p:slideViewPr>
    <p:cSldViewPr snapToGrid="0">
      <p:cViewPr varScale="1">
        <p:scale>
          <a:sx n="86" d="100"/>
          <a:sy n="86" d="100"/>
        </p:scale>
        <p:origin x="-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оказали помощь</c:v>
                </c:pt>
                <c:pt idx="1">
                  <c:v>не оказали помощь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</c:v>
                </c:pt>
                <c:pt idx="1">
                  <c:v>55</c:v>
                </c:pt>
              </c:numCache>
            </c:numRef>
          </c:val>
        </c:ser>
        <c:dLbls>
          <c:showVal val="1"/>
        </c:dLbls>
        <c:gapWidth val="41"/>
        <c:axId val="87364352"/>
        <c:axId val="87365504"/>
      </c:barChart>
      <c:catAx>
        <c:axId val="873643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365504"/>
        <c:crosses val="autoZero"/>
        <c:auto val="1"/>
        <c:lblAlgn val="ctr"/>
        <c:lblOffset val="100"/>
      </c:catAx>
      <c:valAx>
        <c:axId val="8736550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736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Оказали помощь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1">
                  <c:v>мужчины(8)</c:v>
                </c:pt>
                <c:pt idx="2">
                  <c:v>женщины(11)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0.27580000000000005</c:v>
                </c:pt>
                <c:pt idx="2">
                  <c:v>0.24400000000000002</c:v>
                </c:pt>
              </c:numCache>
            </c:numRef>
          </c:val>
        </c:ser>
        <c:dLbls>
          <c:showVal val="1"/>
        </c:dLbls>
        <c:gapWidth val="65"/>
        <c:axId val="89686016"/>
        <c:axId val="89687552"/>
      </c:barChart>
      <c:catAx>
        <c:axId val="89686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687552"/>
        <c:crosses val="autoZero"/>
        <c:auto val="1"/>
        <c:lblAlgn val="ctr"/>
        <c:lblOffset val="100"/>
      </c:catAx>
      <c:valAx>
        <c:axId val="89687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tickLblPos val="nextTo"/>
        <c:crossAx val="8968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оказанная помощь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</c:spPr>
          <c:cat>
            <c:strRef>
              <c:f>Лист1!$A$2:$A$4</c:f>
              <c:strCache>
                <c:ptCount val="3"/>
                <c:pt idx="0">
                  <c:v>оказали первую помощь</c:v>
                </c:pt>
                <c:pt idx="1">
                  <c:v>довели до лавочки</c:v>
                </c:pt>
                <c:pt idx="2">
                  <c:v>спросили о самочувствии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</c:ser>
        <c:dLbls/>
        <c:gapWidth val="100"/>
        <c:overlap val="-24"/>
        <c:axId val="140327552"/>
        <c:axId val="140329344"/>
      </c:barChart>
      <c:catAx>
        <c:axId val="140327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329344"/>
        <c:crosses val="autoZero"/>
        <c:auto val="1"/>
        <c:lblAlgn val="ctr"/>
        <c:lblOffset val="100"/>
      </c:catAx>
      <c:valAx>
        <c:axId val="1403293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327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12/18/2018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9989479" cy="2956897"/>
          </a:xfrm>
        </p:spPr>
        <p:txBody>
          <a:bodyPr/>
          <a:lstStyle/>
          <a:p>
            <a:pPr algn="ctr"/>
            <a:r>
              <a:rPr lang="ru-RU" sz="8000" b="1" dirty="0" smtClean="0"/>
              <a:t>Особенности проявления альтруизма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7836" y="4539245"/>
            <a:ext cx="4225483" cy="123375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Выполнили студенты 3 курса 4 группы</a:t>
            </a:r>
          </a:p>
          <a:p>
            <a:r>
              <a:rPr lang="ru-RU" dirty="0"/>
              <a:t>Медико-психологического факультета</a:t>
            </a:r>
          </a:p>
          <a:p>
            <a:r>
              <a:rPr lang="ru-RU" dirty="0" err="1"/>
              <a:t>Будевич</a:t>
            </a:r>
            <a:r>
              <a:rPr lang="ru-RU" dirty="0"/>
              <a:t> Д.О.</a:t>
            </a:r>
          </a:p>
          <a:p>
            <a:r>
              <a:rPr lang="ru-RU" dirty="0" err="1" smtClean="0"/>
              <a:t>Оксенюк</a:t>
            </a:r>
            <a:r>
              <a:rPr lang="ru-RU" dirty="0" smtClean="0"/>
              <a:t> </a:t>
            </a:r>
            <a:r>
              <a:rPr lang="ru-RU" dirty="0"/>
              <a:t>Т.А.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60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69848" y="321972"/>
            <a:ext cx="10058400" cy="162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772732"/>
            <a:ext cx="9568101" cy="53994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Такой низкий показатель отзывчивости влечет за собой различные отрицательные последствия как для ваших родных, так и для вас, ведь на месте пострадавшего может оказаться любой родной вам </a:t>
            </a:r>
            <a:r>
              <a:rPr lang="ru-RU" dirty="0"/>
              <a:t>ч</a:t>
            </a:r>
            <a:r>
              <a:rPr lang="ru-RU" dirty="0" smtClean="0"/>
              <a:t>еловек или вы. Поэтому, чтоб исправить ситуацию нужно начинать с себя. </a:t>
            </a:r>
          </a:p>
          <a:p>
            <a:pPr marL="0" indent="0">
              <a:buNone/>
            </a:pPr>
            <a:r>
              <a:rPr lang="ru-RU" dirty="0" smtClean="0"/>
              <a:t>Для того, чтоб изменить ситуацию с альтруизмом в положительную сторону в окружающем социуме Дэвид Майерс предложил следующие действия:</a:t>
            </a:r>
          </a:p>
          <a:p>
            <a:pPr marL="0" indent="0">
              <a:buNone/>
            </a:pPr>
            <a:r>
              <a:rPr lang="ru-RU" dirty="0" smtClean="0"/>
              <a:t>Во-первых</a:t>
            </a:r>
            <a:r>
              <a:rPr lang="ru-RU" dirty="0"/>
              <a:t>, можно устранить те факторы, которые препятствуют оказанию помощи. Мы можем предпринять определенные шаги </a:t>
            </a:r>
            <a:r>
              <a:rPr lang="ru-RU" dirty="0" smtClean="0"/>
              <a:t>для </a:t>
            </a:r>
            <a:r>
              <a:rPr lang="ru-RU" dirty="0"/>
              <a:t>того, чтобы повысить чувство ответственности свидетелей этих ситуаций. Мы даже можем использовать такие приемы, как замечания или предъявление явно завышенных требований, которые неминуемо вызовут решительный отказ; и то и другое вызывает у человека чувство вины или желание восстановить свою пошатнувшуюся репутацию.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Во-вторых</a:t>
            </a:r>
            <a:r>
              <a:rPr lang="ru-RU" dirty="0"/>
              <a:t>, мы можем научить альтруизму. Результаты изучения роли примеров </a:t>
            </a:r>
            <a:r>
              <a:rPr lang="ru-RU" dirty="0" err="1"/>
              <a:t>просоциальных</a:t>
            </a:r>
            <a:r>
              <a:rPr lang="ru-RU" dirty="0"/>
              <a:t> поступков на телеэкране свидетельствуют об их огромных возможностях как средства научения позитивному поведению. Дети, которые видят примеры такого поведения, склонны к оказанию </a:t>
            </a:r>
            <a:r>
              <a:rPr lang="ru-RU" dirty="0" smtClean="0"/>
              <a:t>помощи.</a:t>
            </a:r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мы хотим добиться от людей альтруистических поступков, не следует забывать и об эффекте </a:t>
            </a:r>
            <a:r>
              <a:rPr lang="ru-RU" dirty="0" err="1"/>
              <a:t>сверхоправдания</a:t>
            </a:r>
            <a:r>
              <a:rPr lang="ru-RU" dirty="0"/>
              <a:t>: принуждение к совершению добрых дел нередко приводит к подрыву внутренней мотивации. Предоставляя людям возможность самим найти внутреннее оправдание для совершения альтруистического поступка (не предлагая вознаграждения за согласие и не грозя наказанием за отказ), мы создаем условия для того, чтобы они приписали свое поведение собственным альтруистическим мотивам и впредь оказывали помощь более охотно. Приобретая знания об альтруизме, т. е. занимаясь тем, чем только что занимались вы сами, можно научиться воспринимать нужды других людей и реагировать на них.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12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Благодарим за внимание</a:t>
            </a:r>
            <a:endParaRPr lang="ru-RU" dirty="0"/>
          </a:p>
        </p:txBody>
      </p:sp>
      <p:pic>
        <p:nvPicPr>
          <p:cNvPr id="4098" name="Picture 2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2879" y="2120900"/>
            <a:ext cx="435259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39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                Цель </a:t>
            </a:r>
            <a:r>
              <a:rPr lang="ru-RU" b="1" dirty="0"/>
              <a:t>эксперимента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915" y="1956639"/>
            <a:ext cx="5989379" cy="40835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400" dirty="0"/>
              <a:t>В современном бешенном </a:t>
            </a:r>
            <a:r>
              <a:rPr lang="ru-RU" sz="2400" dirty="0" smtClean="0"/>
              <a:t>ритме </a:t>
            </a:r>
            <a:r>
              <a:rPr lang="ru-RU" sz="2400" dirty="0"/>
              <a:t>городов люди погружены в свои проблемы, постоянно куда-то спешат и черствеют по отношению к окружающим. Но найдут ли прохожие в себе силы поступиться на время своими интересами и помочь нуждающемуся человеку? Как на самом деле обстоит ситуация с </a:t>
            </a:r>
            <a:r>
              <a:rPr lang="ru-RU" sz="2400" dirty="0" smtClean="0"/>
              <a:t>отзывчивостью </a:t>
            </a:r>
            <a:r>
              <a:rPr lang="ru-RU" sz="2400" dirty="0"/>
              <a:t>в современном мире, все ли так плохо как мы думаем</a:t>
            </a:r>
            <a:r>
              <a:rPr lang="ru-RU" sz="2400" dirty="0" smtClean="0"/>
              <a:t>?</a:t>
            </a:r>
          </a:p>
          <a:p>
            <a:pPr lvl="0"/>
            <a:r>
              <a:rPr lang="ru-RU" sz="2400" dirty="0" smtClean="0"/>
              <a:t>Наш </a:t>
            </a:r>
            <a:r>
              <a:rPr lang="ru-RU" sz="2400" dirty="0"/>
              <a:t>эксперимент направлен на то, чтобы </a:t>
            </a:r>
            <a:r>
              <a:rPr lang="ru-RU" sz="2400" dirty="0" smtClean="0"/>
              <a:t>проверить такой социально-психологический феномен как альтруизм. Поэтому нами был произведен социальный эксперимент </a:t>
            </a:r>
            <a:r>
              <a:rPr lang="ru-RU" sz="2400" dirty="0"/>
              <a:t>«человеку плохо». </a:t>
            </a:r>
            <a:r>
              <a:rPr lang="ru-RU" sz="2400" dirty="0" smtClean="0"/>
              <a:t> В результате эксперимента мы попытаемся выяснить какие факторы могут влиять на прохожих в принятии решения «помочь или нет»? Какой гендерный пол чаще проявляет альтруизм?</a:t>
            </a:r>
            <a:endParaRPr lang="ru-RU" dirty="0"/>
          </a:p>
        </p:txBody>
      </p:sp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318" y="2093976"/>
            <a:ext cx="4446118" cy="280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51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Теоретическая часть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Альтруизм</a:t>
            </a:r>
            <a:r>
              <a:rPr lang="ru-RU" sz="2400" dirty="0"/>
              <a:t> — качество, диаметрально противоположное эгоизму. Альтруист неравнодушен и готов помочь совершенно бескорыстно, даже тогда, когда ему не предлагают ничего взамен и когда он не ждет никакой благодарности</a:t>
            </a:r>
            <a:r>
              <a:rPr lang="ru-RU" sz="2400" dirty="0" smtClean="0"/>
              <a:t>. </a:t>
            </a:r>
            <a:endParaRPr lang="ru-RU" sz="2400" dirty="0"/>
          </a:p>
          <a:p>
            <a:endParaRPr lang="ru-RU" dirty="0"/>
          </a:p>
        </p:txBody>
      </p:sp>
      <p:pic>
        <p:nvPicPr>
          <p:cNvPr id="2054" name="Picture 6" descr="ÐÐ°ÑÑÐ¸Ð½ÐºÐ¸ Ð¿Ð¾ Ð·Ð°Ð¿ÑÐ¾ÑÑ Ð°Ð»ÑÑÑÑÐ¸Ð·Ð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3040" y="3337773"/>
            <a:ext cx="2884933" cy="268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642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Группа испытуемых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люди, находящиеся в поле </a:t>
            </a:r>
            <a:r>
              <a:rPr lang="ru-RU" dirty="0" smtClean="0"/>
              <a:t>эксперимента (прохожие).</a:t>
            </a:r>
          </a:p>
          <a:p>
            <a:endParaRPr lang="ru-RU" dirty="0"/>
          </a:p>
        </p:txBody>
      </p:sp>
      <p:pic>
        <p:nvPicPr>
          <p:cNvPr id="3074" name="Picture 2" descr="ÐÐ°ÑÑÐ¸Ð½ÐºÐ¸ Ð¿Ð¾ Ð·Ð°Ð¿ÑÐ¾ÑÑ ÑÐµÐ»Ð¾Ð²ÐµÐºÑ Ð¿Ð»Ð¾Ñ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8013" y="2729210"/>
            <a:ext cx="5910374" cy="332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32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Ход эксперимента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Экспериментатор №1 делает вид, что ему стало плохо в общественном месте (парк). Он не </a:t>
            </a:r>
            <a:r>
              <a:rPr lang="ru-RU" sz="2400" dirty="0" smtClean="0"/>
              <a:t>зовет </a:t>
            </a:r>
            <a:r>
              <a:rPr lang="ru-RU" sz="2400" dirty="0"/>
              <a:t>на помощь, а лишь создает видимость соматического расстройства. Как отреагируют прохожие? Остановятся, чтобы помочь, или пройдут мимо? За поведением испытуемых (окружающих людей) наблюдает и фиксирует результаты экспериментатор №2.</a:t>
            </a:r>
          </a:p>
          <a:p>
            <a:r>
              <a:rPr lang="ru-RU" sz="2400" dirty="0"/>
              <a:t>Всего эксперимент был разыгран 16 раз, в ходе которого было задействовано 74 прохожих разного пола и </a:t>
            </a:r>
            <a:r>
              <a:rPr lang="ru-RU" sz="2400" dirty="0" smtClean="0"/>
              <a:t>возраста.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831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 эксперимента 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766984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4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4219590"/>
              </p:ext>
            </p:extLst>
          </p:nvPr>
        </p:nvGraphicFramePr>
        <p:xfrm>
          <a:off x="1069975" y="1023582"/>
          <a:ext cx="10058400" cy="5148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05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7133621"/>
              </p:ext>
            </p:extLst>
          </p:nvPr>
        </p:nvGraphicFramePr>
        <p:xfrm>
          <a:off x="1069975" y="750627"/>
          <a:ext cx="10058400" cy="542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8409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70681"/>
          </a:xfrm>
        </p:spPr>
        <p:txBody>
          <a:bodyPr/>
          <a:lstStyle/>
          <a:p>
            <a:pPr algn="ctr"/>
            <a:r>
              <a:rPr lang="ru-RU" b="1" dirty="0" smtClean="0"/>
              <a:t>Вывод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352282"/>
            <a:ext cx="10058400" cy="48199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После обработки результатов эксперимента «Человеку плохо», можно сделать вывод, что уровень отзывчивости нашего население крайне низок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На данные результаты могли повлиять такие социальные факторы как:</a:t>
            </a:r>
            <a:endParaRPr lang="ru-RU" dirty="0"/>
          </a:p>
          <a:p>
            <a:r>
              <a:rPr lang="ru-RU" dirty="0" smtClean="0"/>
              <a:t>Число прохожих</a:t>
            </a:r>
          </a:p>
          <a:p>
            <a:r>
              <a:rPr lang="ru-RU" dirty="0" smtClean="0"/>
              <a:t>Нежелание брать ответственность за дальнейшие события с пострадавшим</a:t>
            </a:r>
          </a:p>
          <a:p>
            <a:r>
              <a:rPr lang="ru-RU" dirty="0" smtClean="0"/>
              <a:t>Фактор времени</a:t>
            </a:r>
          </a:p>
          <a:p>
            <a:r>
              <a:rPr lang="ru-RU" dirty="0" smtClean="0"/>
              <a:t>Эмоциональное состояние прохожих и уровень </a:t>
            </a:r>
            <a:r>
              <a:rPr lang="ru-RU" dirty="0" err="1" smtClean="0"/>
              <a:t>эмпатии</a:t>
            </a:r>
            <a:endParaRPr lang="ru-RU" dirty="0" smtClean="0"/>
          </a:p>
          <a:p>
            <a:r>
              <a:rPr lang="ru-RU" dirty="0" smtClean="0"/>
              <a:t>Личностные качества прохожих</a:t>
            </a:r>
          </a:p>
          <a:p>
            <a:r>
              <a:rPr lang="ru-RU" dirty="0"/>
              <a:t>М</a:t>
            </a:r>
            <a:r>
              <a:rPr lang="ru-RU" dirty="0" smtClean="0"/>
              <a:t>оральное воспитание общества  </a:t>
            </a:r>
          </a:p>
          <a:p>
            <a:r>
              <a:rPr lang="ru-RU" dirty="0" smtClean="0"/>
              <a:t>Гендерная принадлежность и возраст пострадавшего</a:t>
            </a:r>
          </a:p>
          <a:p>
            <a:r>
              <a:rPr lang="ru-RU" dirty="0" smtClean="0"/>
              <a:t>Сходство пострадавшего и  прохожих</a:t>
            </a:r>
          </a:p>
          <a:p>
            <a:pPr marL="0" indent="0">
              <a:buNone/>
            </a:pPr>
            <a:r>
              <a:rPr lang="ru-RU" dirty="0"/>
              <a:t>Также несколько раз наблюдалась такая картина, что прохожие начинали </a:t>
            </a:r>
            <a:r>
              <a:rPr lang="ru-RU" dirty="0" err="1"/>
              <a:t>столпотвориться</a:t>
            </a:r>
            <a:r>
              <a:rPr lang="ru-RU" dirty="0"/>
              <a:t> вокруг, как только испытуемый начинал помогать «пострадавшему». Таким образом мы также могли наблюдать феномен зеваки. </a:t>
            </a:r>
          </a:p>
          <a:p>
            <a:pPr marL="0" indent="0">
              <a:buNone/>
            </a:pPr>
            <a:r>
              <a:rPr lang="ru-RU" dirty="0"/>
              <a:t>В свою очередь, результаты эксперимента показывают, что по отношению к девушке как мужчины, так и женщины склонны помогать в примерно равном процентном соотношении (м 27,58%; ж 24,4%), однако мужчины все же охотнее предлагали помощь.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221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455</TotalTime>
  <Words>670</Words>
  <Application>Microsoft Office PowerPoint</Application>
  <PresentationFormat>Произвольный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Дерево</vt:lpstr>
      <vt:lpstr>Особенности проявления альтруизма</vt:lpstr>
      <vt:lpstr>                 Цель эксперимента </vt:lpstr>
      <vt:lpstr>Теоретическая часть </vt:lpstr>
      <vt:lpstr>Группа испытуемых </vt:lpstr>
      <vt:lpstr>Ход эксперимента </vt:lpstr>
      <vt:lpstr>Результаты эксперимента </vt:lpstr>
      <vt:lpstr>Слайд 7</vt:lpstr>
      <vt:lpstr>Слайд 8</vt:lpstr>
      <vt:lpstr>Вывод </vt:lpstr>
      <vt:lpstr> </vt:lpstr>
      <vt:lpstr>Благодарим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проявления альтруизма</dc:title>
  <dc:creator>Master</dc:creator>
  <cp:lastModifiedBy>Владислав</cp:lastModifiedBy>
  <cp:revision>22</cp:revision>
  <dcterms:created xsi:type="dcterms:W3CDTF">2018-12-17T14:48:12Z</dcterms:created>
  <dcterms:modified xsi:type="dcterms:W3CDTF">2018-12-18T08:25:56Z</dcterms:modified>
</cp:coreProperties>
</file>