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Положительные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Дружелюбность/Грубость</c:v>
                </c:pt>
                <c:pt idx="1">
                  <c:v>Доброта/Лицемерие</c:v>
                </c:pt>
                <c:pt idx="2">
                  <c:v>Выская культура личности/Хамство</c:v>
                </c:pt>
                <c:pt idx="3">
                  <c:v>Уверенность в себе/Чрезмерный эгоизм</c:v>
                </c:pt>
                <c:pt idx="4">
                  <c:v>Искреннсть/Лживость</c:v>
                </c:pt>
                <c:pt idx="5">
                  <c:v>Рассудительство/Заносчивость</c:v>
                </c:pt>
                <c:pt idx="6">
                  <c:v>Заботливость/Мстительность</c:v>
                </c:pt>
                <c:pt idx="7">
                  <c:v>Осторожность/Агрессивность</c:v>
                </c:pt>
                <c:pt idx="8">
                  <c:v>Бескорыстие/Жадность</c:v>
                </c:pt>
                <c:pt idx="9">
                  <c:v>Эмпатия/Бесчувстенность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11</c:v>
                </c:pt>
                <c:pt idx="1">
                  <c:v>8</c:v>
                </c:pt>
                <c:pt idx="2">
                  <c:v>11</c:v>
                </c:pt>
                <c:pt idx="3">
                  <c:v>10</c:v>
                </c:pt>
                <c:pt idx="4">
                  <c:v>6</c:v>
                </c:pt>
                <c:pt idx="5">
                  <c:v>9</c:v>
                </c:pt>
                <c:pt idx="6">
                  <c:v>10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Отрицательные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Дружелюбность/Грубость</c:v>
                </c:pt>
                <c:pt idx="1">
                  <c:v>Доброта/Лицемерие</c:v>
                </c:pt>
                <c:pt idx="2">
                  <c:v>Выская культура личности/Хамство</c:v>
                </c:pt>
                <c:pt idx="3">
                  <c:v>Уверенность в себе/Чрезмерный эгоизм</c:v>
                </c:pt>
                <c:pt idx="4">
                  <c:v>Искреннсть/Лживость</c:v>
                </c:pt>
                <c:pt idx="5">
                  <c:v>Рассудительство/Заносчивость</c:v>
                </c:pt>
                <c:pt idx="6">
                  <c:v>Заботливость/Мстительность</c:v>
                </c:pt>
                <c:pt idx="7">
                  <c:v>Осторожность/Агрессивность</c:v>
                </c:pt>
                <c:pt idx="8">
                  <c:v>Бескорыстие/Жадность</c:v>
                </c:pt>
                <c:pt idx="9">
                  <c:v>Эмпатия/Бесчувстенность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axId val="121522048"/>
        <c:axId val="121523584"/>
      </c:barChart>
      <c:catAx>
        <c:axId val="121522048"/>
        <c:scaling>
          <c:orientation val="minMax"/>
        </c:scaling>
        <c:axPos val="b"/>
        <c:tickLblPos val="nextTo"/>
        <c:crossAx val="121523584"/>
        <c:crosses val="autoZero"/>
        <c:auto val="1"/>
        <c:lblAlgn val="ctr"/>
        <c:lblOffset val="100"/>
      </c:catAx>
      <c:valAx>
        <c:axId val="121523584"/>
        <c:scaling>
          <c:orientation val="minMax"/>
        </c:scaling>
        <c:axPos val="l"/>
        <c:majorGridlines/>
        <c:numFmt formatCode="General" sourceLinked="1"/>
        <c:tickLblPos val="nextTo"/>
        <c:crossAx val="1215220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Положительные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Дружелюбность/Грубость</c:v>
                </c:pt>
                <c:pt idx="1">
                  <c:v>Доброта/Лицемерие</c:v>
                </c:pt>
                <c:pt idx="2">
                  <c:v>Выская культура личности/Хамство</c:v>
                </c:pt>
                <c:pt idx="3">
                  <c:v>Уверенность в себе/Чрезмерный эгоизм</c:v>
                </c:pt>
                <c:pt idx="4">
                  <c:v>Искреннсть/Лживость</c:v>
                </c:pt>
                <c:pt idx="5">
                  <c:v>Рассудительство/Заносчивость</c:v>
                </c:pt>
                <c:pt idx="6">
                  <c:v>Заботливость/Мстительность</c:v>
                </c:pt>
                <c:pt idx="7">
                  <c:v>Осторожность/Агрессивность</c:v>
                </c:pt>
                <c:pt idx="8">
                  <c:v>Бескорыстие/Жадность</c:v>
                </c:pt>
                <c:pt idx="9">
                  <c:v>Эмпатия/Бесчувстенность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</c:v>
                </c:pt>
                <c:pt idx="1">
                  <c:v>6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4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Отрицательные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Дружелюбность/Грубость</c:v>
                </c:pt>
                <c:pt idx="1">
                  <c:v>Доброта/Лицемерие</c:v>
                </c:pt>
                <c:pt idx="2">
                  <c:v>Выская культура личности/Хамство</c:v>
                </c:pt>
                <c:pt idx="3">
                  <c:v>Уверенность в себе/Чрезмерный эгоизм</c:v>
                </c:pt>
                <c:pt idx="4">
                  <c:v>Искреннсть/Лживость</c:v>
                </c:pt>
                <c:pt idx="5">
                  <c:v>Рассудительство/Заносчивость</c:v>
                </c:pt>
                <c:pt idx="6">
                  <c:v>Заботливость/Мстительность</c:v>
                </c:pt>
                <c:pt idx="7">
                  <c:v>Осторожность/Агрессивность</c:v>
                </c:pt>
                <c:pt idx="8">
                  <c:v>Бескорыстие/Жадность</c:v>
                </c:pt>
                <c:pt idx="9">
                  <c:v>Эмпатия/Бесчувстенность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6</c:v>
                </c:pt>
                <c:pt idx="1">
                  <c:v>4</c:v>
                </c:pt>
                <c:pt idx="2">
                  <c:v>9</c:v>
                </c:pt>
                <c:pt idx="3">
                  <c:v>6</c:v>
                </c:pt>
                <c:pt idx="4">
                  <c:v>10</c:v>
                </c:pt>
                <c:pt idx="5">
                  <c:v>6</c:v>
                </c:pt>
                <c:pt idx="6">
                  <c:v>10</c:v>
                </c:pt>
                <c:pt idx="7">
                  <c:v>8</c:v>
                </c:pt>
                <c:pt idx="8">
                  <c:v>9</c:v>
                </c:pt>
                <c:pt idx="9">
                  <c:v>6</c:v>
                </c:pt>
              </c:numCache>
            </c:numRef>
          </c:val>
        </c:ser>
        <c:axId val="156936448"/>
        <c:axId val="157286784"/>
      </c:barChart>
      <c:catAx>
        <c:axId val="156936448"/>
        <c:scaling>
          <c:orientation val="minMax"/>
        </c:scaling>
        <c:axPos val="b"/>
        <c:tickLblPos val="nextTo"/>
        <c:crossAx val="157286784"/>
        <c:crosses val="autoZero"/>
        <c:auto val="1"/>
        <c:lblAlgn val="ctr"/>
        <c:lblOffset val="100"/>
      </c:catAx>
      <c:valAx>
        <c:axId val="157286784"/>
        <c:scaling>
          <c:orientation val="minMax"/>
        </c:scaling>
        <c:axPos val="l"/>
        <c:majorGridlines/>
        <c:numFmt formatCode="General" sourceLinked="1"/>
        <c:tickLblPos val="nextTo"/>
        <c:crossAx val="1569364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ЭФФЕКТ «ОРЕОЛА»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6200" dirty="0" smtClean="0"/>
              <a:t>Подготовили студенты 3 курса 4 группы </a:t>
            </a:r>
          </a:p>
          <a:p>
            <a:r>
              <a:rPr lang="ru-RU" sz="6200" dirty="0" err="1" smtClean="0"/>
              <a:t>Грицкевич</a:t>
            </a:r>
            <a:r>
              <a:rPr lang="ru-RU" sz="6200" dirty="0" smtClean="0"/>
              <a:t> Н.О.</a:t>
            </a:r>
          </a:p>
          <a:p>
            <a:r>
              <a:rPr lang="ru-RU" sz="6200" dirty="0" smtClean="0"/>
              <a:t>Новик Н.О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Эффект «ореола»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влияние на содержание знаний, мнений, оценок личности специфической установки, имеющейся у одного человека по отношению к другому.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76672"/>
            <a:ext cx="7772400" cy="587888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i="1" dirty="0" smtClean="0"/>
              <a:t>Объект исследования: </a:t>
            </a:r>
            <a:r>
              <a:rPr lang="ru-RU" dirty="0" smtClean="0"/>
              <a:t>эффект «Ореола»</a:t>
            </a:r>
          </a:p>
          <a:p>
            <a:r>
              <a:rPr lang="ru-RU" dirty="0" smtClean="0"/>
              <a:t>    </a:t>
            </a:r>
            <a:r>
              <a:rPr lang="ru-RU" b="1" i="1" dirty="0" smtClean="0"/>
              <a:t>Предмет исследования: </a:t>
            </a:r>
            <a:r>
              <a:rPr lang="ru-RU" dirty="0" smtClean="0"/>
              <a:t>проявление эффекта «Ореола»</a:t>
            </a:r>
          </a:p>
          <a:p>
            <a:r>
              <a:rPr lang="ru-RU" dirty="0" smtClean="0"/>
              <a:t>    </a:t>
            </a:r>
            <a:r>
              <a:rPr lang="ru-RU" b="1" i="1" dirty="0" smtClean="0"/>
              <a:t>Цель:</a:t>
            </a:r>
            <a:r>
              <a:rPr lang="ru-RU" dirty="0" smtClean="0"/>
              <a:t> Изучить проявления эффекта «Ореола» у девушек.</a:t>
            </a:r>
          </a:p>
          <a:p>
            <a:r>
              <a:rPr lang="ru-RU" dirty="0" smtClean="0"/>
              <a:t>    </a:t>
            </a:r>
            <a:r>
              <a:rPr lang="ru-RU" b="1" i="1" dirty="0" smtClean="0"/>
              <a:t>Метод: </a:t>
            </a:r>
            <a:r>
              <a:rPr lang="ru-RU" dirty="0" smtClean="0"/>
              <a:t>опрос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60648"/>
            <a:ext cx="7772400" cy="60949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соотвествии</a:t>
            </a:r>
            <a:r>
              <a:rPr lang="ru-RU" dirty="0" smtClean="0"/>
              <a:t> с целью были поставлены следующие задачи: </a:t>
            </a:r>
          </a:p>
          <a:p>
            <a:pPr lvl="0"/>
            <a:r>
              <a:rPr lang="ru-RU" dirty="0" smtClean="0"/>
              <a:t>Провести теоретический анализ литературы по эффекту «Ореола».</a:t>
            </a:r>
          </a:p>
          <a:p>
            <a:pPr lvl="0"/>
            <a:r>
              <a:rPr lang="ru-RU" dirty="0" smtClean="0"/>
              <a:t>Выбрать соответствующий </a:t>
            </a:r>
            <a:r>
              <a:rPr lang="ru-RU" dirty="0" err="1" smtClean="0"/>
              <a:t>стимульный</a:t>
            </a:r>
            <a:r>
              <a:rPr lang="ru-RU" dirty="0" smtClean="0"/>
              <a:t> материал, разработать </a:t>
            </a:r>
            <a:r>
              <a:rPr lang="ru-RU" dirty="0" err="1" smtClean="0"/>
              <a:t>опросник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Изучить проявления эффекта «Ореола».</a:t>
            </a:r>
          </a:p>
          <a:p>
            <a:pPr>
              <a:buNone/>
            </a:pPr>
            <a:r>
              <a:rPr lang="ru-RU" dirty="0" smtClean="0"/>
              <a:t> Выборка исследования: исследование проводилось на базе УО «Гродненского государственного медицинского университет»  в количестве 20 студентов. Возраст испытуемых 19-22 лет. Все испытуемые женского пола.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r>
              <a:rPr lang="ru-RU" sz="2800" dirty="0" smtClean="0"/>
              <a:t>В ходе нашего исследования мы выбрали положительные и отрицательные качества для человека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14400" y="1700213"/>
          <a:ext cx="7772400" cy="407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Качества положительные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Качества отрицательные: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Дружелюбность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Грубость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Доброта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Лицемерие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Высокая культура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Хамство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Уверенность в себе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Чрезмерный эгоизм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Искренность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Лживость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Рассудительность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Заносчивость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Заботливость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Мстительность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Осторожность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Агрессивность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Бескорыстие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Жадность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Эмпатия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Бесчувственность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 же ряд фотографий мужчин:</a:t>
            </a:r>
            <a:endParaRPr lang="ru-RU" dirty="0"/>
          </a:p>
        </p:txBody>
      </p:sp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1357298"/>
            <a:ext cx="2286016" cy="3048021"/>
          </a:xfrm>
          <a:prstGeom prst="rect">
            <a:avLst/>
          </a:prstGeom>
        </p:spPr>
      </p:pic>
      <p:pic>
        <p:nvPicPr>
          <p:cNvPr id="6" name="Рисунок 5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6" y="1714488"/>
            <a:ext cx="3656374" cy="2428877"/>
          </a:xfrm>
          <a:prstGeom prst="rect">
            <a:avLst/>
          </a:prstGeom>
        </p:spPr>
      </p:pic>
      <p:pic>
        <p:nvPicPr>
          <p:cNvPr id="7" name="Рисунок 6" descr="photo_2018-12-09_16-30-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4000504"/>
            <a:ext cx="3964773" cy="2643182"/>
          </a:xfrm>
          <a:prstGeom prst="rect">
            <a:avLst/>
          </a:prstGeom>
        </p:spPr>
      </p:pic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642910" y="3500438"/>
            <a:ext cx="2357454" cy="314327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2400" cy="914400"/>
          </a:xfrm>
        </p:spPr>
        <p:txBody>
          <a:bodyPr/>
          <a:lstStyle/>
          <a:p>
            <a:r>
              <a:rPr lang="ru-RU" dirty="0" smtClean="0"/>
              <a:t>Распределение качеств</a:t>
            </a:r>
            <a:r>
              <a:rPr lang="en-US" dirty="0" smtClean="0"/>
              <a:t> </a:t>
            </a:r>
            <a:r>
              <a:rPr lang="ru-RU" dirty="0" smtClean="0"/>
              <a:t>для симпатичного человека: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/>
          <a:lstStyle/>
          <a:p>
            <a:r>
              <a:rPr lang="ru-RU" dirty="0" smtClean="0"/>
              <a:t>Распределение качеств для несимпатичного человека: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ходе нашего исследования мы выяснили, что студенты девушки при определении мужчины как симпатичного приписывают ему такие качества как: дружелюбность, доброта, уверенность в себе, </a:t>
            </a:r>
            <a:r>
              <a:rPr lang="ru-RU" dirty="0" err="1" smtClean="0"/>
              <a:t>забтливость</a:t>
            </a:r>
            <a:r>
              <a:rPr lang="ru-RU" dirty="0" smtClean="0"/>
              <a:t>, искренность и т.д. В то время как при выборе несимпатичный приписывали ему следующие качества: грубость, лицемерие, хамство, жадность, бесчувственность и </a:t>
            </a:r>
            <a:r>
              <a:rPr lang="ru-RU" dirty="0" err="1" smtClean="0"/>
              <a:t>тд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</TotalTime>
  <Words>259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ЭФФЕКТ «ОРЕОЛА»</vt:lpstr>
      <vt:lpstr> Эффект «ореола» -</vt:lpstr>
      <vt:lpstr>Слайд 3</vt:lpstr>
      <vt:lpstr>Слайд 4</vt:lpstr>
      <vt:lpstr>В ходе нашего исследования мы выбрали положительные и отрицательные качества для человека</vt:lpstr>
      <vt:lpstr>Так же ряд фотографий мужчин:</vt:lpstr>
      <vt:lpstr>Распределение качеств для симпатичного человека:</vt:lpstr>
      <vt:lpstr>Распределение качеств для несимпатичного человека: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 «ОРЕОЛА»</dc:title>
  <dc:creator>Администратор</dc:creator>
  <cp:lastModifiedBy>Admin</cp:lastModifiedBy>
  <cp:revision>5</cp:revision>
  <dcterms:created xsi:type="dcterms:W3CDTF">2018-12-17T16:04:30Z</dcterms:created>
  <dcterms:modified xsi:type="dcterms:W3CDTF">2018-12-17T17:00:07Z</dcterms:modified>
</cp:coreProperties>
</file>