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0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381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05-49F7-82F2-F1BE9BD9BBB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90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381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05-49F7-82F2-F1BE9BD9BBB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90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381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05-49F7-82F2-F1BE9BD9BBB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90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76200" dist="38100" dir="5400000" rotWithShape="0">
                  <a:srgbClr val="000000">
                    <a:alpha val="7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05-49F7-82F2-F1BE9BD9BBBA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/>
                      <a:t>
</a:t>
                    </a:r>
                    <a:r>
                      <a:rPr lang="ru-RU" sz="1600" baseline="0" dirty="0" smtClean="0"/>
                      <a:t>69%</a:t>
                    </a:r>
                    <a:endParaRPr lang="ru-RU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6708610518548481"/>
                      <c:h val="0.193776648703911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05-49F7-82F2-F1BE9BD9BBBA}"/>
                </c:ext>
              </c:extLst>
            </c:dLbl>
            <c:dLbl>
              <c:idx val="1"/>
              <c:layout>
                <c:manualLayout>
                  <c:x val="0.19889431527136667"/>
                  <c:y val="6.99090348129524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B05-49F7-82F2-F1BE9BD9BBBA}"/>
                </c:ext>
              </c:extLst>
            </c:dLbl>
            <c:dLbl>
              <c:idx val="2"/>
              <c:layout>
                <c:manualLayout>
                  <c:x val="7.7059942087716798E-2"/>
                  <c:y val="0.134577759407453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304905806214131"/>
                      <c:h val="0.149636182028761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B05-49F7-82F2-F1BE9BD9BB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Худые</c:v>
                </c:pt>
                <c:pt idx="1">
                  <c:v>Фигура не имеет значения</c:v>
                </c:pt>
                <c:pt idx="2">
                  <c:v>Полные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05-49F7-82F2-F1BE9BD9BBBA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9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0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2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30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37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94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80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29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8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0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2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2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1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5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3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7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8A0A4D1-3882-41A0-9393-6C96F8A95D32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27AD105-57E2-4120-815B-F54A93C85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332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12" Type="http://schemas.openxmlformats.org/officeDocument/2006/relationships/image" Target="../media/image17.jpeg"/><Relationship Id="rId17" Type="http://schemas.openxmlformats.org/officeDocument/2006/relationships/image" Target="../media/image22.jpg"/><Relationship Id="rId2" Type="http://schemas.openxmlformats.org/officeDocument/2006/relationships/image" Target="../media/image7.jpeg"/><Relationship Id="rId1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eg"/><Relationship Id="rId15" Type="http://schemas.openxmlformats.org/officeDocument/2006/relationships/image" Target="../media/image20.jp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0810726" y="1711234"/>
            <a:ext cx="645399" cy="18871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692" y="254248"/>
            <a:ext cx="11625942" cy="1049867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РЕСПУБЛИКИ БЕЛАРУСЬ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ГРОДНЕНСКИЙ ГОСУДАРСТВЕННЫЙ МЕДИЦИНСКИЙ УНИВЕРСИТЕТ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ПСИХОЛОГИИ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эксперимент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 первичности»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студентки 3 курса 2 группы МПФ</a:t>
            </a:r>
          </a:p>
          <a:p>
            <a:pPr algn="r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Шендер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Сергеевна</a:t>
            </a:r>
          </a:p>
          <a:p>
            <a:pPr algn="r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Рыбачёнок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Игоревна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Гродно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</a:t>
            </a:r>
          </a:p>
          <a:p>
            <a:endParaRPr lang="ru-RU" sz="800" dirty="0"/>
          </a:p>
        </p:txBody>
      </p:sp>
      <p:pic>
        <p:nvPicPr>
          <p:cNvPr id="2050" name="Picture 2" descr="ÐÐ°ÑÑÐ¸Ð½ÐºÐ¸ Ð¿Ð¾ Ð·Ð°Ð¿ÑÐ¾ÑÑ ÑÑÑÐµÐºÑ Ð¿ÐµÑÐ²Ð¸ÑÐ½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" y="3931920"/>
            <a:ext cx="4419947" cy="2729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267557" y="818606"/>
            <a:ext cx="763334" cy="7614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185" y="505098"/>
            <a:ext cx="10725211" cy="6039394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выяснить, с каким типом телосложения работодатели предпочитают нанимать людей на работу.</a:t>
            </a:r>
          </a:p>
          <a:p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провести опрос среди людей различного пола и различного возраста с помощью заранее подготовленных фотографий и узнать, чем был обоснован их выбор.</a:t>
            </a:r>
          </a:p>
          <a:p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26 человек (13ж,13м) в возрасте от 19 до 48 лет.</a:t>
            </a:r>
          </a:p>
          <a:p>
            <a:r>
              <a:rPr lang="ru-RU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эксперимент, опрос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08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2513" y="4741817"/>
            <a:ext cx="304133" cy="2481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72" y="504540"/>
            <a:ext cx="11326102" cy="6118329"/>
          </a:xfrm>
        </p:spPr>
        <p:txBody>
          <a:bodyPr/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 эксперимента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в ходе эксперимента нами было выбрано случайным образом 26 человек разного возраста и пола. Им было предложено представить такую ситуацию: «Вообразите, что Вы – работодатель. Вам нужно принять на работу только одного сотрудника». Далее мы показывали испытуемым заранее подготовленные фотографии людей и просили выбрать одного человека из тех людей на фотографии в качестве сотрудника на работу и обосновать свой выбор.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14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21" y="2179373"/>
            <a:ext cx="3247389" cy="405923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162" y="-284051"/>
            <a:ext cx="3851802" cy="28984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1" y="2108094"/>
            <a:ext cx="2807772" cy="27999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95" y="1044859"/>
            <a:ext cx="2440585" cy="18304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93" y="4156663"/>
            <a:ext cx="4109980" cy="273998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06" y="0"/>
            <a:ext cx="3318556" cy="22076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23" y="2005832"/>
            <a:ext cx="2876583" cy="35915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35" y="-253770"/>
            <a:ext cx="3069574" cy="32829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43" y="-133201"/>
            <a:ext cx="3060336" cy="38387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68" y="1704703"/>
            <a:ext cx="2823429" cy="3864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65" y="-46915"/>
            <a:ext cx="3209204" cy="3185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58" y="1951801"/>
            <a:ext cx="2374797" cy="29999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14" y="2055081"/>
            <a:ext cx="2647419" cy="26771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3" y="4073136"/>
            <a:ext cx="2070706" cy="28109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98" y="4730616"/>
            <a:ext cx="4409246" cy="220462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23" y="4402177"/>
            <a:ext cx="4571093" cy="24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2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113851"/>
              </p:ext>
            </p:extLst>
          </p:nvPr>
        </p:nvGraphicFramePr>
        <p:xfrm>
          <a:off x="2312126" y="3892451"/>
          <a:ext cx="8281851" cy="25696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64786">
                  <a:extLst>
                    <a:ext uri="{9D8B030D-6E8A-4147-A177-3AD203B41FA5}">
                      <a16:colId xmlns:a16="http://schemas.microsoft.com/office/drawing/2014/main" xmlns="" val="3418690800"/>
                    </a:ext>
                  </a:extLst>
                </a:gridCol>
                <a:gridCol w="6617065">
                  <a:extLst>
                    <a:ext uri="{9D8B030D-6E8A-4147-A177-3AD203B41FA5}">
                      <a16:colId xmlns:a16="http://schemas.microsoft.com/office/drawing/2014/main" xmlns="" val="4157827843"/>
                    </a:ext>
                  </a:extLst>
                </a:gridCol>
              </a:tblGrid>
              <a:tr h="538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Возраст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4644990"/>
                  </a:ext>
                </a:extLst>
              </a:tr>
              <a:tr h="538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Худые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19, 22, 29, 34, 31, 20, 33, 29, 26, 28</a:t>
                      </a:r>
                      <a:r>
                        <a:rPr lang="ru-RU" sz="1800">
                          <a:effectLst>
                            <a:reflection stA="66000" endPos="0" fadeDir="0" sx="0" sy="0"/>
                          </a:effectLst>
                        </a:rPr>
                        <a:t>, </a:t>
                      </a:r>
                      <a:r>
                        <a:rPr lang="ru-RU" sz="1800">
                          <a:effectLst/>
                        </a:rPr>
                        <a:t>21, 30, 27, 26, 34, 23, 32, 30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0732514"/>
                  </a:ext>
                </a:extLst>
              </a:tr>
              <a:tr h="905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Фигура не имеет значения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35, 37, 39, 42, 46,48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8455718"/>
                  </a:ext>
                </a:extLst>
              </a:tr>
              <a:tr h="538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Полные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36, 44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5433384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42442509"/>
              </p:ext>
            </p:extLst>
          </p:nvPr>
        </p:nvGraphicFramePr>
        <p:xfrm>
          <a:off x="3151230" y="21492"/>
          <a:ext cx="5878891" cy="374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756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Фотографии полных людей получили более низкий рейтинг, чем снимки людей с нормальным 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телосложением.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было выявлено, что более молодое поколение опирается больше на внешность и выбирает более молодых представителей.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1806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24</TotalTime>
  <Words>263</Words>
  <Application>Microsoft Office PowerPoint</Application>
  <PresentationFormat>Произвольный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Сланец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Аудитория3</cp:lastModifiedBy>
  <cp:revision>5</cp:revision>
  <dcterms:created xsi:type="dcterms:W3CDTF">2018-12-17T16:48:48Z</dcterms:created>
  <dcterms:modified xsi:type="dcterms:W3CDTF">2018-12-18T08:46:09Z</dcterms:modified>
</cp:coreProperties>
</file>