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Акцентуации характера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Педантичный тип</c:v>
                </c:pt>
                <c:pt idx="1">
                  <c:v>Экзальтрованный тип</c:v>
                </c:pt>
                <c:pt idx="2">
                  <c:v>Эмотивный тип</c:v>
                </c:pt>
                <c:pt idx="3">
                  <c:v>Демонстративный тип</c:v>
                </c:pt>
                <c:pt idx="4">
                  <c:v>Тревожный тип</c:v>
                </c:pt>
                <c:pt idx="5">
                  <c:v>Возбудимый тип</c:v>
                </c:pt>
                <c:pt idx="6">
                  <c:v>Неуравновешенный тип</c:v>
                </c:pt>
                <c:pt idx="7">
                  <c:v>Дистимный тип</c:v>
                </c:pt>
                <c:pt idx="8">
                  <c:v>Циклотимный тип</c:v>
                </c:pt>
                <c:pt idx="9">
                  <c:v>Акцентуации нет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783A82-B594-48E7-866C-E2BC1B941A9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2CC89A-9BDF-4AC9-9545-E6016A38C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ircl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«Акцентуация характера у студентов медицинского ВУЗа»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321468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Малкова К.В.</a:t>
            </a:r>
          </a:p>
          <a:p>
            <a:r>
              <a:rPr lang="ru-RU" dirty="0" smtClean="0"/>
              <a:t>2 курс, 1 группа, МПФ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04041">
            <a:off x="397956" y="4117359"/>
            <a:ext cx="1428760" cy="2309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8346" y="1500174"/>
            <a:ext cx="2500330" cy="6429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Леонгард</a:t>
            </a:r>
            <a:r>
              <a:rPr lang="ru-RU" dirty="0" smtClean="0"/>
              <a:t> в своей теории исходил из представлений о том, что акцентуация характера влияет на всю личность в целом, поэтому созданная им типология включает в себя отдельные типы личности, которые сформировались при наличии ярко-выраженных черт характера и темперамента.</a:t>
            </a:r>
          </a:p>
          <a:p>
            <a:pPr algn="just"/>
            <a:r>
              <a:rPr lang="ru-RU" dirty="0" smtClean="0"/>
              <a:t> В своей знаменитой работе «Акцентуированная личность» Карл </a:t>
            </a:r>
            <a:r>
              <a:rPr lang="ru-RU" dirty="0" err="1" smtClean="0"/>
              <a:t>Леонгард</a:t>
            </a:r>
            <a:r>
              <a:rPr lang="ru-RU" dirty="0" smtClean="0"/>
              <a:t> не просто описывает типы личности, но и приводит примеры из книг Л. Толстого, М. Достоевского, А. Чехова и других великих писателей.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Демонстративная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Главной особенностью таких людей является способность к вытеснению. Вытеснение – это такой механизм неосознанной психологической защиты, когда человек способен просто «забыть» о некоторых фактах, которые негативно влияют на его психику.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714356"/>
            <a:ext cx="3186106" cy="10236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150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 этой особенностью связан тот факт, что демонстративные люди могут врать, искренне веря в свою правдивость. Они просто вытесняют из сознания понимание того, что это ложь. </a:t>
            </a:r>
          </a:p>
          <a:p>
            <a:pPr algn="just"/>
            <a:r>
              <a:rPr lang="ru-RU" dirty="0" smtClean="0"/>
              <a:t>Эти люди не обязательно пытаются «показать» себя, но если они все же делают это, то восхвалению нет предела, у них просто «отключаются тормоза». </a:t>
            </a:r>
          </a:p>
          <a:p>
            <a:r>
              <a:rPr lang="ru-RU" dirty="0" smtClean="0"/>
              <a:t>Проявляется у них и жалость к себе, когда другие, по их мнению, не ценят их и поступают несправедливо. </a:t>
            </a:r>
          </a:p>
          <a:p>
            <a:pPr algn="just"/>
            <a:r>
              <a:rPr lang="ru-RU" dirty="0" smtClean="0"/>
              <a:t>Их общительность и доброжелательность притягивает других людей.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Педантическая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Люди такого типа – полная противоположность демонстративным в плане механизма вытеснения. У них он работает очень слабо, от чего в силу вступают навязчивые мысли. Распознать такого человека не сложно. В быту он постоянно перепроверяет, выключен ли утюг, заперты ли двери.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412" y="1000108"/>
            <a:ext cx="2185974" cy="9521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>В работе он уперто ищет несуществующие ошибки и часто работает сверхурочно. Склонность к </a:t>
            </a:r>
            <a:r>
              <a:rPr lang="ru-RU" dirty="0" err="1" smtClean="0"/>
              <a:t>самокопанию</a:t>
            </a:r>
            <a:r>
              <a:rPr lang="ru-RU" dirty="0" smtClean="0"/>
              <a:t> вызывает внутреннее напряжение и беспокойство. </a:t>
            </a:r>
          </a:p>
          <a:p>
            <a:pPr lvl="0" algn="just"/>
            <a:r>
              <a:rPr lang="ru-RU" dirty="0" smtClean="0"/>
              <a:t>Если в напряженной ситуации человек такого типа не просто ощущает тревогу, а «впадает» в бурные негативные эмоциональные (аффективные) состояния, тогда речь идет уже не об акцентуации, а о психических нарушениях.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Застревающая личность.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человек, для которого главной сложностью является переключаться с одних переживаний и мыслей на другие. Если что-то вызывает раздражение, то даже спустя некоторое время, при мысли об этом негативном опыте застревающая личность возвращается в прошлое как мысленно, так и на уровне ощущений.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40" y="1285860"/>
            <a:ext cx="3543296" cy="8754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72000"/>
          </a:xfrm>
        </p:spPr>
        <p:txBody>
          <a:bodyPr/>
          <a:lstStyle/>
          <a:p>
            <a:pPr algn="just"/>
            <a:r>
              <a:rPr lang="ru-RU" dirty="0" smtClean="0"/>
              <a:t>Особенно сильные переживания вызываю ситуации, в которых было «задето» самолюбие, из-за чего окружающие часто характеризуют их как обидчивых либо злопамятных. </a:t>
            </a:r>
            <a:r>
              <a:rPr lang="ru-RU" dirty="0" err="1" smtClean="0"/>
              <a:t>Застревание</a:t>
            </a:r>
            <a:r>
              <a:rPr lang="ru-RU" dirty="0" smtClean="0"/>
              <a:t> проявляется и при достижении успеха – человек становится заносчивым и самоуверенным.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Возбудимая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Инстинктивные желания для личности этого типа являются более значимой движущей силой поведения, нежели осмысление и взвешивание. О таком человеке можно сказать, что им руководят влечения. Обычно действует импульсивно, во взаимодействии с другими часто проявляют нетерпимость.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1222" y="1142984"/>
            <a:ext cx="4400552" cy="8754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72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/>
              <a:t>Ощущая вспышку гнева, могут перейти «от слов – к действию», в смысле физического воздействия. В неблагоприятных условиях развития такие личности склонны к асоциальному поведению и формированию вредных привычек. Чем выше уровень интеллектуального развития, тем слабее негативные проявления.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Гипертимическая</a:t>
            </a:r>
            <a:r>
              <a:rPr lang="ru-RU" dirty="0" smtClean="0"/>
              <a:t>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оптимистичный человек, который обычно прибывает в приподнятом настроении и с удовольствием общается с другими. При этом может наблюдаться «соскакивание» с темы разговора. В целом, это акцентуация, которая обычно позитивно влияет на жизнь человека.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Человек подвергается огромным воздействиям, умственным и психическим нагрузкам. Все это может послужить факторами развития выраженности и уязвимости некоторых черт характера. Акцентуация характера, как крайний вариант психического здоровья, является сложной проблемой как с социально-психологической, так и с медицинской стороны. </a:t>
            </a:r>
          </a:p>
          <a:p>
            <a:pPr algn="just"/>
            <a:r>
              <a:rPr lang="ru-RU" dirty="0" smtClean="0"/>
              <a:t>Чрезмерно выраженные черты характера оказывают влияние на поведение людей, межличностные отношения, успеваемость в учебной деятельности и многое другое. 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2660" y="1285860"/>
            <a:ext cx="3257544" cy="7326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72000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Позитивный настрой и жажда деятельности поддерживает в них постоянное ощущение удовлетворенности жизнью. Негативная сторона </a:t>
            </a:r>
            <a:r>
              <a:rPr lang="ru-RU" dirty="0" err="1" smtClean="0"/>
              <a:t>гипертимности</a:t>
            </a:r>
            <a:r>
              <a:rPr lang="ru-RU" dirty="0" smtClean="0"/>
              <a:t> – в чрезмерной легкомысленности там, где ситуация требует более серьезного и обдуманного отношения. Человек не доводит дела до конца, а идеи не воплощаются в реальность.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Дистимическая</a:t>
            </a:r>
            <a:r>
              <a:rPr lang="ru-RU" dirty="0" smtClean="0"/>
              <a:t>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Являясь полной противоположностью </a:t>
            </a:r>
            <a:r>
              <a:rPr lang="ru-RU" dirty="0" err="1" smtClean="0"/>
              <a:t>гипертимической</a:t>
            </a:r>
            <a:r>
              <a:rPr lang="ru-RU" dirty="0" smtClean="0"/>
              <a:t> личности, такой человек по натуре очень серьезен, и обычно сосредоточен на мрачных и печальных сторонах жизнь. В общении закрыты, склонны впадать в депрессивные состояния в виде реакции на негативные события.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4230" y="1643050"/>
            <a:ext cx="2757478" cy="4468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72000"/>
          </a:xfrm>
        </p:spPr>
        <p:txBody>
          <a:bodyPr/>
          <a:lstStyle/>
          <a:p>
            <a:pPr algn="just"/>
            <a:r>
              <a:rPr lang="ru-RU" dirty="0" smtClean="0"/>
              <a:t>Не слишком активно проявляют себя в профессиональной сфере, а в диалог вступают только в ответ на обращение другого. Сдержанное поведение является отображением внутренней сосредоточенности и осмысленности, </a:t>
            </a:r>
            <a:r>
              <a:rPr lang="ru-RU" dirty="0" err="1" smtClean="0"/>
              <a:t>дистимическая</a:t>
            </a:r>
            <a:r>
              <a:rPr lang="ru-RU" dirty="0" smtClean="0"/>
              <a:t> личность отличается альтруизмом.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Циклотимическая</a:t>
            </a:r>
            <a:r>
              <a:rPr lang="ru-RU" dirty="0" smtClean="0"/>
              <a:t> личность.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человек, для которого характерна постоянная смена </a:t>
            </a:r>
            <a:r>
              <a:rPr lang="ru-RU" dirty="0" err="1" smtClean="0"/>
              <a:t>гипертимических</a:t>
            </a:r>
            <a:r>
              <a:rPr lang="ru-RU" dirty="0" smtClean="0"/>
              <a:t> и </a:t>
            </a:r>
            <a:r>
              <a:rPr lang="ru-RU" dirty="0" err="1" smtClean="0"/>
              <a:t>дистимических</a:t>
            </a:r>
            <a:r>
              <a:rPr lang="ru-RU" dirty="0" smtClean="0"/>
              <a:t> фаз. В зависимости от фазы, такие люди могут проявлять себя во взаимодействии с миром как совершенно разные люди. Причем, одна фаза приходит на смену другой по довольно незначительным причинам, либо вообще спонтанно.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974" y="1071546"/>
            <a:ext cx="3400420" cy="8040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72000"/>
          </a:xfrm>
        </p:spPr>
        <p:txBody>
          <a:bodyPr/>
          <a:lstStyle/>
          <a:p>
            <a:pPr algn="just"/>
            <a:r>
              <a:rPr lang="ru-RU" dirty="0" smtClean="0"/>
              <a:t>Если есть причина, то она не обязательно внешняя, обычная смена настроения может повлечь за собой смену фазы. Эта особенность зависит и от окружения: в веселой компании </a:t>
            </a:r>
            <a:r>
              <a:rPr lang="ru-RU" dirty="0" err="1" smtClean="0"/>
              <a:t>циклотимическая</a:t>
            </a:r>
            <a:r>
              <a:rPr lang="ru-RU" dirty="0" smtClean="0"/>
              <a:t> личность может стать центром внимания, а в более «строгой» обстановке ведет себя тихо и застенчиво.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Экзальтированная личность.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Такому человеку свойственны резкие перепады настроения, связанные с его высокой чувствительностью. Чувство связанности с миром, альтруизм и желание быть полезным являются основой его глубоких переживаний. Перепады настроения варьируются от всепоглощающей радости до глубокой печали. Внутреннее состояние всегда так же ярко проявляется внешне и заметно другим людям.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412" y="2285992"/>
            <a:ext cx="2471726" cy="7326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Обычно глубокие чувства и переживания связанны не с собственной личностью, а с другими людьми. Это значит, что им свойственна развитая </a:t>
            </a:r>
            <a:r>
              <a:rPr lang="ru-RU" dirty="0" err="1" smtClean="0"/>
              <a:t>эмпатия</a:t>
            </a:r>
            <a:r>
              <a:rPr lang="ru-RU" dirty="0" smtClean="0"/>
              <a:t>, высокие моральные чувства и ощущение ответственности за других. Грусть может возникнуть по причине, которую другой человек даже не заметит. При этом негативные чувства быстро углубляются, печаль и тоска могут перейти в отчаяние. Даже незначительная причина может вызвать страх, который стремительно нарастает.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Тревожная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Такой человек с самого детства отличается боязливостью и скованностью от неуверенности в себе. Взрослея, личность учиться «держать себя в руках», поэтому неуверенность стает скрытой от глаз других людей. При этом может наблюдаться </a:t>
            </a:r>
            <a:r>
              <a:rPr lang="ru-RU" dirty="0" err="1" smtClean="0"/>
              <a:t>сверхкомпенсация</a:t>
            </a:r>
            <a:r>
              <a:rPr lang="ru-RU" dirty="0" smtClean="0"/>
              <a:t>, когда человек ведет себя хамовато и грубо, хотя на самом деле ощущает тревогу и неуверенность.</a:t>
            </a:r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2143116"/>
            <a:ext cx="4829180" cy="8754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72000"/>
          </a:xfrm>
        </p:spPr>
        <p:txBody>
          <a:bodyPr/>
          <a:lstStyle/>
          <a:p>
            <a:pPr lvl="0" algn="just"/>
            <a:r>
              <a:rPr lang="ru-RU" dirty="0" smtClean="0"/>
              <a:t>В споре тревожная личность часто не может отстоять свою точку зрения, особенно если оппонент более энергичен и уверен в своей правоте. Робость такого человека иногда переходит в доверчивость с просьбой к окружающим быть к нему более дружелюбными.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Эмотивная</a:t>
            </a:r>
            <a:r>
              <a:rPr lang="ru-RU" dirty="0" smtClean="0"/>
              <a:t> личность.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человек, для которого наиболее весомыми являются его тонкие душевные переживания. Этот тип личности можно назвать родственным экзальтированному типа, но экзальтированные люди склонны к крайностям, они очень бурно переживают полярные чувства.</a:t>
            </a:r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412" y="1928802"/>
            <a:ext cx="330037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72000"/>
          </a:xfrm>
        </p:spPr>
        <p:txBody>
          <a:bodyPr/>
          <a:lstStyle/>
          <a:p>
            <a:r>
              <a:rPr lang="ru-RU" b="1" dirty="0" smtClean="0"/>
              <a:t>Цель: </a:t>
            </a:r>
            <a:r>
              <a:rPr lang="ru-RU" dirty="0" smtClean="0"/>
              <a:t>изучить выраженность акцентуации характера у студентов.</a:t>
            </a:r>
          </a:p>
          <a:p>
            <a:r>
              <a:rPr lang="ru-RU" b="1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Провести теоретический анализ проблемы акцентуации характера в психологической науке.</a:t>
            </a:r>
          </a:p>
          <a:p>
            <a:pPr lvl="0"/>
            <a:r>
              <a:rPr lang="ru-RU" dirty="0" smtClean="0"/>
              <a:t>Выявить акцентуации характера у студента медицинского ВУЗа.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1142984"/>
            <a:ext cx="2900354" cy="9469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286412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 err="1" smtClean="0"/>
              <a:t>Эмотивная</a:t>
            </a:r>
            <a:r>
              <a:rPr lang="ru-RU" dirty="0" smtClean="0"/>
              <a:t> личность более спокойна, она скорее чувствительная, нежели порывистая. Мягкосердечность и душевность таких людей ярко проявляется в мимике, их захватывают чувства, о которых они говорят. </a:t>
            </a:r>
          </a:p>
          <a:p>
            <a:pPr lvl="0" algn="just"/>
            <a:r>
              <a:rPr lang="ru-RU" dirty="0" smtClean="0"/>
              <a:t>От других схожих типов </a:t>
            </a:r>
            <a:r>
              <a:rPr lang="ru-RU" dirty="0" err="1" smtClean="0"/>
              <a:t>эмотивная</a:t>
            </a:r>
            <a:r>
              <a:rPr lang="ru-RU" dirty="0" smtClean="0"/>
              <a:t> личность в своих переживаниях отличается тем, что эмоции являются следствием конкретного события, она не «заражается» чувствами других людей под их влиянием.</a:t>
            </a:r>
          </a:p>
          <a:p>
            <a:pPr lvl="0" algn="just"/>
            <a:r>
              <a:rPr lang="ru-RU" dirty="0" smtClean="0"/>
              <a:t> У каждого чувства есть конкретная причина, оно не возникает спонтанно и не сменяется полярным чувством под влиянием незначительных факторов.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 полученным в ходе исследования результатам, были выявлены как наиболее, так и наименее выраженные типы акцентуации у студентов. Таким образом, преобладают эмоционально неустойчивые типы, которые могут характеризоваться нестабильностью настроения, повышенной возбудимостью и раздражительностью. </a:t>
            </a:r>
          </a:p>
          <a:p>
            <a:pPr algn="just"/>
            <a:r>
              <a:rPr lang="ru-RU" dirty="0" smtClean="0"/>
              <a:t>У ряда студентов немного иначе: для них характерна подавленность настроения и серьезность. Выраженность педантичного типа, по сравнению  с прочими типами, у студентов проявляется меньше.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84" y="1857364"/>
            <a:ext cx="2328850" cy="375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84" y="1214422"/>
            <a:ext cx="2900354" cy="303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457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Карл </a:t>
            </a:r>
            <a:r>
              <a:rPr lang="ru-RU" dirty="0" err="1" smtClean="0"/>
              <a:t>Леонгард</a:t>
            </a:r>
            <a:r>
              <a:rPr lang="ru-RU" dirty="0" smtClean="0"/>
              <a:t> (</a:t>
            </a:r>
            <a:r>
              <a:rPr lang="ru-RU" dirty="0" err="1" smtClean="0"/>
              <a:t>Karl</a:t>
            </a:r>
            <a:r>
              <a:rPr lang="ru-RU" dirty="0" smtClean="0"/>
              <a:t> </a:t>
            </a:r>
            <a:r>
              <a:rPr lang="ru-RU" dirty="0" err="1" smtClean="0"/>
              <a:t>Leonhard</a:t>
            </a:r>
            <a:r>
              <a:rPr lang="ru-RU" dirty="0" smtClean="0"/>
              <a:t>) (1904–1988) — выдающийся немецкий психиатр, психопатолог, невролог, психолог, который придерживался научных позиций Карла </a:t>
            </a:r>
            <a:r>
              <a:rPr lang="ru-RU" dirty="0" err="1" smtClean="0"/>
              <a:t>Вернике</a:t>
            </a:r>
            <a:r>
              <a:rPr lang="ru-RU" dirty="0" smtClean="0"/>
              <a:t> и Карла Клейста, создатель психиатрической школы К. Клейста — К. </a:t>
            </a:r>
            <a:r>
              <a:rPr lang="ru-RU" dirty="0" err="1" smtClean="0"/>
              <a:t>Леонгарда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0354" name="Picture 2" descr="Image result for Ð»ÐµÐ¾Ð½Ð³Ð°ÑÐ´ ÐºÐ°Ñ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14290"/>
            <a:ext cx="1905000" cy="26479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Image result for human psych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000504"/>
            <a:ext cx="3766730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974" y="2357430"/>
            <a:ext cx="3143272" cy="6611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72000"/>
          </a:xfrm>
        </p:spPr>
        <p:txBody>
          <a:bodyPr/>
          <a:lstStyle/>
          <a:p>
            <a:pPr algn="just"/>
            <a:r>
              <a:rPr lang="ru-RU" dirty="0" smtClean="0"/>
              <a:t>Акцентуация характера по </a:t>
            </a:r>
            <a:r>
              <a:rPr lang="ru-RU" dirty="0" err="1" smtClean="0"/>
              <a:t>Леонгарду</a:t>
            </a:r>
            <a:r>
              <a:rPr lang="ru-RU" dirty="0" smtClean="0"/>
              <a:t> — это заостренная черта, которая проявляется в определенных обстоятельствах и является крайней границей психической нормы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Леонгард</a:t>
            </a:r>
            <a:r>
              <a:rPr lang="ru-RU" dirty="0" smtClean="0"/>
              <a:t> считал, что наличие акцентуации формирует личность определенного типа, поэтому данная типология – это не просто типы акцентуаций, а типы акцентуированной личности. </a:t>
            </a:r>
          </a:p>
          <a:p>
            <a:pPr algn="just"/>
            <a:r>
              <a:rPr lang="ru-RU" dirty="0" smtClean="0"/>
              <a:t>Типология акцентуаций, которую создал К. </a:t>
            </a:r>
            <a:r>
              <a:rPr lang="ru-RU" dirty="0" err="1" smtClean="0"/>
              <a:t>Леонгард</a:t>
            </a:r>
            <a:r>
              <a:rPr lang="ru-RU" dirty="0" smtClean="0"/>
              <a:t>, в наше время не теряет своей актуальности. Многие психологи и психиатры используют эту теорию для разграничения нормы и отклонений в развитии, чтобы предупредить развитие негативных психических состояний и психических заболеваний.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1214422"/>
            <a:ext cx="3614734" cy="5897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7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же выявить акцентуации? </a:t>
            </a:r>
            <a:r>
              <a:rPr lang="ru-RU" dirty="0" smtClean="0"/>
              <a:t>Существует специальная профессиональная психологическая методика </a:t>
            </a:r>
            <a:r>
              <a:rPr lang="ru-RU" dirty="0" err="1" smtClean="0"/>
              <a:t>Леонгарда-Шмишека</a:t>
            </a:r>
            <a:r>
              <a:rPr lang="ru-RU" dirty="0" smtClean="0"/>
              <a:t> для определения акцентуаций. Г. </a:t>
            </a:r>
            <a:r>
              <a:rPr lang="ru-RU" dirty="0" err="1" smtClean="0"/>
              <a:t>Шмишек</a:t>
            </a:r>
            <a:r>
              <a:rPr lang="ru-RU" dirty="0" smtClean="0"/>
              <a:t> создал тест в 1970 году на основе теории </a:t>
            </a:r>
            <a:r>
              <a:rPr lang="ru-RU" dirty="0" err="1" smtClean="0"/>
              <a:t>Леонгарда</a:t>
            </a:r>
            <a:r>
              <a:rPr lang="ru-RU" dirty="0" smtClean="0"/>
              <a:t> об акцентуированной личности.</a:t>
            </a:r>
            <a:endParaRPr lang="ru-RU" dirty="0"/>
          </a:p>
        </p:txBody>
      </p:sp>
      <p:pic>
        <p:nvPicPr>
          <p:cNvPr id="105474" name="Picture 2" descr="Image result for hmm stock photo"/>
          <p:cNvPicPr>
            <a:picLocks noChangeAspect="1" noChangeArrowheads="1"/>
          </p:cNvPicPr>
          <p:nvPr/>
        </p:nvPicPr>
        <p:blipFill>
          <a:blip r:embed="rId2" cstate="print"/>
          <a:srcRect r="1922" b="8928"/>
          <a:stretch>
            <a:fillRect/>
          </a:stretch>
        </p:blipFill>
        <p:spPr bwMode="auto">
          <a:xfrm>
            <a:off x="3143240" y="4429132"/>
            <a:ext cx="3321831" cy="22145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результате проведенного исследования были обнаружены преобладающие типы акцентуации: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педантичный</a:t>
            </a:r>
            <a:r>
              <a:rPr lang="ru-RU" dirty="0" smtClean="0"/>
              <a:t> (1 человек),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экзальтированный</a:t>
            </a:r>
            <a:r>
              <a:rPr lang="ru-RU" dirty="0" smtClean="0"/>
              <a:t> (4 человека), </a:t>
            </a:r>
            <a:r>
              <a:rPr lang="ru-RU" dirty="0" err="1" smtClean="0"/>
              <a:t>гипертимный</a:t>
            </a:r>
            <a:r>
              <a:rPr lang="ru-RU" dirty="0" smtClean="0"/>
              <a:t>(4 человека),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эмотивный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демонстративный </a:t>
            </a:r>
            <a:r>
              <a:rPr lang="ru-RU" dirty="0" smtClean="0"/>
              <a:t>(по 3 человека),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тревожный</a:t>
            </a:r>
            <a:r>
              <a:rPr lang="ru-RU" dirty="0" smtClean="0"/>
              <a:t>(2 человека),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возбудимый</a:t>
            </a:r>
            <a:r>
              <a:rPr lang="ru-RU" dirty="0" smtClean="0"/>
              <a:t>(3 человека),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неуравновешенный</a:t>
            </a:r>
            <a:r>
              <a:rPr lang="ru-RU" dirty="0" smtClean="0"/>
              <a:t> (2 человека),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дистимный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циклотимный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/>
              <a:t>(по 1 человеку); у пяти респондентов выраженные черты характера определены не были.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286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1493</Words>
  <Application>Microsoft Office PowerPoint</Application>
  <PresentationFormat>Экран (4:3)</PresentationFormat>
  <Paragraphs>61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Яркая</vt:lpstr>
      <vt:lpstr> </vt:lpstr>
      <vt:lpstr>Введение</vt:lpstr>
      <vt:lpstr>Слайд 3</vt:lpstr>
      <vt:lpstr>Основная часть</vt:lpstr>
      <vt:lpstr>Слайд 5</vt:lpstr>
      <vt:lpstr>Слайд 6</vt:lpstr>
      <vt:lpstr>Слайд 7</vt:lpstr>
      <vt:lpstr>Результаты</vt:lpstr>
      <vt:lpstr>Слайд 9</vt:lpstr>
      <vt:lpstr>Слайд 10</vt:lpstr>
      <vt:lpstr>Демонстративная личность.</vt:lpstr>
      <vt:lpstr>Слайд 12</vt:lpstr>
      <vt:lpstr>Педантическая личность.</vt:lpstr>
      <vt:lpstr>Слайд 14</vt:lpstr>
      <vt:lpstr>Застревающая личность. </vt:lpstr>
      <vt:lpstr>Слайд 16</vt:lpstr>
      <vt:lpstr>Возбудимая личность.</vt:lpstr>
      <vt:lpstr>Слайд 18</vt:lpstr>
      <vt:lpstr>Гипертимическая личность.</vt:lpstr>
      <vt:lpstr>Слайд 20</vt:lpstr>
      <vt:lpstr>Дистимическая личность.</vt:lpstr>
      <vt:lpstr>Слайд 22</vt:lpstr>
      <vt:lpstr>Циклотимическая личность. </vt:lpstr>
      <vt:lpstr>Слайд 24</vt:lpstr>
      <vt:lpstr>Экзальтированная личность. </vt:lpstr>
      <vt:lpstr>Слайд 26</vt:lpstr>
      <vt:lpstr>Тревожная личность.</vt:lpstr>
      <vt:lpstr>Слайд 28</vt:lpstr>
      <vt:lpstr>Эмотивная личность. </vt:lpstr>
      <vt:lpstr>Слайд 30</vt:lpstr>
      <vt:lpstr>Выводы</vt:lpstr>
      <vt:lpstr>Слайд 32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12</cp:revision>
  <dcterms:created xsi:type="dcterms:W3CDTF">2018-05-31T20:37:33Z</dcterms:created>
  <dcterms:modified xsi:type="dcterms:W3CDTF">2018-06-19T10:40:12Z</dcterms:modified>
</cp:coreProperties>
</file>