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C80A-333B-4F44-9B60-F747541DCC40}" type="datetimeFigureOut">
              <a:rPr lang="ru-RU" smtClean="0"/>
              <a:t>16.12.2018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B680696-0DE4-4C10-9D56-D4952F8FA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712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C80A-333B-4F44-9B60-F747541DCC40}" type="datetimeFigureOut">
              <a:rPr lang="ru-RU" smtClean="0"/>
              <a:t>16.12.2018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680696-0DE4-4C10-9D56-D4952F8FA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1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C80A-333B-4F44-9B60-F747541DCC40}" type="datetimeFigureOut">
              <a:rPr lang="ru-RU" smtClean="0"/>
              <a:t>16.12.2018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680696-0DE4-4C10-9D56-D4952F8FA18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4545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C80A-333B-4F44-9B60-F747541DCC40}" type="datetimeFigureOut">
              <a:rPr lang="ru-RU" smtClean="0"/>
              <a:t>16.12.2018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680696-0DE4-4C10-9D56-D4952F8FA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748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C80A-333B-4F44-9B60-F747541DCC40}" type="datetimeFigureOut">
              <a:rPr lang="ru-RU" smtClean="0"/>
              <a:t>16.12.2018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680696-0DE4-4C10-9D56-D4952F8FA18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276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C80A-333B-4F44-9B60-F747541DCC40}" type="datetimeFigureOut">
              <a:rPr lang="ru-RU" smtClean="0"/>
              <a:t>16.12.2018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680696-0DE4-4C10-9D56-D4952F8FA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5040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C80A-333B-4F44-9B60-F747541DCC40}" type="datetimeFigureOut">
              <a:rPr lang="ru-RU" smtClean="0"/>
              <a:t>16.12.2018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0696-0DE4-4C10-9D56-D4952F8FA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682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C80A-333B-4F44-9B60-F747541DCC40}" type="datetimeFigureOut">
              <a:rPr lang="ru-RU" smtClean="0"/>
              <a:t>16.12.2018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0696-0DE4-4C10-9D56-D4952F8FA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273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C80A-333B-4F44-9B60-F747541DCC40}" type="datetimeFigureOut">
              <a:rPr lang="ru-RU" smtClean="0"/>
              <a:t>16.12.2018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0696-0DE4-4C10-9D56-D4952F8FA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303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C80A-333B-4F44-9B60-F747541DCC40}" type="datetimeFigureOut">
              <a:rPr lang="ru-RU" smtClean="0"/>
              <a:t>16.12.2018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680696-0DE4-4C10-9D56-D4952F8FA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586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C80A-333B-4F44-9B60-F747541DCC40}" type="datetimeFigureOut">
              <a:rPr lang="ru-RU" smtClean="0"/>
              <a:t>16.12.2018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680696-0DE4-4C10-9D56-D4952F8FA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924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C80A-333B-4F44-9B60-F747541DCC40}" type="datetimeFigureOut">
              <a:rPr lang="ru-RU" smtClean="0"/>
              <a:t>16.12.2018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680696-0DE4-4C10-9D56-D4952F8FA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770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C80A-333B-4F44-9B60-F747541DCC40}" type="datetimeFigureOut">
              <a:rPr lang="ru-RU" smtClean="0"/>
              <a:t>16.12.2018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0696-0DE4-4C10-9D56-D4952F8FA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218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C80A-333B-4F44-9B60-F747541DCC40}" type="datetimeFigureOut">
              <a:rPr lang="ru-RU" smtClean="0"/>
              <a:t>16.12.2018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0696-0DE4-4C10-9D56-D4952F8FA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272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C80A-333B-4F44-9B60-F747541DCC40}" type="datetimeFigureOut">
              <a:rPr lang="ru-RU" smtClean="0"/>
              <a:t>16.12.2018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0696-0DE4-4C10-9D56-D4952F8FA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244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FC80A-333B-4F44-9B60-F747541DCC40}" type="datetimeFigureOut">
              <a:rPr lang="ru-RU" smtClean="0"/>
              <a:t>16.12.2018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680696-0DE4-4C10-9D56-D4952F8FA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07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FC80A-333B-4F44-9B60-F747541DCC40}" type="datetimeFigureOut">
              <a:rPr lang="ru-RU" smtClean="0"/>
              <a:t>16.12.2018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B680696-0DE4-4C10-9D56-D4952F8FA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8933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  <p:sldLayoutId id="2147483895" r:id="rId12"/>
    <p:sldLayoutId id="2147483896" r:id="rId13"/>
    <p:sldLayoutId id="2147483897" r:id="rId14"/>
    <p:sldLayoutId id="2147483898" r:id="rId15"/>
    <p:sldLayoutId id="214748389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0423" y="261259"/>
            <a:ext cx="8817428" cy="1358536"/>
          </a:xfrm>
        </p:spPr>
        <p:txBody>
          <a:bodyPr>
            <a:noAutofit/>
          </a:bodyPr>
          <a:lstStyle/>
          <a:p>
            <a:pPr algn="ctr"/>
            <a:r>
              <a:rPr lang="ru-RU" sz="1600" dirty="0"/>
              <a:t>Министерство здравоохранения Республики Беларусь</a:t>
            </a:r>
            <a:br>
              <a:rPr lang="ru-RU" sz="1600" dirty="0"/>
            </a:br>
            <a:r>
              <a:rPr lang="ru-RU" sz="1600" dirty="0"/>
              <a:t>УЧРЕЖДЕНИЕ ОБРАЗОВАНИЯ</a:t>
            </a:r>
            <a:br>
              <a:rPr lang="ru-RU" sz="1600" dirty="0"/>
            </a:br>
            <a:r>
              <a:rPr lang="ru-RU" sz="1600" dirty="0"/>
              <a:t>“ГРОДНЕНСКИЙ ГОСУДАРСТВЕННЫЙ </a:t>
            </a:r>
            <a:r>
              <a:rPr lang="ru-RU" sz="1600" dirty="0" smtClean="0"/>
              <a:t>МЕДИЦИНСКИЙ УНИВЕРСИТЕТ</a:t>
            </a:r>
            <a:r>
              <a:rPr lang="ru-RU" sz="1600" dirty="0"/>
              <a:t>”</a:t>
            </a:r>
            <a:br>
              <a:rPr lang="ru-RU" sz="1600" dirty="0"/>
            </a:br>
            <a:r>
              <a:rPr lang="ru-RU" sz="1600" dirty="0"/>
              <a:t>Кафедра психологии и педагогики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3043645" y="1789612"/>
            <a:ext cx="582603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Эксперимент по социальной психологии:</a:t>
            </a:r>
            <a:endParaRPr lang="ru-RU" sz="2800" dirty="0"/>
          </a:p>
          <a:p>
            <a:pPr algn="ctr"/>
            <a:r>
              <a:rPr lang="ru-RU" sz="2800" b="1" dirty="0"/>
              <a:t> « Летчик или маньяк» </a:t>
            </a:r>
            <a:endParaRPr lang="ru-RU" sz="2800" dirty="0"/>
          </a:p>
          <a:p>
            <a:pPr algn="ctr"/>
            <a:r>
              <a:rPr lang="ru-RU" sz="2800" dirty="0"/>
              <a:t>(видоизмененная апробация эксперимента </a:t>
            </a:r>
          </a:p>
          <a:p>
            <a:pPr algn="ctr"/>
            <a:r>
              <a:rPr lang="ru-RU" sz="2800" dirty="0"/>
              <a:t>В. Мухиной « Ученый или маньяк»)</a:t>
            </a:r>
          </a:p>
          <a:p>
            <a:pPr algn="ctr"/>
            <a:endParaRPr lang="ru-RU" sz="2800" dirty="0"/>
          </a:p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482148" y="5316250"/>
            <a:ext cx="39362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Выполнили студенты 3 курса 1 группы </a:t>
            </a:r>
          </a:p>
          <a:p>
            <a:r>
              <a:rPr lang="ru-RU" sz="1400" dirty="0"/>
              <a:t>медико-психологического факультета</a:t>
            </a:r>
          </a:p>
          <a:p>
            <a:r>
              <a:rPr lang="ru-RU" sz="1400" dirty="0"/>
              <a:t>Прудникова Анастасия Юрьевна,</a:t>
            </a:r>
          </a:p>
          <a:p>
            <a:r>
              <a:rPr lang="ru-RU" sz="1400" dirty="0"/>
              <a:t>Адамович Ирина Альфредовна</a:t>
            </a:r>
          </a:p>
          <a:p>
            <a:r>
              <a:rPr lang="ru-RU" sz="1400" dirty="0"/>
              <a:t>Преподаватель: Воронко Елена Валентиновна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08023" y="6408857"/>
            <a:ext cx="28999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Гродно, 2018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436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17566" y="796833"/>
            <a:ext cx="10577149" cy="5506273"/>
          </a:xfrm>
        </p:spPr>
        <p:txBody>
          <a:bodyPr/>
          <a:lstStyle/>
          <a:p>
            <a:r>
              <a:rPr lang="ru-RU" sz="1700" b="1" dirty="0"/>
              <a:t>ВВЕДЕНИЕ</a:t>
            </a:r>
            <a:endParaRPr lang="ru-RU" sz="1700" dirty="0"/>
          </a:p>
          <a:p>
            <a:r>
              <a:rPr lang="ru-RU" sz="2000" dirty="0">
                <a:solidFill>
                  <a:srgbClr val="002060"/>
                </a:solidFill>
              </a:rPr>
              <a:t>Исследования социального восприятия, или социальной перцепции, - одна из наиболее устойчивых традиций в социальной психологии, сохранившая свою актуальность и в наши дни.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Цель данного эксперимента </a:t>
            </a:r>
            <a:r>
              <a:rPr lang="ru-RU" sz="2000" dirty="0">
                <a:solidFill>
                  <a:srgbClr val="002060"/>
                </a:solidFill>
              </a:rPr>
              <a:t>заключается в том, чтобы выяснить, есть ли различия в восприятии других людей в зависимости от присваиваемых им разных социальных ролей. А также выявить </a:t>
            </a:r>
            <a:r>
              <a:rPr lang="ru-RU" sz="2000" dirty="0" err="1">
                <a:solidFill>
                  <a:srgbClr val="002060"/>
                </a:solidFill>
              </a:rPr>
              <a:t>конформность</a:t>
            </a:r>
            <a:r>
              <a:rPr lang="ru-RU" sz="2000" dirty="0">
                <a:solidFill>
                  <a:srgbClr val="002060"/>
                </a:solidFill>
              </a:rPr>
              <a:t> исследуемых под влиянием предложенной установки (охарактеризуйте маньяка/летчика).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Гипотеза: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характеристики будут изменяться, в зависимости от предлагаемых социальных ролей персонажа.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Группа испытуемых: </a:t>
            </a:r>
            <a:r>
              <a:rPr lang="ru-RU" sz="2000" dirty="0">
                <a:solidFill>
                  <a:srgbClr val="002060"/>
                </a:solidFill>
              </a:rPr>
              <a:t>студенты медико-психологического факультета, люди разных возрастных категорий.</a:t>
            </a:r>
          </a:p>
          <a:p>
            <a:r>
              <a:rPr lang="ru-RU" sz="2000" dirty="0">
                <a:solidFill>
                  <a:srgbClr val="002060"/>
                </a:solidFill>
              </a:rPr>
              <a:t>Общее количество участников эксперимента: 22 человека в возрасте </a:t>
            </a:r>
            <a:r>
              <a:rPr lang="ru-RU" dirty="0">
                <a:solidFill>
                  <a:srgbClr val="002060"/>
                </a:solidFill>
              </a:rPr>
              <a:t>от 17 до 60 лет.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474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6457" y="640080"/>
            <a:ext cx="8911687" cy="128089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Ход эксперимента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6023" y="1448347"/>
            <a:ext cx="5421085" cy="5564777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Эксперимент </a:t>
            </a:r>
            <a:r>
              <a:rPr lang="ru-RU" dirty="0">
                <a:solidFill>
                  <a:srgbClr val="002060"/>
                </a:solidFill>
              </a:rPr>
              <a:t>проводился в форме опроса, в котором испытуемым предоставлялась фотография мужчины средних лет. </a:t>
            </a:r>
            <a:r>
              <a:rPr lang="ru-RU" dirty="0" smtClean="0">
                <a:solidFill>
                  <a:srgbClr val="002060"/>
                </a:solidFill>
              </a:rPr>
              <a:t>О</a:t>
            </a:r>
            <a:r>
              <a:rPr lang="ru-RU" dirty="0">
                <a:solidFill>
                  <a:srgbClr val="002060"/>
                </a:solidFill>
              </a:rPr>
              <a:t>д</a:t>
            </a:r>
            <a:r>
              <a:rPr lang="ru-RU" dirty="0" smtClean="0">
                <a:solidFill>
                  <a:srgbClr val="002060"/>
                </a:solidFill>
              </a:rPr>
              <a:t>ной </a:t>
            </a:r>
            <a:r>
              <a:rPr lang="ru-RU" dirty="0">
                <a:solidFill>
                  <a:srgbClr val="002060"/>
                </a:solidFill>
              </a:rPr>
              <a:t>половине опрошенных его представляли в качестве летчика, другим – в качестве </a:t>
            </a:r>
            <a:r>
              <a:rPr lang="ru-RU" dirty="0" smtClean="0">
                <a:solidFill>
                  <a:srgbClr val="002060"/>
                </a:solidFill>
              </a:rPr>
              <a:t>маньяка. </a:t>
            </a:r>
            <a:r>
              <a:rPr lang="ru-RU" dirty="0">
                <a:solidFill>
                  <a:srgbClr val="002060"/>
                </a:solidFill>
              </a:rPr>
              <a:t>Людям следовало описать психологический портрет мужчины.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На данной фотографии серийный маньяк Третьяков Владимир Николаевич.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161" y="640080"/>
            <a:ext cx="5082114" cy="5900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726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2399" y="676362"/>
            <a:ext cx="8911687" cy="128089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Полученные ответы испытуемых.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6356" y="1316807"/>
            <a:ext cx="11035348" cy="5103222"/>
          </a:xfrm>
        </p:spPr>
        <p:txBody>
          <a:bodyPr>
            <a:noAutofit/>
          </a:bodyPr>
          <a:lstStyle/>
          <a:p>
            <a:pPr marL="0" indent="0">
              <a:spcBef>
                <a:spcPts val="90"/>
              </a:spcBef>
              <a:buNone/>
            </a:pPr>
            <a:r>
              <a:rPr lang="ru-RU" b="1" i="1" dirty="0">
                <a:solidFill>
                  <a:srgbClr val="002060"/>
                </a:solidFill>
              </a:rPr>
              <a:t>Представлен в статусе маньяка:</a:t>
            </a:r>
            <a:endParaRPr lang="ru-RU" dirty="0">
              <a:solidFill>
                <a:srgbClr val="002060"/>
              </a:solidFill>
            </a:endParaRPr>
          </a:p>
          <a:p>
            <a:pPr>
              <a:spcBef>
                <a:spcPts val="90"/>
              </a:spcBef>
            </a:pPr>
            <a:r>
              <a:rPr lang="ru-RU" b="1" i="1" dirty="0">
                <a:solidFill>
                  <a:srgbClr val="002060"/>
                </a:solidFill>
              </a:rPr>
              <a:t>Владислав, учится</a:t>
            </a:r>
            <a:endParaRPr lang="ru-RU" b="1" dirty="0">
              <a:solidFill>
                <a:srgbClr val="002060"/>
              </a:solidFill>
            </a:endParaRPr>
          </a:p>
          <a:p>
            <a:pPr marL="0" indent="0">
              <a:spcBef>
                <a:spcPts val="9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«Обычный взгляд, черты лица не грубые, не похож на маньяка</a:t>
            </a:r>
            <a:r>
              <a:rPr lang="ru-RU" dirty="0" smtClean="0">
                <a:solidFill>
                  <a:srgbClr val="002060"/>
                </a:solidFill>
              </a:rPr>
              <a:t>».</a:t>
            </a:r>
            <a:r>
              <a:rPr lang="ru-RU" dirty="0">
                <a:solidFill>
                  <a:srgbClr val="002060"/>
                </a:solidFill>
              </a:rPr>
              <a:t> </a:t>
            </a:r>
          </a:p>
          <a:p>
            <a:pPr>
              <a:spcBef>
                <a:spcPts val="90"/>
              </a:spcBef>
            </a:pPr>
            <a:r>
              <a:rPr lang="ru-RU" b="1" i="1" dirty="0">
                <a:solidFill>
                  <a:srgbClr val="002060"/>
                </a:solidFill>
              </a:rPr>
              <a:t>Иван, работает</a:t>
            </a:r>
            <a:endParaRPr lang="ru-RU" b="1" dirty="0">
              <a:solidFill>
                <a:srgbClr val="002060"/>
              </a:solidFill>
            </a:endParaRPr>
          </a:p>
          <a:p>
            <a:pPr marL="0" indent="0">
              <a:spcBef>
                <a:spcPts val="9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«Страх в глазах. Думаю, что редко улыбается. Серьезный достаточно. Возможно часто били в детстве.</a:t>
            </a:r>
          </a:p>
          <a:p>
            <a:pPr marL="0" indent="0">
              <a:spcBef>
                <a:spcPts val="9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На педофила не похож, скорее просто убивал.</a:t>
            </a:r>
          </a:p>
          <a:p>
            <a:pPr marL="0" indent="0">
              <a:spcBef>
                <a:spcPts val="9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В молодом возрасте был толковым, но из-за женщин распустился. Не удивлюсь, если какой-нибудь партии состоял. </a:t>
            </a:r>
          </a:p>
          <a:p>
            <a:pPr marL="0" indent="0">
              <a:spcBef>
                <a:spcPts val="9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Женат, думаю, не был. Женщина скорее была, но без брака. Возможно убивать начал из-за измены или обиды какой-то на женщин. Чем-то похож на Витебского душителя</a:t>
            </a:r>
            <a:r>
              <a:rPr lang="ru-RU" dirty="0" smtClean="0">
                <a:solidFill>
                  <a:srgbClr val="002060"/>
                </a:solidFill>
              </a:rPr>
              <a:t>».</a:t>
            </a:r>
            <a:r>
              <a:rPr lang="ru-RU" dirty="0">
                <a:solidFill>
                  <a:srgbClr val="002060"/>
                </a:solidFill>
              </a:rPr>
              <a:t> </a:t>
            </a:r>
          </a:p>
          <a:p>
            <a:pPr>
              <a:spcBef>
                <a:spcPts val="90"/>
              </a:spcBef>
            </a:pPr>
            <a:r>
              <a:rPr lang="ru-RU" b="1" i="1" dirty="0">
                <a:solidFill>
                  <a:srgbClr val="002060"/>
                </a:solidFill>
              </a:rPr>
              <a:t>Виктория, учится</a:t>
            </a:r>
            <a:endParaRPr lang="ru-RU" b="1" dirty="0">
              <a:solidFill>
                <a:srgbClr val="002060"/>
              </a:solidFill>
            </a:endParaRPr>
          </a:p>
          <a:p>
            <a:pPr marL="0" indent="0">
              <a:spcBef>
                <a:spcPts val="9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«Обычный взгляд, не растерянный, скорее очень уверенный и четкий. Никогда бы не сказала, что маньяк</a:t>
            </a:r>
            <a:r>
              <a:rPr lang="ru-RU" dirty="0" smtClean="0">
                <a:solidFill>
                  <a:srgbClr val="002060"/>
                </a:solidFill>
              </a:rPr>
              <a:t>».</a:t>
            </a:r>
            <a:endParaRPr lang="ru-RU" dirty="0">
              <a:solidFill>
                <a:srgbClr val="002060"/>
              </a:solidFill>
            </a:endParaRPr>
          </a:p>
          <a:p>
            <a:pPr>
              <a:spcBef>
                <a:spcPts val="90"/>
              </a:spcBef>
            </a:pPr>
            <a:r>
              <a:rPr lang="ru-RU" i="1" dirty="0">
                <a:solidFill>
                  <a:srgbClr val="002060"/>
                </a:solidFill>
              </a:rPr>
              <a:t>Алексей, работает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spcBef>
                <a:spcPts val="9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«Возраст 40 лет, не совсем опрятный, видно по прическе и галстуку перекошенному, взгляд не счастливого человека, у которого в жизни были проблемы. Крепкого телосложения, серьезный с тяжелым взглядом». </a:t>
            </a:r>
          </a:p>
          <a:p>
            <a:pPr>
              <a:spcBef>
                <a:spcPts val="90"/>
              </a:spcBef>
            </a:pPr>
            <a:endParaRPr lang="ru-RU" dirty="0">
              <a:solidFill>
                <a:srgbClr val="0200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933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9898" y="966652"/>
            <a:ext cx="11382102" cy="6753497"/>
          </a:xfrm>
        </p:spPr>
        <p:txBody>
          <a:bodyPr>
            <a:normAutofit/>
          </a:bodyPr>
          <a:lstStyle/>
          <a:p>
            <a:pPr marL="0" indent="0">
              <a:spcBef>
                <a:spcPts val="90"/>
              </a:spcBef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      В </a:t>
            </a:r>
            <a:r>
              <a:rPr lang="ru-RU" b="1" i="1" dirty="0">
                <a:solidFill>
                  <a:srgbClr val="002060"/>
                </a:solidFill>
              </a:rPr>
              <a:t>статусе летчика</a:t>
            </a:r>
            <a:r>
              <a:rPr lang="ru-RU" b="1" i="1" dirty="0" smtClean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</a:endParaRPr>
          </a:p>
          <a:p>
            <a:pPr>
              <a:spcBef>
                <a:spcPts val="90"/>
              </a:spcBef>
            </a:pPr>
            <a:r>
              <a:rPr lang="ru-RU" i="1" dirty="0">
                <a:solidFill>
                  <a:srgbClr val="002060"/>
                </a:solidFill>
              </a:rPr>
              <a:t>Татьяна, работает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spcBef>
                <a:spcPts val="9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«Я вижу упрямого человека. Любит, когда его хвалят, когда им гордятся. Строгий. В глазах, я лично, вижу какую-то жестокость. Может пойти на амбразуру, принять лишнее на грудь. Во всем плохом винит окружающих. Свои ошибки признает, но не всегда.</a:t>
            </a:r>
          </a:p>
          <a:p>
            <a:pPr marL="0" indent="0">
              <a:spcBef>
                <a:spcPts val="9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 К отцу и матери относится уважительно, но свою личность ставит выше. Молчит больше, чем говорит. Плохое с хорошим, как 50 на 50. </a:t>
            </a:r>
          </a:p>
          <a:p>
            <a:pPr marL="0" indent="0">
              <a:spcBef>
                <a:spcPts val="9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По имени слабохарактерный, по фамилии герой, отчество доброе. Николаи все хорошие отцы и мужья, а Владимиры любители гульнуть, выпить и ничего не делать. По лицу знак зодиака или овен, или телец, хотя может быть и лев».</a:t>
            </a:r>
          </a:p>
          <a:p>
            <a:pPr>
              <a:spcBef>
                <a:spcPts val="90"/>
              </a:spcBef>
            </a:pPr>
            <a:r>
              <a:rPr lang="ru-RU" dirty="0">
                <a:solidFill>
                  <a:srgbClr val="002060"/>
                </a:solidFill>
              </a:rPr>
              <a:t> </a:t>
            </a:r>
            <a:r>
              <a:rPr lang="ru-RU" i="1" dirty="0" smtClean="0">
                <a:solidFill>
                  <a:srgbClr val="002060"/>
                </a:solidFill>
              </a:rPr>
              <a:t>Евгения</a:t>
            </a:r>
            <a:r>
              <a:rPr lang="ru-RU" i="1" dirty="0">
                <a:solidFill>
                  <a:srgbClr val="002060"/>
                </a:solidFill>
              </a:rPr>
              <a:t>, работает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spcBef>
                <a:spcPts val="9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«Сосредоточен. Озабочен мыслью процесса фотографирования. На маньяка похож. Взгляд то ли испуганный, то ли удивленный».</a:t>
            </a:r>
          </a:p>
          <a:p>
            <a:pPr marL="0" indent="0">
              <a:spcBef>
                <a:spcPts val="90"/>
              </a:spcBef>
              <a:buNone/>
            </a:pPr>
            <a:endParaRPr lang="ru-RU" dirty="0">
              <a:solidFill>
                <a:srgbClr val="002060"/>
              </a:solidFill>
            </a:endParaRPr>
          </a:p>
          <a:p>
            <a:pPr>
              <a:spcBef>
                <a:spcPts val="90"/>
              </a:spcBef>
            </a:pPr>
            <a:r>
              <a:rPr lang="ru-RU" i="1" dirty="0">
                <a:solidFill>
                  <a:srgbClr val="002060"/>
                </a:solidFill>
              </a:rPr>
              <a:t>Анна, работает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spcBef>
                <a:spcPts val="9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«</a:t>
            </a:r>
            <a:r>
              <a:rPr lang="be-BY" dirty="0">
                <a:solidFill>
                  <a:srgbClr val="002060"/>
                </a:solidFill>
              </a:rPr>
              <a:t>Ну...он какой</a:t>
            </a:r>
            <a:r>
              <a:rPr lang="ru-RU" dirty="0">
                <a:solidFill>
                  <a:srgbClr val="002060"/>
                </a:solidFill>
              </a:rPr>
              <a:t>-т</a:t>
            </a:r>
            <a:r>
              <a:rPr lang="be-BY" dirty="0">
                <a:solidFill>
                  <a:srgbClr val="002060"/>
                </a:solidFill>
              </a:rPr>
              <a:t>о подуставший</a:t>
            </a:r>
            <a:r>
              <a:rPr lang="ru-RU" dirty="0">
                <a:solidFill>
                  <a:srgbClr val="002060"/>
                </a:solidFill>
              </a:rPr>
              <a:t>. Т</a:t>
            </a:r>
            <a:r>
              <a:rPr lang="be-BY" dirty="0">
                <a:solidFill>
                  <a:srgbClr val="002060"/>
                </a:solidFill>
              </a:rPr>
              <a:t>акое чувство</a:t>
            </a:r>
            <a:r>
              <a:rPr lang="ru-RU" dirty="0">
                <a:solidFill>
                  <a:srgbClr val="002060"/>
                </a:solidFill>
              </a:rPr>
              <a:t>,</a:t>
            </a:r>
            <a:r>
              <a:rPr lang="be-BY" dirty="0">
                <a:solidFill>
                  <a:srgbClr val="002060"/>
                </a:solidFill>
              </a:rPr>
              <a:t> что у него есть дети, или их больше одного, или один</a:t>
            </a:r>
            <a:r>
              <a:rPr lang="ru-RU" dirty="0">
                <a:solidFill>
                  <a:srgbClr val="002060"/>
                </a:solidFill>
              </a:rPr>
              <a:t>,</a:t>
            </a:r>
            <a:r>
              <a:rPr lang="be-BY" dirty="0">
                <a:solidFill>
                  <a:srgbClr val="002060"/>
                </a:solidFill>
              </a:rPr>
              <a:t> но маленький, он недосыпает. Чего</a:t>
            </a:r>
            <a:r>
              <a:rPr lang="ru-RU" dirty="0">
                <a:solidFill>
                  <a:srgbClr val="002060"/>
                </a:solidFill>
              </a:rPr>
              <a:t>-</a:t>
            </a:r>
            <a:r>
              <a:rPr lang="be-BY" dirty="0">
                <a:solidFill>
                  <a:srgbClr val="002060"/>
                </a:solidFill>
              </a:rPr>
              <a:t>то мне так сразу подумалось. А еще и летчиком работает, устал парнишка</a:t>
            </a:r>
            <a:r>
              <a:rPr lang="ru-RU" dirty="0">
                <a:solidFill>
                  <a:srgbClr val="002060"/>
                </a:solidFill>
              </a:rPr>
              <a:t>».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1586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2229" y="888274"/>
            <a:ext cx="9754189" cy="4879257"/>
          </a:xfrm>
        </p:spPr>
        <p:txBody>
          <a:bodyPr>
            <a:normAutofit/>
          </a:bodyPr>
          <a:lstStyle/>
          <a:p>
            <a:pPr>
              <a:spcBef>
                <a:spcPts val="90"/>
              </a:spcBef>
            </a:pPr>
            <a:r>
              <a:rPr lang="ru-RU" b="1" i="1" dirty="0">
                <a:solidFill>
                  <a:srgbClr val="002060"/>
                </a:solidFill>
              </a:rPr>
              <a:t>Светлана, работает</a:t>
            </a:r>
            <a:endParaRPr lang="ru-RU" b="1" dirty="0">
              <a:solidFill>
                <a:srgbClr val="002060"/>
              </a:solidFill>
            </a:endParaRPr>
          </a:p>
          <a:p>
            <a:pPr marL="0" indent="0">
              <a:spcBef>
                <a:spcPts val="9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«</a:t>
            </a:r>
            <a:r>
              <a:rPr lang="be-BY" dirty="0">
                <a:solidFill>
                  <a:srgbClr val="002060"/>
                </a:solidFill>
              </a:rPr>
              <a:t>Мужчина, средних лет. Лет тридцати-сорока, плюс-минус. Характер волевой, целеустремленный. Возможно, занимает какую-то руководящую должность или во всяком случае стремится к этому. Не карьерист. Трудоголик. Привык преодолевать трудности в жизни сам и,возможно, есть успехи. По характеру не злой, ну возможно уравновешенный.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spcBef>
                <a:spcPts val="90"/>
              </a:spcBef>
              <a:buNone/>
            </a:pPr>
            <a:r>
              <a:rPr lang="be-BY" dirty="0">
                <a:solidFill>
                  <a:srgbClr val="002060"/>
                </a:solidFill>
              </a:rPr>
              <a:t>Любит внимание похвалы и не обделяет этим других. Застенчивый,поэтому возможно карьерный рост тормозит</a:t>
            </a:r>
            <a:r>
              <a:rPr lang="ru-RU" dirty="0" smtClean="0">
                <a:solidFill>
                  <a:srgbClr val="002060"/>
                </a:solidFill>
              </a:rPr>
              <a:t>».</a:t>
            </a:r>
            <a:r>
              <a:rPr lang="ru-RU" i="1" dirty="0">
                <a:solidFill>
                  <a:srgbClr val="002060"/>
                </a:solidFill>
              </a:rPr>
              <a:t> </a:t>
            </a:r>
            <a:endParaRPr lang="ru-RU" i="1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90"/>
              </a:spcBef>
              <a:buNone/>
            </a:pPr>
            <a:endParaRPr lang="ru-RU" dirty="0">
              <a:solidFill>
                <a:srgbClr val="002060"/>
              </a:solidFill>
            </a:endParaRPr>
          </a:p>
          <a:p>
            <a:pPr>
              <a:spcBef>
                <a:spcPts val="90"/>
              </a:spcBef>
            </a:pPr>
            <a:r>
              <a:rPr lang="ru-RU" b="1" i="1" dirty="0">
                <a:solidFill>
                  <a:srgbClr val="002060"/>
                </a:solidFill>
              </a:rPr>
              <a:t>Евгения, пенсионерка</a:t>
            </a:r>
            <a:endParaRPr lang="ru-RU" b="1" dirty="0">
              <a:solidFill>
                <a:srgbClr val="002060"/>
              </a:solidFill>
            </a:endParaRPr>
          </a:p>
          <a:p>
            <a:pPr marL="0" indent="0">
              <a:spcBef>
                <a:spcPts val="9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«</a:t>
            </a:r>
            <a:r>
              <a:rPr lang="be-BY" dirty="0">
                <a:solidFill>
                  <a:srgbClr val="002060"/>
                </a:solidFill>
              </a:rPr>
              <a:t>Хороший семьянин, но минусы в том, что грубоват бывает нередко в семье. Требователен к другим, но не к себе. О карьере не мечтает, доволен и тем, что имеет. Романтик после рюмки. И очень взрывной характер, но, мне почему-то кажется любит сладкое</a:t>
            </a:r>
            <a:r>
              <a:rPr lang="ru-RU" dirty="0">
                <a:solidFill>
                  <a:srgbClr val="002060"/>
                </a:solidFill>
              </a:rPr>
              <a:t>. В</a:t>
            </a:r>
            <a:r>
              <a:rPr lang="be-BY" dirty="0">
                <a:solidFill>
                  <a:srgbClr val="002060"/>
                </a:solidFill>
              </a:rPr>
              <a:t> прошлом неутомимый ловелас</a:t>
            </a:r>
            <a:r>
              <a:rPr lang="ru-RU" dirty="0">
                <a:solidFill>
                  <a:srgbClr val="002060"/>
                </a:solidFill>
              </a:rPr>
              <a:t>».</a:t>
            </a:r>
          </a:p>
          <a:p>
            <a:pPr>
              <a:spcBef>
                <a:spcPts val="90"/>
              </a:spcBef>
            </a:pPr>
            <a:endParaRPr lang="ru-RU" dirty="0">
              <a:solidFill>
                <a:srgbClr val="002060"/>
              </a:solidFill>
            </a:endParaRPr>
          </a:p>
          <a:p>
            <a:pPr>
              <a:spcBef>
                <a:spcPts val="90"/>
              </a:spcBef>
            </a:pPr>
            <a:r>
              <a:rPr lang="ru-RU" b="1" i="1" dirty="0" smtClean="0">
                <a:solidFill>
                  <a:srgbClr val="002060"/>
                </a:solidFill>
              </a:rPr>
              <a:t>Ирина, работает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90"/>
              </a:spcBef>
              <a:buNone/>
            </a:pPr>
            <a:r>
              <a:rPr lang="ru-RU" dirty="0" smtClean="0">
                <a:solidFill>
                  <a:srgbClr val="002060"/>
                </a:solidFill>
              </a:rPr>
              <a:t>«</a:t>
            </a:r>
            <a:r>
              <a:rPr lang="ru-RU" dirty="0">
                <a:solidFill>
                  <a:srgbClr val="002060"/>
                </a:solidFill>
              </a:rPr>
              <a:t>О</a:t>
            </a:r>
            <a:r>
              <a:rPr lang="be-BY" dirty="0">
                <a:solidFill>
                  <a:srgbClr val="002060"/>
                </a:solidFill>
              </a:rPr>
              <a:t>н скромен и выкладывается как может</a:t>
            </a:r>
            <a:r>
              <a:rPr lang="ru-RU" dirty="0">
                <a:solidFill>
                  <a:srgbClr val="002060"/>
                </a:solidFill>
              </a:rPr>
              <a:t>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6570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6903" y="454293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002060"/>
                </a:solidFill>
              </a:rPr>
              <a:t>Ответы студентов 1 курса МПФ, в собирательном варианте.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8263" y="2155371"/>
            <a:ext cx="9568594" cy="4702629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Та группа первокурсников, которым мы представили человека на фото как маньяка, практически все увидели в нем жестокость, грубость и холодный взгляд. «Раз он маньяк, значит он плохой человек», но были и другие мнения «</a:t>
            </a:r>
            <a:r>
              <a:rPr lang="ru-RU" sz="2000" dirty="0">
                <a:solidFill>
                  <a:srgbClr val="002060"/>
                </a:solidFill>
              </a:rPr>
              <a:t>взгляд жестокий, но никогда не </a:t>
            </a:r>
            <a:r>
              <a:rPr lang="ru-RU" sz="2000" dirty="0" smtClean="0">
                <a:solidFill>
                  <a:srgbClr val="002060"/>
                </a:solidFill>
              </a:rPr>
              <a:t>предположил бы, </a:t>
            </a:r>
            <a:r>
              <a:rPr lang="ru-RU" sz="2000" dirty="0">
                <a:solidFill>
                  <a:srgbClr val="002060"/>
                </a:solidFill>
              </a:rPr>
              <a:t>что </a:t>
            </a:r>
            <a:r>
              <a:rPr lang="ru-RU" sz="2000" dirty="0" smtClean="0">
                <a:solidFill>
                  <a:srgbClr val="002060"/>
                </a:solidFill>
              </a:rPr>
              <a:t>маньяк»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А те студенты которые думали что им показывают летчика, видели храбрый взгляд, мужественность, и смелость. «Видно</a:t>
            </a:r>
            <a:r>
              <a:rPr lang="ru-RU" sz="2000" dirty="0">
                <a:solidFill>
                  <a:srgbClr val="002060"/>
                </a:solidFill>
              </a:rPr>
              <a:t>, что храбрый, готов пожертвовать собой ради жизней </a:t>
            </a:r>
            <a:r>
              <a:rPr lang="ru-RU" sz="2000" dirty="0" smtClean="0">
                <a:solidFill>
                  <a:srgbClr val="002060"/>
                </a:solidFill>
              </a:rPr>
              <a:t>других»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274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5658" y="1227908"/>
            <a:ext cx="9901646" cy="4428309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ЗАКЛЮЧЕНИЕ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В ходе нашего эксперимента мы хотели выяснить, как от слова-определения, от установки экспериментатора зависит описание маньяка или летчика. В итоге эксперимента мы увидели, что психологическая установка – это неосознанная настроенность, готовность что-то воспринимать определенным образом. 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Участники эксперимента, которые должны были описать фотографию маньяка, почти все обнаружили в портрете жестокость, связали ее с травмой из детства. 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Участники эксперимента, которые получили фотографию летчика, обратили внимание не на его портрет летчика, а на его </a:t>
            </a:r>
            <a:r>
              <a:rPr lang="ru-RU" dirty="0" smtClean="0">
                <a:solidFill>
                  <a:srgbClr val="002060"/>
                </a:solidFill>
              </a:rPr>
              <a:t>героическу</a:t>
            </a:r>
            <a:r>
              <a:rPr lang="ru-RU" dirty="0">
                <a:solidFill>
                  <a:srgbClr val="002060"/>
                </a:solidFill>
              </a:rPr>
              <a:t>ю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профессию. 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262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3326" y="692331"/>
            <a:ext cx="11038114" cy="566928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И в итоге ответы были следующими:</a:t>
            </a:r>
          </a:p>
          <a:p>
            <a:pPr marL="0" lvl="0" indent="0">
              <a:buNone/>
            </a:pPr>
            <a:r>
              <a:rPr lang="ru-RU" dirty="0">
                <a:solidFill>
                  <a:srgbClr val="002060"/>
                </a:solidFill>
              </a:rPr>
              <a:t>Одни поняли, что вопрос им задали студенты медико-психологического факультета, и догадались, что здесь есть какая-то ловушка. Они нашли в портрете и геройские черты, но и жестокость. </a:t>
            </a:r>
          </a:p>
          <a:p>
            <a:pPr marL="0" lvl="0" indent="0">
              <a:buNone/>
            </a:pPr>
            <a:r>
              <a:rPr lang="ru-RU" dirty="0">
                <a:solidFill>
                  <a:srgbClr val="002060"/>
                </a:solidFill>
              </a:rPr>
              <a:t>Другие описали летчика-героя, одарив его наилучшими качествами.</a:t>
            </a:r>
          </a:p>
          <a:p>
            <a:pPr marL="0" lvl="0" indent="0">
              <a:buNone/>
            </a:pPr>
            <a:r>
              <a:rPr lang="ru-RU" dirty="0">
                <a:solidFill>
                  <a:srgbClr val="002060"/>
                </a:solidFill>
              </a:rPr>
              <a:t>Третьи дали характеристику летчику отрицательную: жестокий, злопамятный, обидчивый и т.д.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Ответы многих участников также зависят от возраста. Ошибочный психологический портрет летчика/маньяка составили студенты-первокурсники. 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Участники, которые по возрасте более старше, дали правильную характеристику, хотя не все.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Вывод можно сделать следующий: </a:t>
            </a:r>
            <a:r>
              <a:rPr lang="ru-RU" dirty="0">
                <a:solidFill>
                  <a:srgbClr val="002060"/>
                </a:solidFill>
              </a:rPr>
              <a:t>когда экспериментатор ставит вопрос и дает установку, то именно от этой установки зависит то, что мы хотим услышать. Дали установку описать летчика – получили положительный психологический портрет, хоть и не на 100%. Дали установку описать маньяка – получили негативные ответы.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Таким образом, ответ собеседника, мнение собеседника во многом зависят, какой вопрос мы поставили. Иногда одно слово может поменять ответ.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279194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Другая 4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FC7C1"/>
      </a:accent1>
      <a:accent2>
        <a:srgbClr val="FFD7C1"/>
      </a:accent2>
      <a:accent3>
        <a:srgbClr val="AB9281"/>
      </a:accent3>
      <a:accent4>
        <a:srgbClr val="A18CD0"/>
      </a:accent4>
      <a:accent5>
        <a:srgbClr val="8EBBD2"/>
      </a:accent5>
      <a:accent6>
        <a:srgbClr val="FF66FF"/>
      </a:accent6>
      <a:hlink>
        <a:srgbClr val="FAC96A"/>
      </a:hlink>
      <a:folHlink>
        <a:srgbClr val="FCDB9B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113</TotalTime>
  <Words>791</Words>
  <Application>Microsoft Office PowerPoint</Application>
  <PresentationFormat>Широкоэкранный</PresentationFormat>
  <Paragraphs>71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Легкий дым</vt:lpstr>
      <vt:lpstr>Министерство здравоохранения Республики Беларусь УЧРЕЖДЕНИЕ ОБРАЗОВАНИЯ “ГРОДНЕНСКИЙ ГОСУДАРСТВЕННЫЙ МЕДИЦИНСКИЙ УНИВЕРСИТЕТ” Кафедра психологии и педагогики </vt:lpstr>
      <vt:lpstr>Презентация PowerPoint</vt:lpstr>
      <vt:lpstr>Ход эксперимента:</vt:lpstr>
      <vt:lpstr>Полученные ответы испытуемых.</vt:lpstr>
      <vt:lpstr>Презентация PowerPoint</vt:lpstr>
      <vt:lpstr>Презентация PowerPoint</vt:lpstr>
      <vt:lpstr>Ответы студентов 1 курса МПФ, в собирательном варианте.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Anastasia</dc:creator>
  <cp:lastModifiedBy>Anastasia</cp:lastModifiedBy>
  <cp:revision>9</cp:revision>
  <dcterms:created xsi:type="dcterms:W3CDTF">2018-12-16T07:06:22Z</dcterms:created>
  <dcterms:modified xsi:type="dcterms:W3CDTF">2018-12-16T08:59:30Z</dcterms:modified>
</cp:coreProperties>
</file>