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505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6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6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5475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188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05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3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11845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8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D75DC4-D61F-4522-8AED-687B1BCAF35F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105E5D-6396-4665-ADDA-FF83B01525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1766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446" y="104503"/>
            <a:ext cx="11482251" cy="6544491"/>
          </a:xfrm>
        </p:spPr>
        <p:txBody>
          <a:bodyPr>
            <a:normAutofit fontScale="25000" lnSpcReduction="20000"/>
          </a:bodyPr>
          <a:lstStyle/>
          <a:p>
            <a:r>
              <a:rPr lang="ru-RU" sz="6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r>
              <a:rPr lang="ru-RU" sz="6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«ГРОДНЕНСКИЙ ГОСУДАРСТВЕННЫЙ МЕДИЦИНСКИЙ УНИВЕРСИТЕТ»</a:t>
            </a:r>
          </a:p>
          <a:p>
            <a:r>
              <a:rPr lang="ru-RU" sz="64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ПСИХОЛОГИИ И ПЕДАГОГИКИ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УСРС по дисциплине «ПСИХОЛОГИЯ ЛИЧНОСТИ» </a:t>
            </a:r>
            <a:endParaRPr lang="en-US" sz="7200" spc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7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 «МЕХАНИЗМЫ БЕГСТВА ОТ СВОБОДЫ»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/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Рыбачёнок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Игоревна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Медико-психологический факультет,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курс, 2 группа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преподаватель кафедры </a:t>
            </a:r>
          </a:p>
          <a:p>
            <a:pPr algn="r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 и педагогики</a:t>
            </a:r>
          </a:p>
          <a:p>
            <a:pPr algn="r"/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Кузмицкая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Гродно, 2018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ÐÐ°ÑÑÐ¸Ð½ÐºÐ¸ Ð¿Ð¾ Ð·Ð°Ð¿ÑÐ¾ÑÑ Ð¼ÐµÑÐ°Ð½Ð¸Ð·Ð¼Ñ Ð±ÐµÐ³ÑÑÐ²Ð° Ð¾Ñ ÑÐ²Ð¾Ð±Ð¾Ð´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98" y="2913017"/>
            <a:ext cx="3944983" cy="3944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050" y="1267098"/>
            <a:ext cx="10178322" cy="359359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Актуальность</a:t>
            </a:r>
            <a:r>
              <a:rPr lang="ru-RU" sz="2800" dirty="0"/>
              <a:t> данной работы заключается в том, что современный человек, освобожденный от оков </a:t>
            </a:r>
            <a:r>
              <a:rPr lang="ru-RU" sz="2800" dirty="0" err="1"/>
              <a:t>доиндивидуалистического</a:t>
            </a:r>
            <a:r>
              <a:rPr lang="ru-RU" sz="2800" dirty="0"/>
              <a:t> общества, не приобрел свободы в смысле реализации его личности, то есть реализации его интеллектуальных, эмоциональных и чувственных способностей. Свобода принесла человеку независимость и рациональность его существования, но в то же время изолировала его, пробудила в нем чувство бессилия и тревоги. Огромное большинство людей, на словах признавая ценность свободы, на деле бессознательно воспринимают ее, как тяжкое бремя.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06868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88370"/>
            <a:ext cx="10178322" cy="3593591"/>
          </a:xfrm>
        </p:spPr>
        <p:txBody>
          <a:bodyPr/>
          <a:lstStyle/>
          <a:p>
            <a:r>
              <a:rPr lang="ru-RU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Цели</a:t>
            </a:r>
            <a:r>
              <a:rPr lang="ru-RU" sz="2800" dirty="0"/>
              <a:t>: доказать, свойственно ли человеческой натуре одновременно с жаждой свободы, стремление к подчинению.</a:t>
            </a:r>
          </a:p>
          <a:p>
            <a:r>
              <a:rPr lang="ru-RU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Задачи</a:t>
            </a:r>
            <a:r>
              <a:rPr lang="ru-RU" sz="2800" dirty="0"/>
              <a:t>: проанализировать этот вопрос, рассматривая </a:t>
            </a:r>
            <a:r>
              <a:rPr lang="ru-RU" sz="2800" dirty="0" smtClean="0"/>
              <a:t>механизмы (</a:t>
            </a:r>
            <a:r>
              <a:rPr lang="ru-RU" sz="2800" dirty="0"/>
              <a:t>способы) бегства от свободы, опираясь на результаты анкетирования.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491831" cy="1492132"/>
          </a:xfrm>
        </p:spPr>
        <p:txBody>
          <a:bodyPr/>
          <a:lstStyle/>
          <a:p>
            <a:r>
              <a:rPr lang="ru-RU" dirty="0" smtClean="0"/>
              <a:t>Выборка и метод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7" y="1874517"/>
            <a:ext cx="10178322" cy="3593591"/>
          </a:xfrm>
        </p:spPr>
        <p:txBody>
          <a:bodyPr/>
          <a:lstStyle/>
          <a:p>
            <a:r>
              <a:rPr lang="ru-RU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Выборка</a:t>
            </a:r>
            <a:r>
              <a:rPr lang="ru-RU" sz="2800" dirty="0"/>
              <a:t>: 20 студентов различных ВУЗов в возрасте от 19 до 23 лет.</a:t>
            </a:r>
          </a:p>
          <a:p>
            <a:r>
              <a:rPr lang="ru-RU" sz="2800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Метод</a:t>
            </a:r>
            <a:r>
              <a:rPr lang="ru-RU" sz="2800" dirty="0"/>
              <a:t>: </a:t>
            </a:r>
            <a:r>
              <a:rPr lang="ru-RU" sz="2800" dirty="0" smtClean="0"/>
              <a:t>анкета</a:t>
            </a:r>
            <a:r>
              <a:rPr lang="ru-RU" sz="2800" dirty="0"/>
              <a:t>, состоящая из 64 вопросов и включающая определение у испытуемых доминирующих механизмов бегства от свободы.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8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9942" y="382385"/>
            <a:ext cx="2090057" cy="14921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82385"/>
            <a:ext cx="10881360" cy="62535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             Психология </a:t>
            </a:r>
            <a:r>
              <a:rPr lang="ru-RU" sz="2400" dirty="0"/>
              <a:t>и </a:t>
            </a:r>
            <a:r>
              <a:rPr lang="ru-RU" sz="2400" dirty="0" smtClean="0"/>
              <a:t>психоанализ </a:t>
            </a:r>
            <a:r>
              <a:rPr lang="ru-RU" sz="2400" dirty="0"/>
              <a:t>задаются вопросом: как люди преодолевают состояние стресса, чувства одиночества, собственной незначимости и отчужденности, сопутствующие свободе</a:t>
            </a:r>
            <a:r>
              <a:rPr lang="ru-RU" sz="2400" dirty="0" smtClean="0"/>
              <a:t>? </a:t>
            </a:r>
            <a:r>
              <a:rPr lang="ru-RU" sz="2400" dirty="0" err="1" smtClean="0"/>
              <a:t>Фромм</a:t>
            </a:r>
            <a:r>
              <a:rPr lang="ru-RU" sz="2400" dirty="0" smtClean="0"/>
              <a:t> </a:t>
            </a:r>
            <a:r>
              <a:rPr lang="ru-RU" sz="2400" dirty="0"/>
              <a:t>описал несколько стратегий, используемых (как сознательно, так и бессознательно) людьми, чтобы "убежать от свободы</a:t>
            </a:r>
            <a:r>
              <a:rPr lang="ru-RU" sz="2400" dirty="0" smtClean="0"/>
              <a:t>".</a:t>
            </a:r>
          </a:p>
          <a:p>
            <a:r>
              <a:rPr lang="ru-RU" sz="2800" b="1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Авторитаризм</a:t>
            </a:r>
            <a:r>
              <a:rPr lang="ru-RU" sz="2800" b="1" i="1" dirty="0" smtClean="0"/>
              <a:t> - </a:t>
            </a:r>
            <a:r>
              <a:rPr lang="ru-RU" sz="2400" dirty="0" smtClean="0"/>
              <a:t>тенденция </a:t>
            </a:r>
            <a:r>
              <a:rPr lang="ru-RU" sz="2400" dirty="0"/>
              <a:t>соединить самого себя с кем-то или чем-то внешним, чтобы обрести силу, утраченную индивидуальным Я</a:t>
            </a:r>
            <a:r>
              <a:rPr lang="ru-RU" sz="2400" dirty="0" smtClean="0"/>
              <a:t>".</a:t>
            </a:r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92D050"/>
                </a:solidFill>
              </a:rPr>
              <a:t>- </a:t>
            </a:r>
            <a:r>
              <a:rPr lang="ru-RU" sz="2800" b="1" i="1" u="sng" dirty="0" smtClean="0">
                <a:solidFill>
                  <a:srgbClr val="92D050"/>
                </a:solidFill>
              </a:rPr>
              <a:t>мазохистская форма</a:t>
            </a:r>
            <a:r>
              <a:rPr lang="ru-RU" sz="2800" b="1" i="1" u="sng" dirty="0" smtClean="0"/>
              <a:t> </a:t>
            </a:r>
            <a:r>
              <a:rPr lang="ru-RU" sz="2800" i="1" u="sng" dirty="0" smtClean="0"/>
              <a:t>- </a:t>
            </a:r>
            <a:r>
              <a:rPr lang="ru-RU" sz="2400" dirty="0" smtClean="0"/>
              <a:t>чрезмерная </a:t>
            </a:r>
            <a:r>
              <a:rPr lang="ru-RU" sz="2400" dirty="0"/>
              <a:t>зависимость, подчиненность и </a:t>
            </a:r>
            <a:r>
              <a:rPr lang="ru-RU" sz="2400" dirty="0" smtClean="0"/>
              <a:t>	беспомощность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	</a:t>
            </a:r>
            <a:r>
              <a:rPr lang="ru-RU" sz="2400" b="1" dirty="0" smtClean="0">
                <a:solidFill>
                  <a:srgbClr val="92D050"/>
                </a:solidFill>
              </a:rPr>
              <a:t>- </a:t>
            </a:r>
            <a:r>
              <a:rPr lang="ru-RU" sz="2800" b="1" i="1" u="sng" dirty="0">
                <a:solidFill>
                  <a:srgbClr val="92D050"/>
                </a:solidFill>
              </a:rPr>
              <a:t>с</a:t>
            </a:r>
            <a:r>
              <a:rPr lang="ru-RU" sz="2800" b="1" i="1" u="sng" dirty="0" smtClean="0">
                <a:solidFill>
                  <a:srgbClr val="92D050"/>
                </a:solidFill>
              </a:rPr>
              <a:t>адистская</a:t>
            </a:r>
            <a:r>
              <a:rPr lang="ru-RU" sz="2400" b="1" i="1" u="sng" dirty="0" smtClean="0">
                <a:solidFill>
                  <a:srgbClr val="92D050"/>
                </a:solidFill>
              </a:rPr>
              <a:t> </a:t>
            </a:r>
            <a:r>
              <a:rPr lang="ru-RU" sz="2800" b="1" i="1" u="sng" dirty="0" smtClean="0">
                <a:solidFill>
                  <a:srgbClr val="92D050"/>
                </a:solidFill>
              </a:rPr>
              <a:t>форма</a:t>
            </a:r>
            <a:r>
              <a:rPr lang="ru-RU" sz="2400" b="1" i="1" u="sng" dirty="0" smtClean="0">
                <a:solidFill>
                  <a:srgbClr val="92D050"/>
                </a:solidFill>
              </a:rPr>
              <a:t> </a:t>
            </a:r>
            <a:r>
              <a:rPr lang="ru-RU" sz="2400" dirty="0" smtClean="0"/>
              <a:t>- эксплуатация </a:t>
            </a:r>
            <a:r>
              <a:rPr lang="ru-RU" sz="2400" dirty="0"/>
              <a:t>других, </a:t>
            </a:r>
            <a:r>
              <a:rPr lang="ru-RU" sz="2400" dirty="0" smtClean="0"/>
              <a:t>доминирование </a:t>
            </a:r>
            <a:r>
              <a:rPr lang="ru-RU" sz="2400" dirty="0"/>
              <a:t>и </a:t>
            </a:r>
            <a:r>
              <a:rPr lang="ru-RU" sz="2400" dirty="0" smtClean="0"/>
              <a:t>	контроль </a:t>
            </a:r>
            <a:r>
              <a:rPr lang="ru-RU" sz="2400" dirty="0"/>
              <a:t>над </a:t>
            </a:r>
            <a:r>
              <a:rPr lang="ru-RU" sz="2400" dirty="0" smtClean="0"/>
              <a:t>людьми.</a:t>
            </a:r>
          </a:p>
          <a:p>
            <a:r>
              <a:rPr lang="ru-RU" sz="28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Деструктивность</a:t>
            </a:r>
            <a:r>
              <a:rPr lang="ru-RU" sz="2800" b="1" i="1" dirty="0" smtClean="0"/>
              <a:t> - </a:t>
            </a:r>
            <a:r>
              <a:rPr lang="ru-RU" sz="2400" dirty="0" smtClean="0"/>
              <a:t>уничтожение </a:t>
            </a:r>
            <a:r>
              <a:rPr lang="ru-RU" sz="2400" dirty="0"/>
              <a:t>или </a:t>
            </a:r>
            <a:r>
              <a:rPr lang="ru-RU" sz="2400" dirty="0" smtClean="0"/>
              <a:t>покорение </a:t>
            </a:r>
            <a:r>
              <a:rPr lang="ru-RU" sz="2400" dirty="0"/>
              <a:t>других (Патриотизм, любовь</a:t>
            </a:r>
            <a:r>
              <a:rPr lang="ru-RU" sz="2400" dirty="0" smtClean="0"/>
              <a:t>).</a:t>
            </a:r>
          </a:p>
          <a:p>
            <a:r>
              <a:rPr lang="ru-RU" sz="2800" b="1" i="1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Конформность</a:t>
            </a:r>
            <a:r>
              <a:rPr lang="ru-RU" sz="2800" b="1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автомата </a:t>
            </a:r>
            <a:r>
              <a:rPr lang="ru-RU" sz="2400" b="1" dirty="0" smtClean="0"/>
              <a:t>- </a:t>
            </a:r>
            <a:r>
              <a:rPr lang="ru-RU" sz="2400" dirty="0" smtClean="0"/>
              <a:t>абсолютное подчинение.</a:t>
            </a:r>
          </a:p>
          <a:p>
            <a:r>
              <a:rPr lang="ru-RU" sz="3000" b="1" i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Позитивная </a:t>
            </a:r>
            <a:r>
              <a:rPr lang="ru-RU" sz="3000" b="1" i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свобода</a:t>
            </a:r>
            <a:r>
              <a:rPr lang="ru-RU" sz="3500" b="1" i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800" b="1" dirty="0"/>
              <a:t>- </a:t>
            </a:r>
            <a:r>
              <a:rPr lang="ru-RU" sz="2400" dirty="0"/>
              <a:t>вид свободы, при которой человек чувствует себя частью мира и в то же время не зависит от него.</a:t>
            </a:r>
            <a:endParaRPr lang="ru-RU" sz="2800" b="1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2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5384" y="0"/>
            <a:ext cx="4794067" cy="685800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респондентной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группе студентов, состоящей из 20 человек в возрасте от 19 до 23 лет, были выявлены следующие результаты:</a:t>
            </a:r>
          </a:p>
          <a:p>
            <a:r>
              <a:rPr lang="ru-RU" sz="34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№1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отражаются полученные данные каждого испытуемого.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для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5%, для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5%, для мазохизма – 6% и для садизма - 7%.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показатель для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45%, для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51%, для мазохизма – 59% и для садизма – 57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326" y="0"/>
            <a:ext cx="7245710" cy="698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800977"/>
            <a:ext cx="10178322" cy="3593591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№2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представлено к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оличество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в зависимости от процентного содержания каждого из параметров в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отдельности.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640" y="2597773"/>
            <a:ext cx="10605278" cy="27971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06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2489" y="290946"/>
            <a:ext cx="10178322" cy="3593591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целом, уровень </a:t>
            </a:r>
            <a:r>
              <a:rPr lang="ru-RU" sz="2200" b="1" u="sng" dirty="0" err="1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 зависит от многих моментов. Чем больше группа и чем выше в ней единодушие, тем труднее ей противостоять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большую роль играют личностные особенности: обычно более конформны женщины, дети и подростки, люди с низким статусом и невысоким интеллектом, люди тревожные и внушаемые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Деструктивная модель поведения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внешне (вандализм, жестокость к животным и людям, войны, теракты, экоцид) и внутренне (употребление алкоголя, наркотиков,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 суицид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u="sng" dirty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Авторитарная личность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следующими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чертами: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некритическое подчинение идеализированным авторитетам собственной группы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выискивать людей, не уважающих конвенциональные ценности, чтобы осудить, отвергнуть и наказать 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суеверность; цинизм;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себя с образами, воплощающими силу; выставление напоказ силы и крепости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неприятие всего субъективного, исполненного фантазии,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чувственного 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74</TotalTime>
  <Words>529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Презентация PowerPoint</vt:lpstr>
      <vt:lpstr>Актуальность</vt:lpstr>
      <vt:lpstr>Цель и задачи</vt:lpstr>
      <vt:lpstr>Выборка и метод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Рыбачёнок</dc:creator>
  <cp:lastModifiedBy>Мария Рыбачёнок</cp:lastModifiedBy>
  <cp:revision>9</cp:revision>
  <dcterms:created xsi:type="dcterms:W3CDTF">2018-05-29T20:24:54Z</dcterms:created>
  <dcterms:modified xsi:type="dcterms:W3CDTF">2018-05-31T20:26:31Z</dcterms:modified>
</cp:coreProperties>
</file>