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4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Ситуативная</a:t>
            </a:r>
            <a:r>
              <a:rPr lang="ru-RU" baseline="0"/>
              <a:t> тревожность </a:t>
            </a:r>
            <a:r>
              <a:rPr lang="en-US" baseline="0"/>
              <a:t>%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4560367454068245E-2"/>
          <c:y val="0.15515873015873019"/>
          <c:w val="0.91840259550889469"/>
          <c:h val="0.681252030996125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ГрГМУ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</c:v>
                </c:pt>
                <c:pt idx="1">
                  <c:v>26.66</c:v>
                </c:pt>
                <c:pt idx="2">
                  <c:v>13.33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18-4064-80D1-0816D26FF32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СУЗ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20</c:v>
                </c:pt>
                <c:pt idx="1">
                  <c:v>40</c:v>
                </c:pt>
                <c:pt idx="2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18-4064-80D1-0816D26FF3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9"/>
        <c:overlap val="-47"/>
        <c:axId val="300455496"/>
        <c:axId val="300462056"/>
      </c:barChart>
      <c:catAx>
        <c:axId val="300455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0462056"/>
        <c:crosses val="autoZero"/>
        <c:auto val="1"/>
        <c:lblAlgn val="ctr"/>
        <c:lblOffset val="100"/>
        <c:noMultiLvlLbl val="0"/>
      </c:catAx>
      <c:valAx>
        <c:axId val="300462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0455496"/>
        <c:crosses val="autoZero"/>
        <c:crossBetween val="between"/>
      </c:valAx>
      <c:spPr>
        <a:noFill/>
        <a:ln cap="flat">
          <a:solidFill>
            <a:schemeClr val="accent1">
              <a:alpha val="88000"/>
            </a:schemeClr>
          </a:solidFill>
          <a:prstDash val="dash"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Личностная</a:t>
            </a:r>
            <a:r>
              <a:rPr lang="ru-RU" baseline="0"/>
              <a:t> тревожность </a:t>
            </a:r>
            <a:r>
              <a:rPr lang="en-US" baseline="0"/>
              <a:t>%</a:t>
            </a:r>
            <a:r>
              <a:rPr lang="ru-RU" baseline="0"/>
              <a:t> </a:t>
            </a:r>
            <a:endParaRPr lang="ru-RU"/>
          </a:p>
        </c:rich>
      </c:tx>
      <c:layout>
        <c:manualLayout>
          <c:xMode val="edge"/>
          <c:yMode val="edge"/>
          <c:x val="0.26500565033537477"/>
          <c:y val="3.72750655248691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0113735783027124E-2"/>
          <c:y val="0.14718253968253969"/>
          <c:w val="0.9375714494021582"/>
          <c:h val="0.669986564179477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ГрГМУ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46.66</c:v>
                </c:pt>
                <c:pt idx="1">
                  <c:v>53.33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7A-45C7-9963-23E933038E0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СУЗ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26.66</c:v>
                </c:pt>
                <c:pt idx="1">
                  <c:v>40</c:v>
                </c:pt>
                <c:pt idx="2">
                  <c:v>33.33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7A-45C7-9963-23E933038E0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dk1">
                <a:tint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3"/>
                <c:pt idx="0">
                  <c:v>Высокий уровень</c:v>
                </c:pt>
                <c:pt idx="1">
                  <c:v>Средний уровень</c:v>
                </c:pt>
                <c:pt idx="2">
                  <c:v>Низкий уровень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5C7A-45C7-9963-23E933038E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8310136"/>
        <c:axId val="338308496"/>
      </c:barChart>
      <c:catAx>
        <c:axId val="338310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8308496"/>
        <c:crosses val="autoZero"/>
        <c:auto val="1"/>
        <c:lblAlgn val="ctr"/>
        <c:lblOffset val="100"/>
        <c:noMultiLvlLbl val="0"/>
      </c:catAx>
      <c:valAx>
        <c:axId val="338308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8310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5128" y="1788453"/>
            <a:ext cx="8361229" cy="2587603"/>
          </a:xfrm>
        </p:spPr>
        <p:txBody>
          <a:bodyPr/>
          <a:lstStyle/>
          <a:p>
            <a:r>
              <a:rPr lang="ru-RU" sz="2800" b="1" dirty="0"/>
              <a:t>УСРС по дисциплине «Психология личности» на тему «ИССЛЕДОВАНИЕ ТРЕВОЖНОСТИ У СТУДЕНТОВ»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9905" y="4046483"/>
            <a:ext cx="8261364" cy="1415811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ru-RU" b="1" dirty="0" smtClean="0"/>
              <a:t>Выполнила:</a:t>
            </a:r>
            <a:endParaRPr lang="ru-RU" dirty="0"/>
          </a:p>
          <a:p>
            <a:pPr algn="r"/>
            <a:r>
              <a:rPr lang="ru-RU" dirty="0"/>
              <a:t>Демьяненко Виктория Александровна</a:t>
            </a:r>
          </a:p>
          <a:p>
            <a:pPr algn="r"/>
            <a:r>
              <a:rPr lang="ru-RU" dirty="0"/>
              <a:t>Медико-психологический факультет 2 курс 1 группа</a:t>
            </a:r>
          </a:p>
          <a:p>
            <a:pPr algn="r"/>
            <a:r>
              <a:rPr lang="ru-RU" b="1" dirty="0"/>
              <a:t>Проверил:</a:t>
            </a:r>
            <a:endParaRPr lang="ru-RU" dirty="0"/>
          </a:p>
          <a:p>
            <a:pPr algn="r"/>
            <a:r>
              <a:rPr lang="ru-RU" dirty="0" err="1"/>
              <a:t>ст.преподаватель</a:t>
            </a:r>
            <a:r>
              <a:rPr lang="ru-RU" dirty="0"/>
              <a:t> кафедры </a:t>
            </a:r>
          </a:p>
          <a:p>
            <a:pPr algn="r"/>
            <a:r>
              <a:rPr lang="ru-RU" dirty="0"/>
              <a:t>психологии и педагогики</a:t>
            </a:r>
          </a:p>
          <a:p>
            <a:pPr algn="r"/>
            <a:r>
              <a:rPr lang="ru-RU" dirty="0" err="1"/>
              <a:t>Кузмицкая</a:t>
            </a:r>
            <a:r>
              <a:rPr lang="ru-RU" dirty="0"/>
              <a:t> Ю.Л.</a:t>
            </a:r>
          </a:p>
          <a:p>
            <a:pPr algn="r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09692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1" y="155861"/>
            <a:ext cx="11119944" cy="5678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результате проведенного исследования можно сделать вывод о том, что уровень тревожности у студентов медицинского университета несколько выше. Однако у студентов средних учебных заведений также присутствует высокая тревожность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можно объяснить тем, что обучение в вузе, особенно медицинском, относится к категории повышенного умственного труда. Студентам необходимо усваивать огромный объем учебного материала. Именно умственная деятельность сопровождается функциональными изменениями в сердечно-сосудистой, эндокринной, нервной системах, что вызывает нервно-эмоциональное напряжение, приводящее к нарушению систем адаптации и ведет к переутомлению, нарушению здоровья. Продолжительность рабочего времени составляет 9-11 часов в день, а в сессионные, может возрасти до 12 - 15 часов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75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  Умственная деятельность протекает, как правило, на фоне эмоционального напряжения. Такое напряжение обусловлено необходимостью одновременного изучения многих дисциплин за сравнительно короткий срок. 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998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10352314" cy="599258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Актуальность проблемы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600" dirty="0"/>
              <a:t>Исследователи часто отмечают, что высокий уровень тревожности негативно влияет на развитие личности и может привести к ее </a:t>
            </a:r>
            <a:r>
              <a:rPr lang="ru-RU" sz="2600" dirty="0" err="1"/>
              <a:t>дизадаптации</a:t>
            </a:r>
            <a:r>
              <a:rPr lang="ru-RU" sz="2600" dirty="0"/>
              <a:t> и невротизации. Считается, что тревожность лежит в основе целого ряда нарушений развития, обусловливающих формирование разнообразных негативных изменений функционального состояния. Личность с высоким уровнем тревожности склонна воспринимать окружающий мир как заключающий в себе угрозу и опасность в значительно большей степени, чем личность с низким уровнем тревожности. Высокий уровень тревожности создаёт угрозу психическому здоровью личности, способствует развитию невротических состояний. Ряд исследователей рассматривают постоянно высокий уровень тревожности как состояние, приводящее к развитию психосоматической патологии.</a:t>
            </a:r>
            <a:r>
              <a:rPr lang="ru-RU" sz="2800" dirty="0"/>
              <a:t/>
            </a:r>
            <a:br>
              <a:rPr lang="ru-RU" sz="2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01322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Цель исследования:</a:t>
            </a:r>
            <a:r>
              <a:rPr lang="ru-RU" sz="3200" dirty="0"/>
              <a:t> изучить уровень тревожности </a:t>
            </a:r>
            <a:r>
              <a:rPr lang="ru-RU" sz="3200" dirty="0" smtClean="0"/>
              <a:t>у </a:t>
            </a:r>
            <a:r>
              <a:rPr lang="ru-RU" sz="3200" dirty="0"/>
              <a:t>студентов медицинского университета и у студентов средних учебных заведений</a:t>
            </a:r>
            <a:r>
              <a:rPr lang="ru-RU" sz="3200" dirty="0" smtClean="0"/>
              <a:t>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Задачи: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 </a:t>
            </a:r>
            <a:r>
              <a:rPr lang="ru-RU" sz="3200" dirty="0"/>
              <a:t>1)провести теоретический анализ проблемы тревоги и тревожности в психологической науке </a:t>
            </a:r>
            <a:r>
              <a:rPr lang="ru-RU" sz="3200" b="1" dirty="0"/>
              <a:t> 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 2)изучить уровень тревожности у студентов.</a:t>
            </a:r>
            <a:br>
              <a:rPr lang="ru-RU" sz="32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 </a:t>
            </a:r>
            <a:br>
              <a:rPr lang="ru-RU" sz="28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97212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0586" y="685799"/>
            <a:ext cx="9895114" cy="2122715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Метод</a:t>
            </a:r>
            <a:r>
              <a:rPr lang="ru-RU" sz="3200" b="1" dirty="0"/>
              <a:t>:</a:t>
            </a:r>
            <a:r>
              <a:rPr lang="ru-RU" sz="3200" dirty="0"/>
              <a:t> </a:t>
            </a:r>
            <a:br>
              <a:rPr lang="ru-RU" sz="3200" dirty="0"/>
            </a:br>
            <a:r>
              <a:rPr lang="ru-RU" sz="3200" dirty="0"/>
              <a:t>Методика </a:t>
            </a:r>
            <a:r>
              <a:rPr lang="ru-RU" sz="3200" dirty="0" err="1"/>
              <a:t>Ч.Спилберга</a:t>
            </a:r>
            <a:r>
              <a:rPr lang="ru-RU" sz="3200" dirty="0"/>
              <a:t>. </a:t>
            </a:r>
            <a:br>
              <a:rPr lang="ru-RU" sz="3200" dirty="0"/>
            </a:br>
            <a:r>
              <a:rPr lang="ru-RU" sz="3200" dirty="0"/>
              <a:t>Тест </a:t>
            </a:r>
            <a:r>
              <a:rPr lang="ru-RU" sz="3200" dirty="0" err="1"/>
              <a:t>Спилбергера</a:t>
            </a:r>
            <a:r>
              <a:rPr lang="ru-RU" sz="3200" dirty="0"/>
              <a:t>-Ханина для определения личностной и ситуативной тревожности. </a:t>
            </a:r>
            <a:br>
              <a:rPr lang="ru-RU" sz="3200" dirty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Выборка</a:t>
            </a:r>
            <a:r>
              <a:rPr lang="ru-RU" sz="3200" b="1" dirty="0"/>
              <a:t>: </a:t>
            </a:r>
            <a:r>
              <a:rPr lang="ru-RU" sz="3200" dirty="0"/>
              <a:t>3</a:t>
            </a:r>
            <a:r>
              <a:rPr lang="ru-RU" sz="3200" dirty="0" smtClean="0"/>
              <a:t>0 </a:t>
            </a:r>
            <a:r>
              <a:rPr lang="ru-RU" sz="3200" dirty="0"/>
              <a:t>студентов в возрасте от 19-21 </a:t>
            </a:r>
            <a:r>
              <a:rPr lang="ru-RU" sz="3200" dirty="0" smtClean="0"/>
              <a:t>года(15 студентов </a:t>
            </a:r>
            <a:r>
              <a:rPr lang="ru-RU" sz="3200" dirty="0"/>
              <a:t>медицинского университета и </a:t>
            </a:r>
            <a:r>
              <a:rPr lang="ru-RU" sz="3200" dirty="0" smtClean="0"/>
              <a:t>15 </a:t>
            </a:r>
            <a:r>
              <a:rPr lang="ru-RU" sz="3200" dirty="0"/>
              <a:t>студентов средних учебных заведений).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94536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4097" y="357352"/>
            <a:ext cx="10384219" cy="5664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125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Тест </a:t>
            </a:r>
            <a:r>
              <a:rPr lang="ru-RU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Спилбергера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-Ханина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позволяет измерить тревожность как свойство личности и как состояние, связанное с текущей ситуацией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1125"/>
              </a:spcAf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125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     Личностная тревожность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 -  это склонность воспринимать, практически, все ситуации, как угрожающие, и реагировать на эти ситуации состоянием сильной тревоги. Высокая личностная тревожность может быть причиной невротического конфликта,  эмоционального срыва и  психосоматического  заболеваниями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Aft>
                <a:spcPts val="1125"/>
              </a:spcAf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125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     Реактивная тревожность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характеризует состояние человека в настоящий момент времени, проявляется  напряжением, беспокойством, может вызывать нарушение внимания, снижение работоспособности, повышенную утомляемость и быструю истощаемость. 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287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599" y="277586"/>
            <a:ext cx="9960429" cy="189411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результаты </a:t>
            </a:r>
            <a:r>
              <a:rPr lang="ru-RU" sz="2400" dirty="0"/>
              <a:t>исследования по </a:t>
            </a:r>
            <a:r>
              <a:rPr lang="ru-RU" sz="2400" dirty="0" smtClean="0"/>
              <a:t>студентов </a:t>
            </a:r>
            <a:r>
              <a:rPr lang="ru-RU" sz="2400" dirty="0"/>
              <a:t>медицинского университета.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933711"/>
              </p:ext>
            </p:extLst>
          </p:nvPr>
        </p:nvGraphicFramePr>
        <p:xfrm>
          <a:off x="1166650" y="973520"/>
          <a:ext cx="9963803" cy="1485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8552">
                  <a:extLst>
                    <a:ext uri="{9D8B030D-6E8A-4147-A177-3AD203B41FA5}">
                      <a16:colId xmlns:a16="http://schemas.microsoft.com/office/drawing/2014/main" val="1753772774"/>
                    </a:ext>
                  </a:extLst>
                </a:gridCol>
                <a:gridCol w="1309651">
                  <a:extLst>
                    <a:ext uri="{9D8B030D-6E8A-4147-A177-3AD203B41FA5}">
                      <a16:colId xmlns:a16="http://schemas.microsoft.com/office/drawing/2014/main" val="1028519953"/>
                    </a:ext>
                  </a:extLst>
                </a:gridCol>
                <a:gridCol w="1309651">
                  <a:extLst>
                    <a:ext uri="{9D8B030D-6E8A-4147-A177-3AD203B41FA5}">
                      <a16:colId xmlns:a16="http://schemas.microsoft.com/office/drawing/2014/main" val="564467833"/>
                    </a:ext>
                  </a:extLst>
                </a:gridCol>
                <a:gridCol w="1309651">
                  <a:extLst>
                    <a:ext uri="{9D8B030D-6E8A-4147-A177-3AD203B41FA5}">
                      <a16:colId xmlns:a16="http://schemas.microsoft.com/office/drawing/2014/main" val="2084766196"/>
                    </a:ext>
                  </a:extLst>
                </a:gridCol>
                <a:gridCol w="1309651">
                  <a:extLst>
                    <a:ext uri="{9D8B030D-6E8A-4147-A177-3AD203B41FA5}">
                      <a16:colId xmlns:a16="http://schemas.microsoft.com/office/drawing/2014/main" val="268645738"/>
                    </a:ext>
                  </a:extLst>
                </a:gridCol>
                <a:gridCol w="1309651">
                  <a:extLst>
                    <a:ext uri="{9D8B030D-6E8A-4147-A177-3AD203B41FA5}">
                      <a16:colId xmlns:a16="http://schemas.microsoft.com/office/drawing/2014/main" val="1634722183"/>
                    </a:ext>
                  </a:extLst>
                </a:gridCol>
                <a:gridCol w="1116996">
                  <a:extLst>
                    <a:ext uri="{9D8B030D-6E8A-4147-A177-3AD203B41FA5}">
                      <a16:colId xmlns:a16="http://schemas.microsoft.com/office/drawing/2014/main" val="1341872498"/>
                    </a:ext>
                  </a:extLst>
                </a:gridCol>
              </a:tblGrid>
              <a:tr h="20756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Показатели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Высокий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Средний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Низкий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6632356"/>
                  </a:ext>
                </a:extLst>
              </a:tr>
              <a:tr h="4261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количество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количество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количество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4506028"/>
                  </a:ext>
                </a:extLst>
              </a:tr>
              <a:tr h="4261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Ситуативная тревожность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26,66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13,33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4166219"/>
                  </a:ext>
                </a:extLst>
              </a:tr>
              <a:tr h="4261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Личностная тревожность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46,66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53,33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8846252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35724" y="2867634"/>
            <a:ext cx="11330152" cy="3788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таблице видно, что у студентов медицинского университета преобладает, средний и высокий уровень личностной тревожности. 60 % респондентов обладают высоким уровнем ситуативной тревожности. 46,66% - личностной тревожностью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можно объяснить тем, что в процессе обучения в вузе студенты сталкиваются со множеством проблем и трудностей, которые вызывают у них чувство тревоги. Чувство тревоги сопровождает учебную деятельность, активная познавательная деятельность студентов часто сопровождается тревогой, так как ситуация зачета или экзамена всегда содержит в себе определенную степень неопределённости. Влияние тревоги на результативность деятельности зависит и от свойств личности, в первую очередь от типологических и характерологических особенностей человека. В стрессовых ситуациях, к которым без сомнения относится ситуация сдачи экзаменов, негативные психологические состояния у студентов наблюдаются задолго до начала самих экзаменов и постепенно прогрессируют, достигая максимума к моменту получения экзаменационного билета.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613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76855" y="311739"/>
            <a:ext cx="8702565" cy="530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студентов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средних учебных заведений.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852047"/>
              </p:ext>
            </p:extLst>
          </p:nvPr>
        </p:nvGraphicFramePr>
        <p:xfrm>
          <a:off x="1156137" y="987975"/>
          <a:ext cx="9795642" cy="14814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54641">
                  <a:extLst>
                    <a:ext uri="{9D8B030D-6E8A-4147-A177-3AD203B41FA5}">
                      <a16:colId xmlns:a16="http://schemas.microsoft.com/office/drawing/2014/main" val="3275099700"/>
                    </a:ext>
                  </a:extLst>
                </a:gridCol>
                <a:gridCol w="1288078">
                  <a:extLst>
                    <a:ext uri="{9D8B030D-6E8A-4147-A177-3AD203B41FA5}">
                      <a16:colId xmlns:a16="http://schemas.microsoft.com/office/drawing/2014/main" val="1602691370"/>
                    </a:ext>
                  </a:extLst>
                </a:gridCol>
                <a:gridCol w="1288078">
                  <a:extLst>
                    <a:ext uri="{9D8B030D-6E8A-4147-A177-3AD203B41FA5}">
                      <a16:colId xmlns:a16="http://schemas.microsoft.com/office/drawing/2014/main" val="3204015365"/>
                    </a:ext>
                  </a:extLst>
                </a:gridCol>
                <a:gridCol w="1288078">
                  <a:extLst>
                    <a:ext uri="{9D8B030D-6E8A-4147-A177-3AD203B41FA5}">
                      <a16:colId xmlns:a16="http://schemas.microsoft.com/office/drawing/2014/main" val="2937825822"/>
                    </a:ext>
                  </a:extLst>
                </a:gridCol>
                <a:gridCol w="1288078">
                  <a:extLst>
                    <a:ext uri="{9D8B030D-6E8A-4147-A177-3AD203B41FA5}">
                      <a16:colId xmlns:a16="http://schemas.microsoft.com/office/drawing/2014/main" val="2232391886"/>
                    </a:ext>
                  </a:extLst>
                </a:gridCol>
                <a:gridCol w="1288078">
                  <a:extLst>
                    <a:ext uri="{9D8B030D-6E8A-4147-A177-3AD203B41FA5}">
                      <a16:colId xmlns:a16="http://schemas.microsoft.com/office/drawing/2014/main" val="852440135"/>
                    </a:ext>
                  </a:extLst>
                </a:gridCol>
                <a:gridCol w="1100611">
                  <a:extLst>
                    <a:ext uri="{9D8B030D-6E8A-4147-A177-3AD203B41FA5}">
                      <a16:colId xmlns:a16="http://schemas.microsoft.com/office/drawing/2014/main" val="2362346182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Показатели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Высокий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Средний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Низкий уровень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507613"/>
                  </a:ext>
                </a:extLst>
              </a:tr>
              <a:tr h="4370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количество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количество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количество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55047105"/>
                  </a:ext>
                </a:extLst>
              </a:tr>
              <a:tr h="437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Ситуативная тревожность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4908470"/>
                  </a:ext>
                </a:extLst>
              </a:tr>
              <a:tr h="437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Личностная тревожность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26,66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40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33,33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651213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24757" y="2849418"/>
            <a:ext cx="10494581" cy="3762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данным, приведённым в таблице видно, что у студентов СУЗ средний и низкий уровни преобладают над высоким. С высоким уровнем оказалось 3-4 студента.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40% испытуемых обладают низкой ситуативной тревожностью и 33,33% - низкой личностной тревожностью.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Студенты, имеющие низкий уровень тревожности, общительны и инициативны, но им свойственна слабая эмоциональная вовлеченность в различных жизненных ситуациях, сдержанность чувств.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Средний уровень тревожности (40% студентов) говорит о том, что это более или менее спокойные студенты, достаточно активны и общительны, хотя встречаются случаи, когда появляется беспокойство, не обоснованное сложившимися обстоятельствами.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Из этого можно сделать вывод, что на момент проведения методики, у студентов преобладал низкий и средний уровень тревожности, но также присутствовал и высокий уровень.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804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0828" y="126124"/>
            <a:ext cx="11193518" cy="1779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сравнить обе таблицы, можно заметить разницу. У студентов медицинского университета показатели личностной и ситуативной тревожности несколько выше, чем у студентов средних специальностей. А у студентов СУЗ, наоборот, преобладает низкая и средняя тревожность.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диаграмме 1 представлена сравнительная характеристика студентов по ситуативной тревожности.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диаграмме 2 сравнительная характеристика личностной тревожности студентов.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508050371"/>
              </p:ext>
            </p:extLst>
          </p:nvPr>
        </p:nvGraphicFramePr>
        <p:xfrm>
          <a:off x="840828" y="2094643"/>
          <a:ext cx="5486400" cy="4379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21997595"/>
              </p:ext>
            </p:extLst>
          </p:nvPr>
        </p:nvGraphicFramePr>
        <p:xfrm>
          <a:off x="6437587" y="2094643"/>
          <a:ext cx="5486400" cy="4379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3560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7462" y="377524"/>
            <a:ext cx="10857186" cy="4829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Личности, относимые к категории </a:t>
            </a:r>
            <a:r>
              <a:rPr lang="ru-RU" sz="2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высокотревожных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склонны воспринимать угрозу своей самооценке и жизнедеятельности в обширном диапазоне ситуаций и реагировать весьма выраженным состоянием тревожности. Если психологический тест выражает у испытуемого высокий показатель личностной тревожности, то это дает основание предполагать у него появление состояния тревожности в разнообразных ситуациях, особенно когда они касаются оценки его компетенции и престижа.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90500"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Лицам с высокой оценкой тревожности следует формировать чувство уверенности и успеха. Им необходимо смещать акцент с внешней требовательности, категоричности, высокой значимости в постановке задач на содержательное осмысление деятельности и конкретное планирование по подзадачам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190500" algn="just"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90500" algn="just"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 </a:t>
            </a:r>
            <a:r>
              <a:rPr lang="ru-RU" sz="20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низкотревожных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людей, напротив, требуется пробуждение активности, подчеркивание мотивационных компонентов деятельности, возбуждение заинтересованности, высвечивание чувства ответственности в решении тех или иных задач.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5205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1254</TotalTime>
  <Words>646</Words>
  <Application>Microsoft Office PowerPoint</Application>
  <PresentationFormat>Широкоэкранный</PresentationFormat>
  <Paragraphs>90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Franklin Gothic Book</vt:lpstr>
      <vt:lpstr>Times New Roman</vt:lpstr>
      <vt:lpstr>Crop</vt:lpstr>
      <vt:lpstr>УСРС по дисциплине «Психология личности» на тему «ИССЛЕДОВАНИЕ ТРЕВОЖНОСТИ У СТУДЕНТОВ» </vt:lpstr>
      <vt:lpstr>Актуальность проблемы Исследователи часто отмечают, что высокий уровень тревожности негативно влияет на развитие личности и может привести к ее дизадаптации и невротизации. Считается, что тревожность лежит в основе целого ряда нарушений развития, обусловливающих формирование разнообразных негативных изменений функционального состояния. Личность с высоким уровнем тревожности склонна воспринимать окружающий мир как заключающий в себе угрозу и опасность в значительно большей степени, чем личность с низким уровнем тревожности. Высокий уровень тревожности создаёт угрозу психическому здоровью личности, способствует развитию невротических состояний. Ряд исследователей рассматривают постоянно высокий уровень тревожности как состояние, приводящее к развитию психосоматической патологии. </vt:lpstr>
      <vt:lpstr>Цель исследования: изучить уровень тревожности у студентов медицинского университета и у студентов средних учебных заведений.  Задачи:  1)провести теоретический анализ проблемы тревоги и тревожности в психологической науке    2)изучить уровень тревожности у студентов.    </vt:lpstr>
      <vt:lpstr>Метод:  Методика Ч.Спилберга.  Тест Спилбергера-Ханина для определения личностной и ситуативной тревожности.    Выборка: 30 студентов в возрасте от 19-21 года(15 студентов медицинского университета и 15 студентов средних учебных заведений). </vt:lpstr>
      <vt:lpstr>Презентация PowerPoint</vt:lpstr>
      <vt:lpstr>результаты исследования по студентов медицинского университета.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УСРС по дисциплине «Психология личности» на тему «ИССЛЕДОВАНИЕ ТРЕВОЖНОСТИ У СТУДЕНТОВ»</dc:title>
  <dc:creator>Lenovo</dc:creator>
  <cp:lastModifiedBy>Lenovo</cp:lastModifiedBy>
  <cp:revision>9</cp:revision>
  <dcterms:created xsi:type="dcterms:W3CDTF">2018-05-30T22:17:07Z</dcterms:created>
  <dcterms:modified xsi:type="dcterms:W3CDTF">2018-05-31T19:11:25Z</dcterms:modified>
</cp:coreProperties>
</file>