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57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Разрабатывайте, впечатляйте, работайте вместе" id="{B9B51309-D148-4332-87C2-07BE32FBCA3B}">
          <p14:sldIdLst>
            <p14:sldId id="262"/>
            <p14:sldId id="257"/>
            <p14:sldId id="264"/>
            <p14:sldId id="265"/>
            <p14:sldId id="266"/>
            <p14:sldId id="267"/>
          </p14:sldIdLst>
        </p14:section>
        <p14:section name="Дополнительные сведения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A-1145-8554-8E28484414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A-1145-8554-8E28484414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8EA-1145-8554-8E2848441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931464"/>
        <c:axId val="323936952"/>
        <c:axId val="0"/>
      </c:bar3DChart>
      <c:catAx>
        <c:axId val="323931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936952"/>
        <c:crosses val="autoZero"/>
        <c:auto val="1"/>
        <c:lblAlgn val="ctr"/>
        <c:lblOffset val="100"/>
        <c:noMultiLvlLbl val="0"/>
      </c:catAx>
      <c:valAx>
        <c:axId val="32393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93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3566702365797"/>
          <c:y val="0.13066762453295974"/>
          <c:w val="0.83843750070163381"/>
          <c:h val="0.764173686346590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13-4758-80EE-BA057737372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013-4758-80EE-BA057737372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013-4758-80EE-BA057737372D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013-4758-80EE-BA057737372D}"/>
              </c:ext>
            </c:extLst>
          </c:dPt>
          <c:cat>
            <c:strRef>
              <c:f>Лист1!$A$2:$A$6</c:f>
              <c:strCache>
                <c:ptCount val="4"/>
                <c:pt idx="0">
                  <c:v>Молодые парни</c:v>
                </c:pt>
                <c:pt idx="1">
                  <c:v>Молодые девушки</c:v>
                </c:pt>
                <c:pt idx="2">
                  <c:v>Взрослые мужчины</c:v>
                </c:pt>
                <c:pt idx="3">
                  <c:v>Взрослые женщины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40</c:v>
                </c:pt>
                <c:pt idx="2">
                  <c:v>80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B-1D4B-B47B-2BB7151C76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Молодые парни</c:v>
                </c:pt>
                <c:pt idx="1">
                  <c:v>Молодые девушки</c:v>
                </c:pt>
                <c:pt idx="2">
                  <c:v>Взрослые мужчины</c:v>
                </c:pt>
                <c:pt idx="3">
                  <c:v>Взрослые женщины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9FB-1D4B-B47B-2BB7151C76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4"/>
                <c:pt idx="0">
                  <c:v>Молодые парни</c:v>
                </c:pt>
                <c:pt idx="1">
                  <c:v>Молодые девушки</c:v>
                </c:pt>
                <c:pt idx="2">
                  <c:v>Взрослые мужчины</c:v>
                </c:pt>
                <c:pt idx="3">
                  <c:v>Взрослые женщины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9FB-1D4B-B47B-2BB7151C7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8869680"/>
        <c:axId val="468864584"/>
        <c:axId val="0"/>
      </c:bar3DChart>
      <c:catAx>
        <c:axId val="46886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64584"/>
        <c:crosses val="autoZero"/>
        <c:auto val="1"/>
        <c:lblAlgn val="ctr"/>
        <c:lblOffset val="100"/>
        <c:noMultiLvlLbl val="0"/>
      </c:catAx>
      <c:valAx>
        <c:axId val="4688645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6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  <a:alpha val="7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134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405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0075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01.11.2021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72" y="2573754"/>
            <a:ext cx="10515600" cy="23876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Социально-психологический эксперимент</a:t>
            </a:r>
            <a:br>
              <a:rPr lang="ru-RU" dirty="0"/>
            </a:br>
            <a:r>
              <a:rPr lang="ru-RU" dirty="0"/>
              <a:t>Тема: "Предрасположенности общества к определённому </a:t>
            </a:r>
            <a:r>
              <a:rPr lang="ru-RU" dirty="0" err="1"/>
              <a:t>гендеру</a:t>
            </a:r>
            <a:r>
              <a:rPr lang="ru-RU" dirty="0"/>
              <a:t> при оказании помощи"</a:t>
            </a:r>
            <a:br>
              <a:rPr lang="ru-RU" dirty="0"/>
            </a:b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066" y="4819827"/>
            <a:ext cx="3503776" cy="1478423"/>
          </a:xfrm>
        </p:spPr>
        <p:txBody>
          <a:bodyPr rtlCol="0">
            <a:noAutofit/>
          </a:bodyPr>
          <a:lstStyle/>
          <a:p>
            <a:pPr lvl="0" algn="r"/>
            <a:r>
              <a:rPr lang="ru-RU" sz="1200" b="1" dirty="0"/>
              <a:t>Выполнили студенты МПФ, 3 курс</a:t>
            </a:r>
          </a:p>
          <a:p>
            <a:pPr lvl="0" algn="r"/>
            <a:r>
              <a:rPr lang="ru-RU" sz="1200" b="1" dirty="0"/>
              <a:t>Группа 5,6</a:t>
            </a:r>
          </a:p>
          <a:p>
            <a:pPr lvl="0" algn="r"/>
            <a:r>
              <a:rPr lang="ru-RU" sz="1200" b="1" dirty="0"/>
              <a:t>Авраменко Анастасия Васильевна</a:t>
            </a:r>
          </a:p>
          <a:p>
            <a:pPr lvl="0" algn="r"/>
            <a:r>
              <a:rPr lang="ru-RU" sz="1200" b="1" dirty="0" err="1"/>
              <a:t>Жигадло</a:t>
            </a:r>
            <a:r>
              <a:rPr lang="ru-RU" sz="1200" b="1" dirty="0"/>
              <a:t> Ксения Валентиновна</a:t>
            </a:r>
          </a:p>
          <a:p>
            <a:pPr lvl="0" algn="r"/>
            <a:r>
              <a:rPr lang="ru-RU" sz="1200" b="1" dirty="0" err="1"/>
              <a:t>Полюхович</a:t>
            </a:r>
            <a:r>
              <a:rPr lang="ru-RU" sz="1200" b="1" dirty="0"/>
              <a:t> Дмитрий Дмитриевич</a:t>
            </a:r>
          </a:p>
          <a:p>
            <a:pPr lvl="0" algn="r"/>
            <a:r>
              <a:rPr lang="ru-RU" sz="1200" b="1" dirty="0" err="1" smtClean="0"/>
              <a:t>Проверилла:Громадко</a:t>
            </a:r>
            <a:r>
              <a:rPr lang="ru-RU" sz="1200" b="1" dirty="0" smtClean="0"/>
              <a:t> </a:t>
            </a:r>
            <a:r>
              <a:rPr lang="ru-RU" sz="1200" b="1" smtClean="0"/>
              <a:t>Карина Вадимовна</a:t>
            </a:r>
            <a:endParaRPr lang="ru-RU" sz="1200" b="1" dirty="0"/>
          </a:p>
          <a:p>
            <a:pPr algn="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197">
        <p:fade/>
      </p:transition>
    </mc:Choice>
    <mc:Fallback xmlns="">
      <p:transition spd="med" advClick="0" advTm="919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30" y="444380"/>
            <a:ext cx="11587566" cy="764487"/>
          </a:xfrm>
        </p:spPr>
        <p:txBody>
          <a:bodyPr rtlCol="0">
            <a:noAutofit/>
          </a:bodyPr>
          <a:lstStyle/>
          <a:p>
            <a:r>
              <a:rPr lang="ru-RU" sz="2400" dirty="0"/>
              <a:t>Гендерная психология — раздел дифференциальной психологии, в котором изучаются закономерности поведения человека в обществе, определённые его биологическим полом, социальным полом и их соотношением.</a:t>
            </a:r>
            <a:endParaRPr lang="ru-RU" sz="2400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65" y="1418603"/>
            <a:ext cx="11539140" cy="4655812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noProof="1"/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В гендерной психологии можно выделить несколько основных направлений: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Психология сравнения мужчин и женщин — изучение специфических особенностей мужчин и женщин, в установлении своеобразия полов.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Психология женщины — изучение особенностей психического состояния женщины, связанных с женской физиологией, которых нет у мужчин.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Психология мужчины — изучение особенностей психического состояния мужчины, связанных с мужской физиологией, которых нет у женщин. 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Гендерная социализация — изучение формирования гендерной идентичности и освоении гендерных ролей.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Психология гендерных отношений — рассмотрение взаимоотношений как между полами, так и внутри одного пола.</a:t>
            </a:r>
          </a:p>
          <a:p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· Гендерная психология лидерства — изучение различий между мужчинами-лидерами и женщинами-лидерами, а также отношений </a:t>
            </a:r>
            <a:r>
              <a:rPr lang="ru-RU" sz="5600" dirty="0" err="1">
                <a:solidFill>
                  <a:schemeClr val="bg2">
                    <a:lumMod val="25000"/>
                  </a:schemeClr>
                </a:solidFill>
              </a:rPr>
              <a:t>доминации</a:t>
            </a:r>
            <a:r>
              <a:rPr lang="ru-RU" sz="5600" dirty="0">
                <a:solidFill>
                  <a:schemeClr val="bg2">
                    <a:lumMod val="25000"/>
                  </a:schemeClr>
                </a:solidFill>
              </a:rPr>
              <a:t>-подчинения.</a:t>
            </a:r>
          </a:p>
          <a:p>
            <a:pPr rtl="0"/>
            <a:endParaRPr lang="ru-RU" noProof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ransition spd="slow" advClick="0" advTm="2248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4" y="581114"/>
            <a:ext cx="11587565" cy="627754"/>
          </a:xfrm>
        </p:spPr>
        <p:txBody>
          <a:bodyPr rtlCol="0">
            <a:noAutofit/>
          </a:bodyPr>
          <a:lstStyle/>
          <a:p>
            <a:r>
              <a:rPr lang="ru-RU" sz="4400" dirty="0"/>
              <a:t>Цель исследования:</a:t>
            </a:r>
            <a:endParaRPr lang="ru-RU" sz="4400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А)Выяснить имеется ли у общества предрасположенность к определённому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гендеру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; выяснить вероятность оказания помощи в зависимость от возраста и пола.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Б) Готовность общества оказать помощь в зависимости от пола и возраста.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Группа испытуемых: прохожие 20 человек (взрослые женщины 5 человек, взрослые мужчины 5 человек, молодые девушки 5 человек, молодые парни 5 человек).</a:t>
            </a:r>
          </a:p>
          <a:p>
            <a:endParaRPr lang="ru-RU" noProof="1">
              <a:solidFill>
                <a:schemeClr val="bg2">
                  <a:lumMod val="25000"/>
                </a:schemeClr>
              </a:solidFill>
            </a:endParaRPr>
          </a:p>
          <a:p>
            <a:pPr rtl="0"/>
            <a:endParaRPr lang="ru-RU" noProof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98" y="1379434"/>
            <a:ext cx="4670989" cy="46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594">
        <p14:prism isContent="1"/>
      </p:transition>
    </mc:Choice>
    <mc:Fallback xmlns="">
      <p:transition spd="slow" advClick="0" advTm="1059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Ход эксперимента: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56" y="1432518"/>
            <a:ext cx="11519016" cy="4351338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Два парня и девушка поочерёдно походили к прохожим с просьбой воспользоваться их телефоном, т.к. они оказались в затруднительном положении (закончилась зарядка и нужно встретить друга).</a:t>
            </a:r>
            <a:endParaRPr lang="ru-RU" noProof="1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83" t="5532" r="3298" b="5955"/>
          <a:stretch/>
        </p:blipFill>
        <p:spPr>
          <a:xfrm>
            <a:off x="889141" y="2840652"/>
            <a:ext cx="4656700" cy="298248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40" t="4233" r="3763" b="4833"/>
          <a:stretch/>
        </p:blipFill>
        <p:spPr>
          <a:xfrm>
            <a:off x="6961263" y="2965391"/>
            <a:ext cx="4392538" cy="2897024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447">
        <p14:prism isContent="1"/>
      </p:transition>
    </mc:Choice>
    <mc:Fallback xmlns="">
      <p:transition spd="slow" advClick="0" advTm="124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результатов исследования: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Девушке оказало помощь 100% испытуемых, 20% из них предложили свою помощь повторно, после того, как девушка сообщила, что не может дозвониться.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Парням пришло на помощь лишь 43% испытуемых. При этом у парней интересовались не убегут ли они с телефонами и предлагали позвонить из рук испытуемых.</a:t>
            </a:r>
          </a:p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98698287"/>
              </p:ext>
            </p:extLst>
          </p:nvPr>
        </p:nvGraphicFramePr>
        <p:xfrm>
          <a:off x="5236673" y="1674976"/>
          <a:ext cx="6351424" cy="442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6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434">
        <p14:prism isContent="1"/>
      </p:transition>
    </mc:Choice>
    <mc:Fallback xmlns="">
      <p:transition spd="slow" advClick="0" advTm="1243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2" y="376015"/>
            <a:ext cx="10749367" cy="1208868"/>
          </a:xfrm>
        </p:spPr>
        <p:txBody>
          <a:bodyPr>
            <a:normAutofit fontScale="90000"/>
          </a:bodyPr>
          <a:lstStyle/>
          <a:p>
            <a:r>
              <a:rPr lang="ru-RU" dirty="0"/>
              <a:t>Готовность оказать помощь испытуемыми в зависимости от их пола и возраста приведена в данной диаграмме: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830679"/>
              </p:ext>
            </p:extLst>
          </p:nvPr>
        </p:nvGraphicFramePr>
        <p:xfrm>
          <a:off x="411163" y="1679575"/>
          <a:ext cx="11134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1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790">
        <p14:prism isContent="1"/>
      </p:transition>
    </mc:Choice>
    <mc:Fallback xmlns="">
      <p:transition spd="slow" advClick="0" advTm="979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632" y="1586342"/>
            <a:ext cx="4417463" cy="42162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Проведя данное исследование, мы выясняли, что испытуемые готовы оказать помощь девушкам чаще, чем парням, а именно в 2 раза. Существует выраженная предвзятость к парням, которая проявляется в страхе быть ограбленными и поэтому процент оказания помощи намного ниже.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23" y="1405457"/>
            <a:ext cx="5094775" cy="495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87">
        <p14:prism isContent="1"/>
      </p:transition>
    </mc:Choice>
    <mc:Fallback xmlns="">
      <p:transition spd="slow" advClick="0" advTm="11587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71</TotalTime>
  <Words>386</Words>
  <Application>Microsoft Office PowerPoint</Application>
  <PresentationFormat>Широкоэкранный</PresentationFormat>
  <Paragraphs>32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WelcomeDoc</vt:lpstr>
      <vt:lpstr>Социально-психологический эксперимент Тема: "Предрасположенности общества к определённому гендеру при оказании помощи" </vt:lpstr>
      <vt:lpstr>Гендерная психология — раздел дифференциальной психологии, в котором изучаются закономерности поведения человека в обществе, определённые его биологическим полом, социальным полом и их соотношением.</vt:lpstr>
      <vt:lpstr>Цель исследования:</vt:lpstr>
      <vt:lpstr>Ход эксперимента:</vt:lpstr>
      <vt:lpstr>Описание результатов исследования: </vt:lpstr>
      <vt:lpstr>Готовность оказать помощь испытуемыми в зависимости от их пола и возраста приведена в данной диаграмме: </vt:lpstr>
      <vt:lpstr>Выводы исследования: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Социально-психологический эксперимент Тема: "Предрасположенности общества к определённому гендеру при оказании помощи"</dc:title>
  <dc:creator>admin</dc:creator>
  <cp:keywords/>
  <cp:lastModifiedBy>Карина Керимова</cp:lastModifiedBy>
  <cp:revision>11</cp:revision>
  <dcterms:created xsi:type="dcterms:W3CDTF">2021-10-31T22:00:00Z</dcterms:created>
  <dcterms:modified xsi:type="dcterms:W3CDTF">2021-11-01T13:09:50Z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