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социальный интеллект в целом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8000"/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1">
                      <a:tint val="58000"/>
                      <a:shade val="100000"/>
                      <a:satMod val="100000"/>
                      <a:lumMod val="100000"/>
                    </a:schemeClr>
                  </a:gs>
                  <a:gs pos="100000">
                    <a:schemeClr val="accent1">
                      <a:tint val="58000"/>
                      <a:shade val="80000"/>
                      <a:satMod val="100000"/>
                      <a:lumMod val="99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tint val="86000"/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1">
                      <a:tint val="86000"/>
                      <a:shade val="100000"/>
                      <a:satMod val="100000"/>
                      <a:lumMod val="100000"/>
                    </a:schemeClr>
                  </a:gs>
                  <a:gs pos="100000">
                    <a:schemeClr val="accent1">
                      <a:tint val="86000"/>
                      <a:shade val="80000"/>
                      <a:satMod val="100000"/>
                      <a:lumMod val="99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shade val="86000"/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1">
                      <a:shade val="86000"/>
                      <a:shade val="100000"/>
                      <a:satMod val="100000"/>
                      <a:lumMod val="100000"/>
                    </a:schemeClr>
                  </a:gs>
                  <a:gs pos="100000">
                    <a:schemeClr val="accent1">
                      <a:shade val="86000"/>
                      <a:shade val="80000"/>
                      <a:satMod val="100000"/>
                      <a:lumMod val="99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shade val="58000"/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1">
                      <a:shade val="58000"/>
                      <a:shade val="100000"/>
                      <a:satMod val="100000"/>
                      <a:lumMod val="100000"/>
                    </a:schemeClr>
                  </a:gs>
                  <a:gs pos="100000">
                    <a:schemeClr val="accent1">
                      <a:shade val="58000"/>
                      <a:shade val="80000"/>
                      <a:satMod val="100000"/>
                      <a:lumMod val="99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средний уровень </c:v>
                </c:pt>
                <c:pt idx="1">
                  <c:v>ниже среднего</c:v>
                </c:pt>
                <c:pt idx="2">
                  <c:v>высокий уровень</c:v>
                </c:pt>
                <c:pt idx="3">
                  <c:v>выше среднего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0.52900000000000003</c:v>
                </c:pt>
                <c:pt idx="1">
                  <c:v>0.29399999999999998</c:v>
                </c:pt>
                <c:pt idx="2">
                  <c:v>5.8999999999999997E-2</c:v>
                </c:pt>
                <c:pt idx="3">
                  <c:v>0.11799999999999999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AA-4EAE-AE8C-AA03585C610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фактор познания результатов поведения 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высокий уровень</c:v>
                </c:pt>
                <c:pt idx="1">
                  <c:v>выше среднего</c:v>
                </c:pt>
                <c:pt idx="2">
                  <c:v>средний уровень</c:v>
                </c:pt>
                <c:pt idx="3">
                  <c:v>ниже среднего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 formatCode="0.00%">
                  <c:v>5.8999999999999997E-2</c:v>
                </c:pt>
                <c:pt idx="1">
                  <c:v>0.47</c:v>
                </c:pt>
                <c:pt idx="2" formatCode="0.00%">
                  <c:v>0.35299999999999998</c:v>
                </c:pt>
                <c:pt idx="3" formatCode="0.00%">
                  <c:v>0.11799999999999999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63-4C02-8A26-5836B33F04B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Фактор познания классов поведения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3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3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4"/>
            <c:bubble3D val="0"/>
            <c:spPr>
              <a:solidFill>
                <a:schemeClr val="accent1">
                  <a:tint val="5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высокий уровень</c:v>
                </c:pt>
                <c:pt idx="1">
                  <c:v>выше среднего</c:v>
                </c:pt>
                <c:pt idx="2">
                  <c:v>средний уровень</c:v>
                </c:pt>
                <c:pt idx="3">
                  <c:v>ниже среднего</c:v>
                </c:pt>
                <c:pt idx="4">
                  <c:v>низкий уровень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5.8999999999999997E-2</c:v>
                </c:pt>
                <c:pt idx="1">
                  <c:v>0.11799999999999999</c:v>
                </c:pt>
                <c:pt idx="2">
                  <c:v>0.58799999999999997</c:v>
                </c:pt>
                <c:pt idx="3">
                  <c:v>0.17599999999999999</c:v>
                </c:pt>
                <c:pt idx="4">
                  <c:v>5.8999999999999997E-2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99-4246-AA7A-FA6FF9C9D54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фактор познания преобразования поведения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выше среднего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0.35299999999999998</c:v>
                </c:pt>
                <c:pt idx="1">
                  <c:v>0.35299999999999998</c:v>
                </c:pt>
                <c:pt idx="2">
                  <c:v>0.11799999999999999</c:v>
                </c:pt>
                <c:pt idx="3" formatCode="General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06-432A-B47C-8ABCF798EDA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Фактор познания систем поведения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выше среднего</c:v>
                </c:pt>
                <c:pt idx="1">
                  <c:v>средний уровень</c:v>
                </c:pt>
                <c:pt idx="2">
                  <c:v>ниже среднего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0.11799999999999999</c:v>
                </c:pt>
                <c:pt idx="1">
                  <c:v>0.52900000000000003</c:v>
                </c:pt>
                <c:pt idx="2" formatCode="General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9A-4029-A95A-E3072A89841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BC2ABF1-F34F-48D7-A1AB-1D52F649B454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581E737-5684-4BFC-BF7D-17AD2CE07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02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ABF1-F34F-48D7-A1AB-1D52F649B454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E737-5684-4BFC-BF7D-17AD2CE07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3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ABF1-F34F-48D7-A1AB-1D52F649B454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E737-5684-4BFC-BF7D-17AD2CE07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88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ABF1-F34F-48D7-A1AB-1D52F649B454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E737-5684-4BFC-BF7D-17AD2CE07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9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ABF1-F34F-48D7-A1AB-1D52F649B454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E737-5684-4BFC-BF7D-17AD2CE07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7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ABF1-F34F-48D7-A1AB-1D52F649B454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E737-5684-4BFC-BF7D-17AD2CE07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ABF1-F34F-48D7-A1AB-1D52F649B454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E737-5684-4BFC-BF7D-17AD2CE07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49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ABF1-F34F-48D7-A1AB-1D52F649B454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E737-5684-4BFC-BF7D-17AD2CE07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93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ABF1-F34F-48D7-A1AB-1D52F649B454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E737-5684-4BFC-BF7D-17AD2CE07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7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ABF1-F34F-48D7-A1AB-1D52F649B454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581E737-5684-4BFC-BF7D-17AD2CE07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08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BC2ABF1-F34F-48D7-A1AB-1D52F649B454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581E737-5684-4BFC-BF7D-17AD2CE07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86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7BC2ABF1-F34F-48D7-A1AB-1D52F649B454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5581E737-5684-4BFC-BF7D-17AD2CE07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0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7512" y="796593"/>
            <a:ext cx="10782300" cy="2969495"/>
          </a:xfrm>
        </p:spPr>
        <p:txBody>
          <a:bodyPr/>
          <a:lstStyle/>
          <a:p>
            <a:r>
              <a:rPr lang="ru-RU" sz="4000" dirty="0"/>
              <a:t>Исследование уровня социального интеллекта у лиц подросткового и юношеского </a:t>
            </a:r>
            <a:r>
              <a:rPr lang="ru-RU" sz="4000" dirty="0" smtClean="0"/>
              <a:t>возраста</a:t>
            </a:r>
            <a:endParaRPr lang="en-US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Выполнила студентка МПФ, 3 </a:t>
            </a:r>
            <a:r>
              <a:rPr lang="ru-RU" sz="2400" dirty="0" smtClean="0"/>
              <a:t>курс</a:t>
            </a:r>
            <a:r>
              <a:rPr lang="ru-RU" sz="2400" dirty="0"/>
              <a:t> г</a:t>
            </a:r>
            <a:r>
              <a:rPr lang="ru-RU" sz="2400" dirty="0" smtClean="0"/>
              <a:t>руппа </a:t>
            </a:r>
            <a:r>
              <a:rPr lang="ru-RU" sz="2400" dirty="0"/>
              <a:t>10</a:t>
            </a:r>
            <a:endParaRPr lang="en-US" sz="2400" dirty="0"/>
          </a:p>
          <a:p>
            <a:r>
              <a:rPr lang="ru-RU" sz="2400" dirty="0" err="1"/>
              <a:t>Бабурчик</a:t>
            </a:r>
            <a:r>
              <a:rPr lang="ru-RU" sz="2400" dirty="0"/>
              <a:t> А.С.</a:t>
            </a:r>
            <a:endParaRPr lang="en-US" sz="2400" dirty="0"/>
          </a:p>
          <a:p>
            <a:r>
              <a:rPr lang="ru-RU" sz="2400" dirty="0" smtClean="0"/>
              <a:t>Научный руководитель: Воронко </a:t>
            </a:r>
            <a:r>
              <a:rPr lang="ru-RU" sz="2400" dirty="0"/>
              <a:t>Е.В.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11" y="84002"/>
            <a:ext cx="2824757" cy="25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7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Фактор «Познание </a:t>
            </a:r>
            <a:r>
              <a:rPr lang="ru-RU" sz="4400" dirty="0"/>
              <a:t>систем поведения</a:t>
            </a:r>
            <a:r>
              <a:rPr lang="ru-RU" sz="4400" dirty="0" smtClean="0"/>
              <a:t>» </a:t>
            </a:r>
            <a:r>
              <a:rPr lang="ru-RU" sz="4400" dirty="0" smtClean="0"/>
              <a:t>:</a:t>
            </a:r>
            <a:endParaRPr lang="en-US" sz="44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6056224"/>
              </p:ext>
            </p:extLst>
          </p:nvPr>
        </p:nvGraphicFramePr>
        <p:xfrm>
          <a:off x="676275" y="2011363"/>
          <a:ext cx="10753725" cy="376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9802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исследование уровня социального интеллекта у лиц подросткового и юношеского возраста </a:t>
            </a:r>
            <a:r>
              <a:rPr lang="ru-RU" dirty="0" smtClean="0"/>
              <a:t>показало</a:t>
            </a:r>
            <a:r>
              <a:rPr lang="ru-RU" dirty="0"/>
              <a:t>, что большинство респондентов обладают средним уровнем развития </a:t>
            </a:r>
            <a:r>
              <a:rPr lang="ru-RU" dirty="0" smtClean="0"/>
              <a:t>способностей. Наличие низкого уровня социального интеллекта и уровня </a:t>
            </a:r>
            <a:r>
              <a:rPr lang="ru-RU" dirty="0"/>
              <a:t>ниже среднего говорит о проблемах, </a:t>
            </a:r>
            <a:r>
              <a:rPr lang="ru-RU" dirty="0" smtClean="0"/>
              <a:t>которые могут быть связаны, на наш взгляд, с </a:t>
            </a:r>
            <a:r>
              <a:rPr lang="ru-RU" dirty="0"/>
              <a:t>когнитивной составляющей общения. </a:t>
            </a:r>
            <a:r>
              <a:rPr lang="ru-RU" dirty="0" smtClean="0"/>
              <a:t>У испытуемых </a:t>
            </a:r>
            <a:r>
              <a:rPr lang="ru-RU" dirty="0"/>
              <a:t>могут возникнуть проблемы в построении межличностных отношений в реальной жизни, что приводит к избеганию реального контакта и заменой его </a:t>
            </a:r>
            <a:r>
              <a:rPr lang="ru-RU" dirty="0" smtClean="0"/>
              <a:t>виртуальным.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407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Социальный интеллект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это интегральная интеллектуальная способность, определяющая успешность общения и социальной адаптации, которая объединяет и регулирует познавательные процессы, связанные с отражением социальных объектов (человека как партнера по общению или группы людей). </a:t>
            </a:r>
            <a:endParaRPr lang="ru-RU" dirty="0" smtClean="0"/>
          </a:p>
          <a:p>
            <a:pPr algn="just"/>
            <a:r>
              <a:rPr lang="ru-RU" dirty="0" smtClean="0"/>
              <a:t>Социальный интеллект </a:t>
            </a:r>
            <a:r>
              <a:rPr lang="ru-RU" dirty="0"/>
              <a:t>выступает в качестве когнитивной </a:t>
            </a:r>
            <a:r>
              <a:rPr lang="ru-RU" dirty="0" smtClean="0"/>
              <a:t>составляющей </a:t>
            </a:r>
            <a:r>
              <a:rPr lang="ru-RU" dirty="0"/>
              <a:t>коммуникативных способностей личности, </a:t>
            </a:r>
            <a:r>
              <a:rPr lang="ru-RU" dirty="0" smtClean="0"/>
              <a:t>что </a:t>
            </a:r>
            <a:r>
              <a:rPr lang="ru-RU" dirty="0"/>
              <a:t>подчеркивает его значимость для человека, как существа биосоциального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8840" y="4263998"/>
            <a:ext cx="2310973" cy="231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14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Социальный интеллект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Низкий </a:t>
            </a:r>
            <a:r>
              <a:rPr lang="ru-RU" dirty="0"/>
              <a:t>уровень социального интеллекта может создать проблемы в построении и развитии социальных связей в различных сферах жизнедеятельности человека. </a:t>
            </a:r>
            <a:r>
              <a:rPr lang="ru-RU" dirty="0" smtClean="0"/>
              <a:t>Определение уровня социального интеллекта </a:t>
            </a:r>
            <a:r>
              <a:rPr lang="ru-RU" dirty="0"/>
              <a:t>важно для объяснения причин какого-либо специфического поведения.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719" y="3407992"/>
            <a:ext cx="4276487" cy="31817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546" y="3407992"/>
            <a:ext cx="44481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88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</a:t>
            </a:r>
            <a:r>
              <a:rPr lang="ru-RU" dirty="0" smtClean="0"/>
              <a:t>исследования: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 smtClean="0"/>
              <a:t>Определить уровень </a:t>
            </a:r>
            <a:r>
              <a:rPr lang="ru-RU" sz="2800" dirty="0"/>
              <a:t>социального интеллекта </a:t>
            </a:r>
            <a:r>
              <a:rPr lang="ru-RU" sz="2800" dirty="0" smtClean="0"/>
              <a:t>у лиц </a:t>
            </a:r>
            <a:r>
              <a:rPr lang="ru-RU" sz="2800" dirty="0"/>
              <a:t>юношеского и подросткового </a:t>
            </a:r>
            <a:r>
              <a:rPr lang="ru-RU" sz="2800" dirty="0" smtClean="0"/>
              <a:t>возраста.</a:t>
            </a:r>
            <a:endParaRPr lang="ru-RU" sz="2800" dirty="0" smtClean="0"/>
          </a:p>
          <a:p>
            <a:pPr algn="just"/>
            <a:r>
              <a:rPr lang="ru-RU" sz="2800" dirty="0" smtClean="0"/>
              <a:t>Объект исследования: социальный интеллект</a:t>
            </a:r>
          </a:p>
          <a:p>
            <a:pPr algn="just"/>
            <a:r>
              <a:rPr lang="ru-RU" sz="2800" dirty="0" smtClean="0"/>
              <a:t>Предмет </a:t>
            </a:r>
            <a:r>
              <a:rPr lang="ru-RU" sz="2800" dirty="0"/>
              <a:t>исследования: уровень социального интеллекта у лиц подросткового и юношеского </a:t>
            </a:r>
            <a:r>
              <a:rPr lang="ru-RU" sz="2800" dirty="0" smtClean="0"/>
              <a:t>возраста, которые находятся </a:t>
            </a:r>
            <a:r>
              <a:rPr lang="ru-RU" sz="2800" dirty="0"/>
              <a:t>в </a:t>
            </a:r>
            <a:r>
              <a:rPr lang="ru-RU" sz="2800" dirty="0" smtClean="0"/>
              <a:t>виртуальном общении и взаимодействии.</a:t>
            </a:r>
            <a:endParaRPr lang="ru-RU" sz="2800" dirty="0" smtClean="0"/>
          </a:p>
          <a:p>
            <a:pPr algn="just"/>
            <a:r>
              <a:rPr lang="ru-RU" sz="2800" dirty="0"/>
              <a:t>Метод исследования: методика «Социальный интеллект» </a:t>
            </a:r>
            <a:r>
              <a:rPr lang="ru-RU" sz="2800" dirty="0" err="1"/>
              <a:t>Гилфорда</a:t>
            </a:r>
            <a:r>
              <a:rPr lang="ru-RU" sz="2800" dirty="0" smtClean="0"/>
              <a:t>.</a:t>
            </a:r>
          </a:p>
          <a:p>
            <a:pPr algn="just"/>
            <a:r>
              <a:rPr lang="ru-RU" sz="2800" dirty="0"/>
              <a:t>Группа испытуемых: 17 респондентов (девушки).</a:t>
            </a:r>
            <a:endParaRPr lang="en-US" sz="2800" dirty="0"/>
          </a:p>
          <a:p>
            <a:pPr algn="just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02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Ход эксперимента: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испытуемым </a:t>
            </a:r>
            <a:r>
              <a:rPr lang="ru-RU" dirty="0"/>
              <a:t>была предложена методика «Социальный интеллект» </a:t>
            </a:r>
            <a:r>
              <a:rPr lang="ru-RU" dirty="0" err="1"/>
              <a:t>Гилфорда</a:t>
            </a:r>
            <a:r>
              <a:rPr lang="ru-RU" dirty="0"/>
              <a:t>. Она включает в себя 4 </a:t>
            </a:r>
            <a:r>
              <a:rPr lang="ru-RU" dirty="0" err="1" smtClean="0"/>
              <a:t>субтеста</a:t>
            </a:r>
            <a:r>
              <a:rPr lang="ru-RU" dirty="0" smtClean="0"/>
              <a:t>. </a:t>
            </a:r>
            <a:r>
              <a:rPr lang="ru-RU" dirty="0" err="1"/>
              <a:t>Субтесты</a:t>
            </a:r>
            <a:r>
              <a:rPr lang="ru-RU" dirty="0"/>
              <a:t> диагностируют четыре способности в структуре социального интеллекта: познание классов, систем, преобразований и результатов поведения.</a:t>
            </a:r>
            <a:endParaRPr lang="en-US" dirty="0"/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508" y="3381279"/>
            <a:ext cx="5782491" cy="28912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056" y="3694197"/>
            <a:ext cx="3682174" cy="257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59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Общий уровень социального интеллекта:</a:t>
            </a:r>
            <a:endParaRPr lang="en-US" sz="44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2002575"/>
              </p:ext>
            </p:extLst>
          </p:nvPr>
        </p:nvGraphicFramePr>
        <p:xfrm>
          <a:off x="676275" y="2011363"/>
          <a:ext cx="10753723" cy="376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1985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696" y="499533"/>
            <a:ext cx="11352508" cy="1658198"/>
          </a:xfrm>
        </p:spPr>
        <p:txBody>
          <a:bodyPr/>
          <a:lstStyle/>
          <a:p>
            <a:r>
              <a:rPr lang="ru-RU" dirty="0" smtClean="0"/>
              <a:t>Фактор «Познание </a:t>
            </a:r>
            <a:r>
              <a:rPr lang="ru-RU" dirty="0"/>
              <a:t>результатов </a:t>
            </a:r>
            <a:r>
              <a:rPr lang="ru-RU" dirty="0" smtClean="0"/>
              <a:t>поведения»</a:t>
            </a:r>
            <a:endParaRPr lang="en-US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5244917"/>
              </p:ext>
            </p:extLst>
          </p:nvPr>
        </p:nvGraphicFramePr>
        <p:xfrm>
          <a:off x="676275" y="2011363"/>
          <a:ext cx="10753725" cy="376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6968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190" y="499533"/>
            <a:ext cx="11205274" cy="1658198"/>
          </a:xfrm>
        </p:spPr>
        <p:txBody>
          <a:bodyPr>
            <a:normAutofit/>
          </a:bodyPr>
          <a:lstStyle/>
          <a:p>
            <a:r>
              <a:rPr lang="ru-RU" dirty="0" smtClean="0"/>
              <a:t>Фактор «Познание </a:t>
            </a:r>
            <a:r>
              <a:rPr lang="ru-RU" dirty="0"/>
              <a:t>классов поведения</a:t>
            </a:r>
            <a:r>
              <a:rPr lang="ru-RU" dirty="0" smtClean="0"/>
              <a:t>»</a:t>
            </a:r>
            <a:endParaRPr lang="en-US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8402059"/>
              </p:ext>
            </p:extLst>
          </p:nvPr>
        </p:nvGraphicFramePr>
        <p:xfrm>
          <a:off x="676275" y="2011363"/>
          <a:ext cx="10753725" cy="376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12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Фактор «Познание преобразования поведения»:</a:t>
            </a:r>
            <a:endParaRPr lang="en-US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387999"/>
              </p:ext>
            </p:extLst>
          </p:nvPr>
        </p:nvGraphicFramePr>
        <p:xfrm>
          <a:off x="676275" y="2011363"/>
          <a:ext cx="10753725" cy="376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3481165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83</TotalTime>
  <Words>322</Words>
  <Application>Microsoft Office PowerPoint</Application>
  <PresentationFormat>Произвольный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Метрополия</vt:lpstr>
      <vt:lpstr>Исследование уровня социального интеллекта у лиц подросткового и юношеского возраста</vt:lpstr>
      <vt:lpstr>Социальный интеллект</vt:lpstr>
      <vt:lpstr>Социальный интеллект</vt:lpstr>
      <vt:lpstr>Цель исследования:</vt:lpstr>
      <vt:lpstr>Ход эксперимента:</vt:lpstr>
      <vt:lpstr>Общий уровень социального интеллекта:</vt:lpstr>
      <vt:lpstr>Фактор «Познание результатов поведения»</vt:lpstr>
      <vt:lpstr>Фактор «Познание классов поведения»</vt:lpstr>
      <vt:lpstr>Фактор «Познание преобразования поведения»:</vt:lpstr>
      <vt:lpstr>Фактор «Познание систем поведения» :</vt:lpstr>
      <vt:lpstr>Выводы: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уровня социального интеллекта у лиц подросткового и юношеского возраста на социальной онлайн-платформе вирт</dc:title>
  <dc:creator>hell</dc:creator>
  <cp:lastModifiedBy>work</cp:lastModifiedBy>
  <cp:revision>12</cp:revision>
  <dcterms:created xsi:type="dcterms:W3CDTF">2022-12-21T19:31:58Z</dcterms:created>
  <dcterms:modified xsi:type="dcterms:W3CDTF">2022-12-22T09:50:01Z</dcterms:modified>
</cp:coreProperties>
</file>