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Все пассажиры</c:v>
                </c:pt>
                <c:pt idx="1">
                  <c:v>Уступили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</c:v>
                </c:pt>
                <c:pt idx="1">
                  <c:v>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Все пассажиры</c:v>
                </c:pt>
                <c:pt idx="1">
                  <c:v>Уступили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27</c:v>
                </c:pt>
                <c:pt idx="1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Женщины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Все пассажиры</c:v>
                </c:pt>
                <c:pt idx="1">
                  <c:v>Уступили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40</c:v>
                </c:pt>
                <c:pt idx="1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Подростки и дети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Все пассажиры</c:v>
                </c:pt>
                <c:pt idx="1">
                  <c:v>Уступили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18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-1247595104"/>
        <c:axId val="-1247594560"/>
        <c:axId val="0"/>
      </c:bar3DChart>
      <c:catAx>
        <c:axId val="-1247595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247594560"/>
        <c:crosses val="autoZero"/>
        <c:auto val="1"/>
        <c:lblAlgn val="ctr"/>
        <c:lblOffset val="100"/>
        <c:noMultiLvlLbl val="0"/>
      </c:catAx>
      <c:valAx>
        <c:axId val="-124759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2475951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0EEF019-50A9-4304-AC59-6F2F6FAE5361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8757E46-EBE3-4FFA-99F5-06918B592D73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esktop\girl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" y="0"/>
            <a:ext cx="9143999" cy="68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5207" y="2132856"/>
            <a:ext cx="5527353" cy="214755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Социально-психологический эксперимент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Тема: "</a:t>
            </a:r>
            <a:r>
              <a:rPr lang="ru-RU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Уступают ли жители Гродно беременным женщинам места в общественном транспорте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?"</a:t>
            </a: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0329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МИНИСТЕРСТВО ЗДРАВООХРАНЕНИЯ РЕСПУБЛИКИ БЕЛАРУСЬ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ГРОДНЕНСКИЙ ГОСУДАРСТВЕННЫЙ МЕДИЦИНСКИЙ УНИВЕРСИТЕТ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КАФЕДРА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ПСИХОЛОГИИ И ПЕДАГОГИКИ</a:t>
            </a:r>
          </a:p>
          <a:p>
            <a:pPr algn="ctr"/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4368" y="558924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Выполнили: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студенты МПФ, 3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курс, 3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группа </a:t>
            </a:r>
          </a:p>
          <a:p>
            <a:pPr algn="r"/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Борисюк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Елизавета Игоревна</a:t>
            </a:r>
          </a:p>
          <a:p>
            <a:pPr algn="r"/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Евич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Ядвига Александровна</a:t>
            </a:r>
          </a:p>
        </p:txBody>
      </p:sp>
      <p:pic>
        <p:nvPicPr>
          <p:cNvPr id="1028" name="Picture 4" descr="C:\Users\Asus\Desktop\2022-10-16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2" t="13402" r="40526" b="9000"/>
          <a:stretch/>
        </p:blipFill>
        <p:spPr bwMode="auto">
          <a:xfrm>
            <a:off x="0" y="0"/>
            <a:ext cx="898598" cy="9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esktop\2022-12-13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57145" cy="9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Desktop\girl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202200" cy="56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69" y="1808819"/>
            <a:ext cx="43194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9058" y="2784729"/>
            <a:ext cx="562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ЦЕЛЬ, ПРЕДМЕТ ИССЛЕДОВАНИЯ. ГРУППА ИСПЫТУЕМЫХ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8720"/>
            <a:ext cx="89644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Gabriola" panose="04040605051002020D02" pitchFamily="82" charset="0"/>
              </a:rPr>
              <a:t>	Каждому из нас хотя бы раз в жизни приходилось уступать место в общественном транспорте. Неважно, как долго нужно быть в пути, но если рядом стоит пожилой человек, инвалид, маленький ребенок или беременная девушка – воспитание не позволяет ехать дальше сидя.  Все же,  немало ситуаций, когда пассажиры предпочитают отвернуться к окну и сделать вид, будто их ничего не касается. Мы решили проверить, охотно ли жители Гродно уступают места в автобусах и троллейбусах беременной девушке.</a:t>
            </a:r>
          </a:p>
          <a:p>
            <a:pPr algn="just"/>
            <a:r>
              <a:rPr lang="ru-RU" sz="2800" b="1" dirty="0" smtClean="0">
                <a:latin typeface="Gabriola" panose="04040605051002020D02" pitchFamily="82" charset="0"/>
              </a:rPr>
              <a:t>	 Предметом нашего исследования являются осведомлённость о нормах и правилах поведения и проявление моральных качеств по отношению к  беременным женщинам в общественном транспорте жителей города Гродно обоих полов и разных возрастов.</a:t>
            </a:r>
          </a:p>
          <a:p>
            <a:pPr algn="just"/>
            <a:r>
              <a:rPr lang="ru-RU" sz="2800" b="1" dirty="0" smtClean="0">
                <a:latin typeface="Gabriola" panose="04040605051002020D02" pitchFamily="82" charset="0"/>
              </a:rPr>
              <a:t>     Группа испытуемых: жители Гродно, современная молодёжь, женщины и мужчины разных возрастных категорий: дети и подростки, пожилые люди.</a:t>
            </a:r>
            <a:endParaRPr lang="ru-RU" sz="28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 ЭКСПЕРИМЕНТУ: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959210"/>
            <a:ext cx="4367945" cy="582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88" y="947130"/>
            <a:ext cx="4369036" cy="582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 ЭКСПЕРИМЕНТУ: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8" y="783867"/>
            <a:ext cx="4356956" cy="580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68" y="783868"/>
            <a:ext cx="4372119" cy="580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 ЭКСПЕРИМЕНТА: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8386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Gabriola" panose="04040605051002020D02" pitchFamily="82" charset="0"/>
              </a:rPr>
              <a:t> 	Эксперимент мы провели в разгар рабочего дня: на дорогах полно машин, а автобусы и троллейбусы переполнены людьми.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59" y="1720814"/>
            <a:ext cx="5058881" cy="505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8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 ЭКСПЕРИМЕНТА: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783868"/>
            <a:ext cx="47967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700" b="1" dirty="0" smtClean="0">
                <a:latin typeface="Gabriola" panose="04040605051002020D02" pitchFamily="82" charset="0"/>
              </a:rPr>
              <a:t>	Выбираем первый попавшийся маршрут и заходим в салон, окидываем взглядом: все места заняты. Присутствуют дети, пенсионеры. Далее экспериментатор пробирается сквозь толпу и подходит к мужчинам, которые что-то читают, уткнувшись в свои гаджеты, удобно расположившись на сиденьях. Двое из них поднимают на «беременную» взгляд, осматривают с ног до головы, а после снова опускают глаза. Одной рукой экспериментатор взялась за поручень, вторую демонстративно положила на живот и стала ждать.</a:t>
            </a:r>
            <a:endParaRPr lang="ru-RU" sz="2700" b="1" dirty="0">
              <a:latin typeface="Gabriola" panose="04040605051002020D02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47" y="1642760"/>
            <a:ext cx="432570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3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 ЭКСПЕРИМЕНТА: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25" y="692696"/>
            <a:ext cx="4796747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Gabriola" panose="04040605051002020D02" pitchFamily="82" charset="0"/>
              </a:rPr>
              <a:t>	Стоит </a:t>
            </a:r>
            <a:r>
              <a:rPr lang="ru-RU" sz="2800" b="1" dirty="0">
                <a:latin typeface="Gabriola" panose="04040605051002020D02" pitchFamily="82" charset="0"/>
              </a:rPr>
              <a:t>упомянуть, что во время всех поездок в салонах автобусов, троллейбусов громко и внятно звучали слова диктора: «</a:t>
            </a:r>
            <a:r>
              <a:rPr lang="ru-RU" sz="2800" b="1" dirty="0" err="1">
                <a:latin typeface="Gabriola" panose="04040605051002020D02" pitchFamily="82" charset="0"/>
              </a:rPr>
              <a:t>Уступайце</a:t>
            </a:r>
            <a:r>
              <a:rPr lang="ru-RU" sz="2800" b="1" dirty="0">
                <a:latin typeface="Gabriola" panose="04040605051002020D02" pitchFamily="82" charset="0"/>
              </a:rPr>
              <a:t> </a:t>
            </a:r>
            <a:r>
              <a:rPr lang="ru-RU" sz="2800" b="1" dirty="0" err="1">
                <a:latin typeface="Gabriola" panose="04040605051002020D02" pitchFamily="82" charset="0"/>
              </a:rPr>
              <a:t>месца</a:t>
            </a:r>
            <a:r>
              <a:rPr lang="ru-RU" sz="2800" b="1" dirty="0">
                <a:latin typeface="Gabriola" panose="04040605051002020D02" pitchFamily="82" charset="0"/>
              </a:rPr>
              <a:t> </a:t>
            </a:r>
            <a:r>
              <a:rPr lang="ru-RU" sz="2800" b="1" dirty="0" err="1">
                <a:latin typeface="Gabriola" panose="04040605051002020D02" pitchFamily="82" charset="0"/>
              </a:rPr>
              <a:t>пасажырам</a:t>
            </a:r>
            <a:r>
              <a:rPr lang="ru-RU" sz="2800" b="1" dirty="0">
                <a:latin typeface="Gabriola" panose="04040605051002020D02" pitchFamily="82" charset="0"/>
              </a:rPr>
              <a:t> з </a:t>
            </a:r>
            <a:r>
              <a:rPr lang="ru-RU" sz="2800" b="1" dirty="0" err="1">
                <a:latin typeface="Gabriola" panose="04040605051002020D02" pitchFamily="82" charset="0"/>
              </a:rPr>
              <a:t>дзецьмі</a:t>
            </a:r>
            <a:r>
              <a:rPr lang="ru-RU" sz="2800" b="1" dirty="0">
                <a:latin typeface="Gabriola" panose="04040605051002020D02" pitchFamily="82" charset="0"/>
              </a:rPr>
              <a:t>, </a:t>
            </a:r>
            <a:r>
              <a:rPr lang="ru-RU" sz="2800" b="1" dirty="0" err="1">
                <a:latin typeface="Gabriola" panose="04040605051002020D02" pitchFamily="82" charset="0"/>
              </a:rPr>
              <a:t>інвалідам</a:t>
            </a:r>
            <a:r>
              <a:rPr lang="ru-RU" sz="2800" b="1" dirty="0">
                <a:latin typeface="Gabriola" panose="04040605051002020D02" pitchFamily="82" charset="0"/>
              </a:rPr>
              <a:t>, </a:t>
            </a:r>
            <a:r>
              <a:rPr lang="ru-RU" sz="2800" b="1" dirty="0" err="1">
                <a:latin typeface="Gabriola" panose="04040605051002020D02" pitchFamily="82" charset="0"/>
              </a:rPr>
              <a:t>пажылым</a:t>
            </a:r>
            <a:r>
              <a:rPr lang="ru-RU" sz="2800" b="1" dirty="0">
                <a:latin typeface="Gabriola" panose="04040605051002020D02" pitchFamily="82" charset="0"/>
              </a:rPr>
              <a:t> </a:t>
            </a:r>
            <a:r>
              <a:rPr lang="ru-RU" sz="2800" b="1" dirty="0" err="1">
                <a:latin typeface="Gabriola" panose="04040605051002020D02" pitchFamily="82" charset="0"/>
              </a:rPr>
              <a:t>людзям</a:t>
            </a:r>
            <a:r>
              <a:rPr lang="ru-RU" sz="2800" b="1" dirty="0">
                <a:latin typeface="Gabriola" panose="04040605051002020D02" pitchFamily="82" charset="0"/>
              </a:rPr>
              <a:t> і </a:t>
            </a:r>
            <a:r>
              <a:rPr lang="ru-RU" sz="2800" b="1" dirty="0" err="1">
                <a:latin typeface="Gabriola" panose="04040605051002020D02" pitchFamily="82" charset="0"/>
              </a:rPr>
              <a:t>цяжарным</a:t>
            </a:r>
            <a:r>
              <a:rPr lang="ru-RU" sz="2800" b="1" dirty="0">
                <a:latin typeface="Gabriola" panose="04040605051002020D02" pitchFamily="82" charset="0"/>
              </a:rPr>
              <a:t> </a:t>
            </a:r>
            <a:r>
              <a:rPr lang="ru-RU" sz="2800" b="1" dirty="0" err="1">
                <a:latin typeface="Gabriola" panose="04040605051002020D02" pitchFamily="82" charset="0"/>
              </a:rPr>
              <a:t>жанчынам</a:t>
            </a:r>
            <a:r>
              <a:rPr lang="ru-RU" sz="2800" b="1" dirty="0">
                <a:latin typeface="Gabriola" panose="04040605051002020D02" pitchFamily="82" charset="0"/>
              </a:rPr>
              <a:t>». Также на специальных местах красовались соответствующие наклейки-</a:t>
            </a:r>
            <a:r>
              <a:rPr lang="ru-RU" sz="2800" b="1" dirty="0" err="1">
                <a:latin typeface="Gabriola" panose="04040605051002020D02" pitchFamily="82" charset="0"/>
              </a:rPr>
              <a:t>напоминалки</a:t>
            </a:r>
            <a:r>
              <a:rPr lang="ru-RU" sz="2800" b="1" dirty="0">
                <a:latin typeface="Gabriola" panose="04040605051002020D02" pitchFamily="82" charset="0"/>
              </a:rPr>
              <a:t>. Однако не все согласны с тем, что есть не только права, но и обязанности. </a:t>
            </a:r>
            <a:r>
              <a:rPr lang="en-US" sz="2800" b="1" dirty="0">
                <a:latin typeface="Gabriola" panose="04040605051002020D02" pitchFamily="82" charset="0"/>
              </a:rPr>
              <a:t> </a:t>
            </a:r>
            <a:r>
              <a:rPr lang="ru-RU" sz="2800" b="1" dirty="0">
                <a:latin typeface="Gabriola" panose="04040605051002020D02" pitchFamily="82" charset="0"/>
              </a:rPr>
              <a:t>Если же место для сидения специально не обозначено наклейкой, уступать его или нет — вопрос из сферы морали.</a:t>
            </a:r>
          </a:p>
          <a:p>
            <a:pPr algn="just"/>
            <a:endParaRPr lang="ru-RU" sz="2700" b="1" dirty="0">
              <a:latin typeface="Gabriola" panose="04040605051002020D02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4718"/>
            <a:ext cx="4180684" cy="55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5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 ЭКСПЕРИМЕНТА: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90" y="812076"/>
            <a:ext cx="6421019" cy="606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7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ИССЛЕДОВАНИЯ: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692696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Gabriola" panose="04040605051002020D02" pitchFamily="82" charset="0"/>
              </a:rPr>
              <a:t>	И </a:t>
            </a:r>
            <a:r>
              <a:rPr lang="ru-RU" sz="2000" b="1" dirty="0">
                <a:latin typeface="Gabriola" panose="04040605051002020D02" pitchFamily="82" charset="0"/>
              </a:rPr>
              <a:t>так, проведя данный эксперимент, мы выявили, что из двух переполненных троллейбусов и одного автобуса, испытуемой уступили место 8 мужчин ( из них 3 в возрасте от 55 до 60 лет) и 5 женщин ( две из них в возрасте от 50 до 55 лет).</a:t>
            </a:r>
          </a:p>
          <a:p>
            <a:pPr algn="just"/>
            <a:r>
              <a:rPr lang="ru-RU" sz="2000" b="1" dirty="0">
                <a:latin typeface="Gabriola" panose="04040605051002020D02" pitchFamily="82" charset="0"/>
              </a:rPr>
              <a:t>     Учитывая, что среднее количество в транспорте 29 человек, то есть в сумме 87. Лишь 13 человек (14,9 %) проявили вежливость и уступили место беременной девушке. А так же из них пятеро – это люди пожилого возраста (38%). Современная молодежь неохотно уступает места пожилым людям, мамам с детьми, инвалидам и беременным женщинам.</a:t>
            </a:r>
          </a:p>
          <a:p>
            <a:pPr algn="just"/>
            <a:r>
              <a:rPr lang="ru-RU" sz="2000" b="1" dirty="0">
                <a:latin typeface="Gabriola" panose="04040605051002020D02" pitchFamily="82" charset="0"/>
              </a:rPr>
              <a:t>     Молодые люди при этом могут уступить место, если на это им указывают другие взрослые. Но есть и те, кто добровольно делает это.</a:t>
            </a:r>
          </a:p>
          <a:p>
            <a:pPr algn="just"/>
            <a:endParaRPr lang="ru-RU" sz="2000" b="1" dirty="0">
              <a:latin typeface="Gabriola" panose="04040605051002020D02" pitchFamily="82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03008451"/>
              </p:ext>
            </p:extLst>
          </p:nvPr>
        </p:nvGraphicFramePr>
        <p:xfrm>
          <a:off x="683568" y="3573016"/>
          <a:ext cx="7632848" cy="328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38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76</TotalTime>
  <Words>63</Words>
  <Application>Microsoft Office PowerPoint</Application>
  <PresentationFormat>Экран (4:3)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 Black</vt:lpstr>
      <vt:lpstr>Bookman Old Style</vt:lpstr>
      <vt:lpstr>Calibri</vt:lpstr>
      <vt:lpstr>Cambria</vt:lpstr>
      <vt:lpstr>Gabriola</vt:lpstr>
      <vt:lpstr>Gill Sans MT</vt:lpstr>
      <vt:lpstr>Wingdings</vt:lpstr>
      <vt:lpstr>Wingdings 3</vt:lpstr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work</cp:lastModifiedBy>
  <cp:revision>7</cp:revision>
  <dcterms:created xsi:type="dcterms:W3CDTF">2022-12-13T15:04:30Z</dcterms:created>
  <dcterms:modified xsi:type="dcterms:W3CDTF">2022-12-23T05:37:39Z</dcterms:modified>
</cp:coreProperties>
</file>