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13252121675027"/>
          <c:y val="0.124678204425201"/>
          <c:w val="0.42932488347073983"/>
          <c:h val="0.823515163438070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Гендерное влияние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2D-4523-BAAE-71882B3BAFFA}"/>
              </c:ext>
            </c:extLst>
          </c:dPt>
          <c:dPt>
            <c:idx val="1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2D-4523-BAAE-71882B3BAFFA}"/>
              </c:ext>
            </c:extLst>
          </c:dPt>
          <c:dPt>
            <c:idx val="2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2D-4523-BAAE-71882B3BAFFA}"/>
              </c:ext>
            </c:extLst>
          </c:dPt>
          <c:dPt>
            <c:idx val="3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2D-4523-BAAE-71882B3BAFFA}"/>
              </c:ext>
            </c:extLst>
          </c:dPt>
          <c:cat>
            <c:strRef>
              <c:f>Sheet1!$A$2:$A$5</c:f>
              <c:strCache>
                <c:ptCount val="2"/>
                <c:pt idx="0">
                  <c:v>м</c:v>
                </c:pt>
                <c:pt idx="1">
                  <c:v>ж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2D-4523-BAAE-71882B3BA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35-4DD1-912D-354BE0F85604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35-4DD1-912D-354BE0F85604}"/>
              </c:ext>
            </c:extLst>
          </c:dPt>
          <c:cat>
            <c:strRef>
              <c:f>Sheet1!$A$2:$A$3</c:f>
              <c:strCache>
                <c:ptCount val="2"/>
                <c:pt idx="0">
                  <c:v>37 лет</c:v>
                </c:pt>
                <c:pt idx="1">
                  <c:v>19 лет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35-4DD1-912D-354BE0F85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F0-4FA0-BABC-A225F8D29808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F0-4FA0-BABC-A225F8D29808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F0-4FA0-BABC-A225F8D29808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2F0-4FA0-BABC-A225F8D29808}"/>
              </c:ext>
            </c:extLst>
          </c:dPt>
          <c:cat>
            <c:strRef>
              <c:f>Sheet1!$A$2:$A$5</c:f>
              <c:strCache>
                <c:ptCount val="3"/>
                <c:pt idx="0">
                  <c:v>Деловой</c:v>
                </c:pt>
                <c:pt idx="1">
                  <c:v>Вызывающий</c:v>
                </c:pt>
                <c:pt idx="2">
                  <c:v>Повседневный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0.11</c:v>
                </c:pt>
                <c:pt idx="2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2F0-4FA0-BABC-A225F8D29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0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svg"/><Relationship Id="rId1" Type="http://schemas.openxmlformats.org/officeDocument/2006/relationships/image" Target="../media/image11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svg"/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0.41687</cdr:x>
      <cdr:y>0.36095</cdr:y>
    </cdr:from>
    <cdr:to>
      <cdr:x>0.58313</cdr:x>
      <cdr:y>0.63905</cdr:y>
    </cdr:to>
    <cdr:pic>
      <cdr:nvPicPr>
        <cdr:cNvPr id="2" name="Graphic 5" descr="Gender outline">
          <a:extLst xmlns:a="http://schemas.openxmlformats.org/drawingml/2006/main">
            <a:ext uri="{FF2B5EF4-FFF2-40B4-BE49-F238E27FC236}">
              <a16:creationId xmlns:a16="http://schemas.microsoft.com/office/drawing/2014/main" xmlns="" id="{930E4947-A4D0-41D6-B3F6-38F0917A46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xmlns="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732340" y="810964"/>
          <a:ext cx="690880" cy="62484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0.41034</cdr:x>
      <cdr:y>0.35199</cdr:y>
    </cdr:from>
    <cdr:to>
      <cdr:x>0.58966</cdr:x>
      <cdr:y>0.61651</cdr:y>
    </cdr:to>
    <cdr:pic>
      <cdr:nvPicPr>
        <cdr:cNvPr id="2" name="Graphic 9" descr="Man with cane outline">
          <a:extLst xmlns:a="http://schemas.openxmlformats.org/drawingml/2006/main">
            <a:ext uri="{FF2B5EF4-FFF2-40B4-BE49-F238E27FC236}">
              <a16:creationId xmlns:a16="http://schemas.microsoft.com/office/drawing/2014/main" xmlns="" id="{667D9A92-0EA8-440A-9E0E-2353AA96D06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xmlns="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260518" y="831473"/>
          <a:ext cx="550880" cy="62484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0.41901</cdr:x>
      <cdr:y>0.37963</cdr:y>
    </cdr:from>
    <cdr:to>
      <cdr:x>0.58531</cdr:x>
      <cdr:y>0.62037</cdr:y>
    </cdr:to>
    <cdr:pic>
      <cdr:nvPicPr>
        <cdr:cNvPr id="2" name="Graphic 7" descr="Formal Shirt outline">
          <a:extLst xmlns:a="http://schemas.openxmlformats.org/drawingml/2006/main">
            <a:ext uri="{FF2B5EF4-FFF2-40B4-BE49-F238E27FC236}">
              <a16:creationId xmlns:a16="http://schemas.microsoft.com/office/drawing/2014/main" xmlns="" id="{8E0A7AC6-B5F5-4CD7-8317-1732D693300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xmlns="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740735" y="852941"/>
          <a:ext cx="690877" cy="540887"/>
        </a:xfrm>
        <a:prstGeom xmlns:a="http://schemas.openxmlformats.org/drawingml/2006/main" prst="rect">
          <a:avLst/>
        </a:prstGeom>
      </cdr:spPr>
    </cdr:pic>
  </cdr:relSizeAnchor>
</c:userShape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5C8D-3295-4884-AC74-F3387F38B374}" type="datetimeFigureOut">
              <a:rPr lang="en-GB" smtClean="0"/>
              <a:t>12/12/2021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69BC2-349C-47A1-BF53-ED89B5092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9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088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December 12,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3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506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49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7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1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December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2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xmlns="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December 12,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xmlns="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25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12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24.sv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5">
            <a:extLst>
              <a:ext uri="{FF2B5EF4-FFF2-40B4-BE49-F238E27FC236}">
                <a16:creationId xmlns:a16="http://schemas.microsoft.com/office/drawing/2014/main" xmlns="" id="{8EF7D2E8-5F8A-4E0B-9647-8072A94A0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37">
            <a:extLst>
              <a:ext uri="{FF2B5EF4-FFF2-40B4-BE49-F238E27FC236}">
                <a16:creationId xmlns:a16="http://schemas.microsoft.com/office/drawing/2014/main" xmlns="" id="{86A6E2CC-84C1-424C-A664-BC849F6D0A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933668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F4695-5800-4397-85BA-E52BFE6D7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4" y="5557632"/>
            <a:ext cx="10534650" cy="6096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СОЦИАЛЬНО-ПСИХОЛОГИЧЕСКИЙ ЭКСПЕРИМЕНТ 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«Уровень доверия прохожих города Гродно»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7145A2-F0F4-40CD-8B42-EBA3FB0C1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5715" y="6430617"/>
            <a:ext cx="8853835" cy="3975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Выполнили студенты МПФ, 3 курс Группа 3 Бузуев И.В Лелес В.Л </a:t>
            </a:r>
            <a:r>
              <a:rPr lang="en-GB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en-GB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ru-RU" sz="11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Проверил преподаватель Воронко Е.В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xmlns="" id="{629F1CF9-C54B-417C-B7FD-00DDBE93B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938" y="609600"/>
            <a:ext cx="7962123" cy="40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6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xmlns="" id="{0D153B68-5844-490D-8E67-F616D6D72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3792D2-9ED7-4E03-84E9-68A29268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39" y="1481070"/>
            <a:ext cx="5279785" cy="4972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Доверие — открытые взаимоотношения между людьми (либо между человеком и субъектом), содержащие уверенность в порядочности другого человека (субъекта), с которым доверяющий находится в тех или иных отношениях.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Цель исследования: изучить степень отзывчивости группы людей в зависимости от возраста, пола, внешнего вида </a:t>
            </a:r>
            <a:r>
              <a:rPr lang="ru-RU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экспериментатора.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Предмет исследования: характер ответа и реакция людей.</a:t>
            </a:r>
          </a:p>
          <a:p>
            <a:pPr algn="just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C64E267B-3F5A-4357-9E7F-C5FBE5D3B1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CAB93B0-A3B1-4A3D-9689-08F36F4D389B}"/>
              </a:ext>
            </a:extLst>
          </p:cNvPr>
          <p:cNvSpPr txBox="1"/>
          <p:nvPr/>
        </p:nvSpPr>
        <p:spPr>
          <a:xfrm>
            <a:off x="860351" y="404311"/>
            <a:ext cx="578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Social distancing outline">
            <a:extLst>
              <a:ext uri="{FF2B5EF4-FFF2-40B4-BE49-F238E27FC236}">
                <a16:creationId xmlns:a16="http://schemas.microsoft.com/office/drawing/2014/main" xmlns="" id="{54ED9667-9E10-4C9F-B0BA-0A6273EB1D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8639" y="4889732"/>
            <a:ext cx="517885" cy="517884"/>
          </a:xfrm>
          <a:prstGeom prst="rect">
            <a:avLst/>
          </a:prstGeom>
        </p:spPr>
      </p:pic>
      <p:pic>
        <p:nvPicPr>
          <p:cNvPr id="9" name="Graphic 8" descr="Bullseye outline">
            <a:extLst>
              <a:ext uri="{FF2B5EF4-FFF2-40B4-BE49-F238E27FC236}">
                <a16:creationId xmlns:a16="http://schemas.microsoft.com/office/drawing/2014/main" xmlns="" id="{B2256C0F-FA18-4B81-B02F-3E14D26489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8891" y="3618587"/>
            <a:ext cx="517885" cy="517885"/>
          </a:xfrm>
          <a:prstGeom prst="rect">
            <a:avLst/>
          </a:prstGeom>
        </p:spPr>
      </p:pic>
      <p:pic>
        <p:nvPicPr>
          <p:cNvPr id="11" name="Graphic 10" descr="Handshake outline">
            <a:extLst>
              <a:ext uri="{FF2B5EF4-FFF2-40B4-BE49-F238E27FC236}">
                <a16:creationId xmlns:a16="http://schemas.microsoft.com/office/drawing/2014/main" xmlns="" id="{D4686C26-D4B9-4F9E-89DF-20A4F0EFC3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0696" y="1909260"/>
            <a:ext cx="517885" cy="517885"/>
          </a:xfrm>
          <a:prstGeom prst="rect">
            <a:avLst/>
          </a:prstGeom>
        </p:spPr>
      </p:pic>
      <p:pic>
        <p:nvPicPr>
          <p:cNvPr id="13" name="Picture 12" descr="A picture containing transport, power shovel, crane&#10;&#10;Description automatically generated">
            <a:extLst>
              <a:ext uri="{FF2B5EF4-FFF2-40B4-BE49-F238E27FC236}">
                <a16:creationId xmlns:a16="http://schemas.microsoft.com/office/drawing/2014/main" xmlns="" id="{978F3A32-75E7-4367-A524-E6DA26937E7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330" y="2481674"/>
            <a:ext cx="478466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1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0D153B68-5844-490D-8E67-F616D6D72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D7E6DD-BE59-4A98-ABFE-EB8391D8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817" y="1558345"/>
            <a:ext cx="4951183" cy="52996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18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Группа испытуемых: были опрошены 54 человека (21 мужчина и 33 женщины), из них 19 человек в возрасте от 15-25 лет, 35 человек в возрасте от 25-50 лет.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18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Ход эксперимента: эксперимент проводили на улице Советская г. Гродно, с 18.00</a:t>
            </a:r>
            <a:r>
              <a:rPr lang="en-GB" sz="18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rPr>
              <a:t>– </a:t>
            </a:r>
            <a:r>
              <a:rPr lang="ru-RU" sz="18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20.00, дни проведения: понедельник, вторник, среда, пятница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rPr>
              <a:t>,</a:t>
            </a:r>
            <a:r>
              <a:rPr lang="ru-RU" sz="18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 суббота и воскресенье.</a:t>
            </a:r>
          </a:p>
          <a:p>
            <a:pPr algn="just">
              <a:lnSpc>
                <a:spcPct val="90000"/>
              </a:lnSpc>
            </a:pP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9FF1BF1E-AE55-455D-83E6-D33742FC4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26" y="4326837"/>
            <a:ext cx="4788505" cy="1975257"/>
          </a:xfrm>
          <a:prstGeom prst="rect">
            <a:avLst/>
          </a:prstGeom>
        </p:spPr>
      </p:pic>
      <p:sp>
        <p:nvSpPr>
          <p:cNvPr id="45" name="Freeform: Shape 40">
            <a:extLst>
              <a:ext uri="{FF2B5EF4-FFF2-40B4-BE49-F238E27FC236}">
                <a16:creationId xmlns:a16="http://schemas.microsoft.com/office/drawing/2014/main" xmlns="" id="{C64E267B-3F5A-4357-9E7F-C5FBE5D3B1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9F48D35-5A15-4DA7-BEF5-E36DD753FF98}"/>
              </a:ext>
            </a:extLst>
          </p:cNvPr>
          <p:cNvSpPr txBox="1"/>
          <p:nvPr/>
        </p:nvSpPr>
        <p:spPr>
          <a:xfrm>
            <a:off x="860351" y="366327"/>
            <a:ext cx="634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исследования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phic 4" descr="Two Men outline">
            <a:extLst>
              <a:ext uri="{FF2B5EF4-FFF2-40B4-BE49-F238E27FC236}">
                <a16:creationId xmlns:a16="http://schemas.microsoft.com/office/drawing/2014/main" xmlns="" id="{0F7F383A-4E31-4629-8396-F711A5E214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1420" y="1691436"/>
            <a:ext cx="568932" cy="492273"/>
          </a:xfrm>
          <a:prstGeom prst="rect">
            <a:avLst/>
          </a:prstGeom>
        </p:spPr>
      </p:pic>
      <p:pic>
        <p:nvPicPr>
          <p:cNvPr id="7" name="Graphic 6" descr="Clipboard outline">
            <a:extLst>
              <a:ext uri="{FF2B5EF4-FFF2-40B4-BE49-F238E27FC236}">
                <a16:creationId xmlns:a16="http://schemas.microsoft.com/office/drawing/2014/main" xmlns="" id="{2F8154D6-A1A0-4B18-9291-87D4BE0D70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98672" y="2919995"/>
            <a:ext cx="568932" cy="6955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A165A1E-A19A-4002-918A-F8230039BCCC}"/>
              </a:ext>
            </a:extLst>
          </p:cNvPr>
          <p:cNvSpPr txBox="1"/>
          <p:nvPr/>
        </p:nvSpPr>
        <p:spPr>
          <a:xfrm>
            <a:off x="6888377" y="391646"/>
            <a:ext cx="475812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000" b="1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Суть эксперимента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заключалось в том, что корреспондент подходит к случайному прохожему и разговаривает с ним по заранее заготовленному плану: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контакт с прохожим (приветствие);</a:t>
            </a:r>
            <a:endParaRPr lang="en-GB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рассказывает респонденту свою легенду (в телефоне села батарейка, могли бы Вы дать позвонить?);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положительный или отрицательный ответ;</a:t>
            </a:r>
          </a:p>
          <a:p>
            <a:pPr marL="285750" indent="-28575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положительного ответа, рассказывает, что это эксперимент и просит ответить, по какой причине человек доверился и дал телефон;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благодарит за участие;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прощается.</a:t>
            </a:r>
          </a:p>
          <a:p>
            <a:pPr algn="just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0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xmlns="" id="{7FF47CB7-972F-479F-A36D-9E72D26EC8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xmlns="" id="{0D153B68-5844-490D-8E67-F616D6D721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D765B3-5395-4880-8449-BD850C95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5179" y="905497"/>
            <a:ext cx="3479611" cy="23621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Для того, чтобы определить влияние возраста на реакцию испытуемых, был приглашен </a:t>
            </a:r>
            <a:r>
              <a:rPr lang="ru-RU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в экспериментаторы человек 37 </a:t>
            </a:r>
            <a:r>
              <a:rPr lang="ru-RU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лет. Было установлено, что респонденты как женского, так и мужского пола положительно реагируют на человека более </a:t>
            </a:r>
            <a:r>
              <a:rPr lang="ru-RU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старшего (56</a:t>
            </a:r>
            <a:r>
              <a:rPr lang="ru-RU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%).</a:t>
            </a:r>
          </a:p>
          <a:p>
            <a:pPr>
              <a:lnSpc>
                <a:spcPct val="90000"/>
              </a:lnSpc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C64E267B-3F5A-4357-9E7F-C5FBE5D3B1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2328EAA-AC36-464D-BA62-88EC5B2013CD}"/>
              </a:ext>
            </a:extLst>
          </p:cNvPr>
          <p:cNvSpPr txBox="1"/>
          <p:nvPr/>
        </p:nvSpPr>
        <p:spPr>
          <a:xfrm>
            <a:off x="860351" y="373234"/>
            <a:ext cx="5311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10FFE1EB-DAD1-4F7C-A777-C9739234B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170086"/>
              </p:ext>
            </p:extLst>
          </p:nvPr>
        </p:nvGraphicFramePr>
        <p:xfrm>
          <a:off x="-175851" y="4418085"/>
          <a:ext cx="4680155" cy="243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xmlns="" id="{4A013CEC-0854-4AE0-B153-CF6A136485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8857772"/>
              </p:ext>
            </p:extLst>
          </p:nvPr>
        </p:nvGraphicFramePr>
        <p:xfrm>
          <a:off x="7911043" y="4669630"/>
          <a:ext cx="4074480" cy="224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398BA45-8CA9-4CAF-B297-5EEE785C15E8}"/>
              </a:ext>
            </a:extLst>
          </p:cNvPr>
          <p:cNvSpPr txBox="1"/>
          <p:nvPr/>
        </p:nvSpPr>
        <p:spPr>
          <a:xfrm>
            <a:off x="523142" y="1127171"/>
            <a:ext cx="34956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В ходе эксперимента было установлено, что положительная реакция на просьбу </a:t>
            </a:r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от экспериментатора женского 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пола составила более 65%, </a:t>
            </a:r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от экспериментатора мужского пола - 35%.  Испытуемые 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проявляют большее доверие по отношению к лицам женского пола.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C02F1E-CE50-4A0E-B00A-AB24AB8B9001}"/>
              </a:ext>
            </a:extLst>
          </p:cNvPr>
          <p:cNvSpPr txBox="1"/>
          <p:nvPr/>
        </p:nvSpPr>
        <p:spPr>
          <a:xfrm>
            <a:off x="4348172" y="830165"/>
            <a:ext cx="3562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Для изучения влияния внешнего вида было 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использовано 3 образа: повседневный, деловой и вызывающий. </a:t>
            </a:r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Наибольшее 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количество </a:t>
            </a:r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положительных реакций 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вызвал деловой стиль </a:t>
            </a:r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одежды (57%). Вызывающий внешний вид составляет </a:t>
            </a:r>
            <a:r>
              <a:rPr lang="ru-RU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всего 11%. </a:t>
            </a:r>
            <a:r>
              <a:rPr lang="ru-RU" sz="2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</a:rPr>
              <a:t>Повседневный стиль - 32%</a:t>
            </a:r>
            <a:endParaRPr lang="en-GB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en-GB" sz="2000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xmlns="" id="{C4772CBD-598A-4453-B01D-4EF9964BFC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265058"/>
              </p:ext>
            </p:extLst>
          </p:nvPr>
        </p:nvGraphicFramePr>
        <p:xfrm>
          <a:off x="4018800" y="4872692"/>
          <a:ext cx="4154400" cy="224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234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A6F937-6500-4E9E-B8F0-09234085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43" y="1052502"/>
            <a:ext cx="6651732" cy="106356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исследования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выделены дополнительные факторы оказания помощи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79109C-D479-4260-8851-E7E6685BA7A0}"/>
              </a:ext>
            </a:extLst>
          </p:cNvPr>
          <p:cNvSpPr txBox="1"/>
          <p:nvPr/>
        </p:nvSpPr>
        <p:spPr>
          <a:xfrm>
            <a:off x="860351" y="333905"/>
            <a:ext cx="809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исследования. Дополнительные факторы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phic 4" descr="Smart Phone outline">
            <a:extLst>
              <a:ext uri="{FF2B5EF4-FFF2-40B4-BE49-F238E27FC236}">
                <a16:creationId xmlns:a16="http://schemas.microsoft.com/office/drawing/2014/main" xmlns="" id="{2C90DE02-D4CB-4C73-82FB-27E22DA7C0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3736" y="2439753"/>
            <a:ext cx="544241" cy="553720"/>
          </a:xfrm>
          <a:prstGeom prst="rect">
            <a:avLst/>
          </a:prstGeom>
        </p:spPr>
      </p:pic>
      <p:pic>
        <p:nvPicPr>
          <p:cNvPr id="7" name="Graphic 6" descr="Hourglass Finished outline">
            <a:extLst>
              <a:ext uri="{FF2B5EF4-FFF2-40B4-BE49-F238E27FC236}">
                <a16:creationId xmlns:a16="http://schemas.microsoft.com/office/drawing/2014/main" xmlns="" id="{B76FEA62-9057-4E65-8372-04906CF602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8624" y="3782185"/>
            <a:ext cx="544241" cy="553721"/>
          </a:xfrm>
          <a:prstGeom prst="rect">
            <a:avLst/>
          </a:prstGeom>
        </p:spPr>
      </p:pic>
      <p:pic>
        <p:nvPicPr>
          <p:cNvPr id="9" name="Graphic 8" descr="Hero Male outline">
            <a:extLst>
              <a:ext uri="{FF2B5EF4-FFF2-40B4-BE49-F238E27FC236}">
                <a16:creationId xmlns:a16="http://schemas.microsoft.com/office/drawing/2014/main" xmlns="" id="{D98277AE-D782-429B-A056-EE472ED2CD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2228" y="4973702"/>
            <a:ext cx="553721" cy="5537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F959EA2-39A2-4306-BABE-F49B36B0B39D}"/>
              </a:ext>
            </a:extLst>
          </p:cNvPr>
          <p:cNvSpPr txBox="1"/>
          <p:nvPr/>
        </p:nvSpPr>
        <p:spPr>
          <a:xfrm>
            <a:off x="1330516" y="2305180"/>
            <a:ext cx="7427117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арка телефона.</a:t>
            </a:r>
            <a:b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Испытуемые с маркой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телефона,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которого свыше 800$ часто искали оправдания и уходили от разговора. Если человек соглашался, он задавал много уточняющих вопросов и сам набирал номер телефона.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6A6A5E2-EE61-4592-9C6A-87AA07AC8DE9}"/>
              </a:ext>
            </a:extLst>
          </p:cNvPr>
          <p:cNvSpPr txBox="1"/>
          <p:nvPr/>
        </p:nvSpPr>
        <p:spPr>
          <a:xfrm>
            <a:off x="1330516" y="3671708"/>
            <a:ext cx="732926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анятость.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испытуемых не шли на контакт, так как эксперимент проводился в конце рабочего дня и у них не было свободного времени.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6493F20-44BF-4B16-8F94-7090734F659F}"/>
              </a:ext>
            </a:extLst>
          </p:cNvPr>
          <p:cNvSpPr txBox="1"/>
          <p:nvPr/>
        </p:nvSpPr>
        <p:spPr>
          <a:xfrm>
            <a:off x="1330515" y="4834926"/>
            <a:ext cx="7427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ациональность. </a:t>
            </a:r>
            <a:br>
              <a:rPr lang="ru-RU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 другой национальности крайне доброжелательно реагировали на просьбу помочь. Если удавалось поддержать диалог, большинство из них пытались углубиться в суть проблемы и посодействовать.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xmlns="" id="{3155282D-CD05-4B4B-81A6-A53CE1835EF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99" b="6570"/>
          <a:stretch/>
        </p:blipFill>
        <p:spPr>
          <a:xfrm>
            <a:off x="8659784" y="1552524"/>
            <a:ext cx="3390133" cy="281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9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0E841F-7C65-4F33-9B43-5611459C7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9" y="244699"/>
            <a:ext cx="6890197" cy="64008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Большая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людей города Гродно готовы вступить в диалог и выслушать проблему прохожего.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критериев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доверия/недоверия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значимы формально-динамические показатели (внешность, пол,  возраст, 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внешний вид оцениваемого человека).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оценку личностью этих характеристик влияют социальные представления, стереотипы и предрассудки. </a:t>
            </a:r>
            <a:endParaRPr lang="ru-RU" sz="18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Внешний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и гендер влияет в разной степени на разные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 группы.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девушка подойдет к парню или к компании парней и попросит телефон, вероятность положительного ответа будет выше, так как внешность, тембр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голоса могут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оказать влияние на мужской пол. Обратная ситуация может возникнуть, когда парень обратиться к девушке или к компании девушек, тогда вероятность положительного ответа на его просьбу будет выше, чем на просьбу девушки.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BAADE64-6115-4D4A-A78D-89CFCDE2C59F}"/>
              </a:ext>
            </a:extLst>
          </p:cNvPr>
          <p:cNvSpPr txBox="1"/>
          <p:nvPr/>
        </p:nvSpPr>
        <p:spPr>
          <a:xfrm>
            <a:off x="2238391" y="153601"/>
            <a:ext cx="809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picture containing LEGO, toy&#10;&#10;Description automatically generated">
            <a:extLst>
              <a:ext uri="{FF2B5EF4-FFF2-40B4-BE49-F238E27FC236}">
                <a16:creationId xmlns:a16="http://schemas.microsoft.com/office/drawing/2014/main" xmlns="" id="{37F1ACE6-B73E-4C2B-A337-AC716FAFB9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45" y="1547983"/>
            <a:ext cx="4827639" cy="338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6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53C9B3-9E0E-4058-B9D7-F346AB1E7928}"/>
              </a:ext>
            </a:extLst>
          </p:cNvPr>
          <p:cNvSpPr txBox="1"/>
          <p:nvPr/>
        </p:nvSpPr>
        <p:spPr>
          <a:xfrm>
            <a:off x="3062638" y="241249"/>
            <a:ext cx="809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C5B3B91-2274-46F8-B875-1F0FD932453E}"/>
              </a:ext>
            </a:extLst>
          </p:cNvPr>
          <p:cNvSpPr txBox="1"/>
          <p:nvPr/>
        </p:nvSpPr>
        <p:spPr>
          <a:xfrm>
            <a:off x="309093" y="702914"/>
            <a:ext cx="7100553" cy="6061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эксперимента позволили создать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собирательный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 человека, который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вызывать наибольшее доверие 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симпатию: женщина среднего возраста в деловом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стиле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одежды.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предположить, что чем более выражены фемининные черты, тем выше уровень доверия окружающих к человеку, и наоборот, чем больше выражены маскулинные черты, тем ниже уровень доверия окружающих.</a:t>
            </a:r>
          </a:p>
          <a:p>
            <a:pPr algn="just">
              <a:lnSpc>
                <a:spcPct val="115000"/>
              </a:lnSpc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Отметим, что многие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хотели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контактировать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постоянно уходили от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разговора,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даже не выслушав суть просьбы, что влияло на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эксперимента.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возраст, пол, внешний вид и другие факторы, всегда найдутся люди, которые готовы помочь и выслушать, но есть и те, которые будут относиться к вам с подозрением и откажут вам в помощи, </a:t>
            </a: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находя </a:t>
            </a:r>
            <a:r>
              <a:rPr lang="ru-RU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уйти от просьбы.</a:t>
            </a:r>
          </a:p>
          <a:p>
            <a:pPr algn="just">
              <a:lnSpc>
                <a:spcPct val="115000"/>
              </a:lnSpc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 descr="A picture containing LEGO, toy&#10;&#10;Description automatically generated">
            <a:extLst>
              <a:ext uri="{FF2B5EF4-FFF2-40B4-BE49-F238E27FC236}">
                <a16:creationId xmlns:a16="http://schemas.microsoft.com/office/drawing/2014/main" xmlns="" id="{5DA1A206-8692-45F1-A72D-75664D13F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646" y="1246343"/>
            <a:ext cx="4673514" cy="40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80266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RegularSeedLeftStep">
      <a:dk1>
        <a:srgbClr val="000000"/>
      </a:dk1>
      <a:lt1>
        <a:srgbClr val="FFFFFF"/>
      </a:lt1>
      <a:dk2>
        <a:srgbClr val="1B2B31"/>
      </a:dk2>
      <a:lt2>
        <a:srgbClr val="F2F3F0"/>
      </a:lt2>
      <a:accent1>
        <a:srgbClr val="894DC3"/>
      </a:accent1>
      <a:accent2>
        <a:srgbClr val="5147B6"/>
      </a:accent2>
      <a:accent3>
        <a:srgbClr val="4D74C3"/>
      </a:accent3>
      <a:accent4>
        <a:srgbClr val="3B93B1"/>
      </a:accent4>
      <a:accent5>
        <a:srgbClr val="4BBFAD"/>
      </a:accent5>
      <a:accent6>
        <a:srgbClr val="3BB16D"/>
      </a:accent6>
      <a:hlink>
        <a:srgbClr val="659933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616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Batang</vt:lpstr>
      <vt:lpstr>Bembo</vt:lpstr>
      <vt:lpstr>Calibri</vt:lpstr>
      <vt:lpstr>Courier New</vt:lpstr>
      <vt:lpstr>Times New Roman</vt:lpstr>
      <vt:lpstr>ArchiveVTI</vt:lpstr>
      <vt:lpstr>СОЦИАЛЬНО-ПСИХОЛОГИЧЕСКИЙ ЭКСПЕРИМЕНТ  Тема: «Уровень доверия прохожих города Гродно»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СОЦИАЛЬНО-ПСИХОЛОГИЧЕСКИЙ ЭКСПЕРИМЕНТ Тема: «Уровень доверия прохожих города Гродно»</dc:title>
  <dc:creator>Anna Leles</dc:creator>
  <cp:lastModifiedBy>Elena</cp:lastModifiedBy>
  <cp:revision>15</cp:revision>
  <dcterms:created xsi:type="dcterms:W3CDTF">2021-12-09T12:23:32Z</dcterms:created>
  <dcterms:modified xsi:type="dcterms:W3CDTF">2021-12-12T08:33:29Z</dcterms:modified>
</cp:coreProperties>
</file>