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12/16/2021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12/16/2021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dirty="0"/>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12/16/2021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12/16/2021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t>12/16/2021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12/16/2021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4B9B7A-2712-4C7E-8A52-ABFD2A6DA79D}"/>
              </a:ext>
            </a:extLst>
          </p:cNvPr>
          <p:cNvSpPr>
            <a:spLocks noGrp="1"/>
          </p:cNvSpPr>
          <p:nvPr>
            <p:ph type="ctrTitle"/>
          </p:nvPr>
        </p:nvSpPr>
        <p:spPr>
          <a:xfrm>
            <a:off x="1154955" y="1447801"/>
            <a:ext cx="8825658" cy="1073458"/>
          </a:xfrm>
        </p:spPr>
        <p:txBody>
          <a:bodyPr/>
          <a:lstStyle/>
          <a:p>
            <a:pPr algn="ctr"/>
            <a:r>
              <a:rPr lang="ru-RU"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Социально-психологический эксперимент</a:t>
            </a:r>
            <a:r>
              <a:rPr lang="ru-R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ru-R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ru-RU"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"Исследование </a:t>
            </a:r>
            <a:r>
              <a:rPr lang="ru-RU" sz="2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проявления альтруистических наклонностей в </a:t>
            </a:r>
            <a:r>
              <a:rPr lang="ru-RU" sz="240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современном обществе</a:t>
            </a:r>
            <a:br>
              <a:rPr lang="ru-RU" sz="240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160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ru-RU" sz="1600" dirty="0">
              <a:solidFill>
                <a:schemeClr val="tx1"/>
              </a:solidFill>
            </a:endParaRPr>
          </a:p>
        </p:txBody>
      </p:sp>
      <p:sp>
        <p:nvSpPr>
          <p:cNvPr id="3" name="Подзаголовок 2">
            <a:extLst>
              <a:ext uri="{FF2B5EF4-FFF2-40B4-BE49-F238E27FC236}">
                <a16:creationId xmlns:a16="http://schemas.microsoft.com/office/drawing/2014/main" id="{76E5941D-102D-4831-BBC2-BA714F57D941}"/>
              </a:ext>
            </a:extLst>
          </p:cNvPr>
          <p:cNvSpPr>
            <a:spLocks noGrp="1"/>
          </p:cNvSpPr>
          <p:nvPr>
            <p:ph type="subTitle" idx="1"/>
          </p:nvPr>
        </p:nvSpPr>
        <p:spPr>
          <a:xfrm>
            <a:off x="1154955" y="3568823"/>
            <a:ext cx="8825658" cy="2069977"/>
          </a:xfrm>
        </p:spPr>
        <p:txBody>
          <a:bodyPr>
            <a:normAutofit fontScale="92500" lnSpcReduction="10000"/>
          </a:bodyPr>
          <a:lstStyle/>
          <a:p>
            <a:pPr algn="r">
              <a:lnSpc>
                <a:spcPct val="115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Выполнили студенты 3 курс, 9 группы</a:t>
            </a:r>
          </a:p>
          <a:p>
            <a:pPr algn="r">
              <a:lnSpc>
                <a:spcPct val="115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Медико-психологического факультета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Дябин Дмитрий Сергеевич</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Aft>
                <a:spcPts val="1000"/>
              </a:spcAft>
            </a:pP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Хотянович</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Алексей Дмитриевич</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022791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032E93D-483B-417B-BCB5-53E711143DC8}"/>
              </a:ext>
            </a:extLst>
          </p:cNvPr>
          <p:cNvSpPr>
            <a:spLocks noGrp="1"/>
          </p:cNvSpPr>
          <p:nvPr>
            <p:ph idx="1"/>
          </p:nvPr>
        </p:nvSpPr>
        <p:spPr>
          <a:xfrm>
            <a:off x="1147700" y="1111885"/>
            <a:ext cx="8946541" cy="4195481"/>
          </a:xfrm>
        </p:spPr>
        <p:txBody>
          <a:bodyPr/>
          <a:lstStyle/>
          <a:p>
            <a:pPr marL="0" indent="0" algn="just">
              <a:buNone/>
            </a:pPr>
            <a:r>
              <a:rPr lang="ru-RU" dirty="0">
                <a:latin typeface="Times New Roman" panose="02020603050405020304" pitchFamily="18" charset="0"/>
                <a:cs typeface="Times New Roman" panose="02020603050405020304" pitchFamily="18" charset="0"/>
              </a:rPr>
              <a:t>9) К</a:t>
            </a:r>
            <a:r>
              <a:rPr lang="ru-RU" dirty="0">
                <a:effectLst/>
                <a:latin typeface="Times New Roman" panose="02020603050405020304" pitchFamily="18" charset="0"/>
                <a:ea typeface="Calibri" panose="020F0502020204030204" pitchFamily="34" charset="0"/>
                <a:cs typeface="Times New Roman" panose="02020603050405020304" pitchFamily="18" charset="0"/>
              </a:rPr>
              <a:t> нам обратилась компания из 5 человек (3 молодых человека и 2 девушки, все возрастом от 25 лет) в состоянии лёгкого алкогольного опьянения. Они были доброжелательно настроены, мы познакомились, после от них последовало предложение: сыграть песню в честь дня рождения одной из девушек за достаточно большую сумму. Мы отказались, т.к. не имели в своём репертуаре подходящих песен, да и струна на гитаре порвалась. Но они всё же настойчиво всунули нам свои деньги (хотя мы отказывались от них) и предложили просто провести время вместе. Мы немного посидели с ними, но время было уже позднее и нам нужно было возвращаться домой. Когда мы сообщили об этом компании, они огорчились, но решили ещё немного нас задержать. Один из мужчин сказал, что он работает в правоохранительных органах, и у нас не будет никаких проблем если мы продолжим исполнять песни в ночное время, но мы всё же решили уйти.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8656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903E57E-17F3-4F48-A97E-880F0AFBCE06}"/>
              </a:ext>
            </a:extLst>
          </p:cNvPr>
          <p:cNvSpPr>
            <a:spLocks noGrp="1"/>
          </p:cNvSpPr>
          <p:nvPr>
            <p:ph idx="1"/>
          </p:nvPr>
        </p:nvSpPr>
        <p:spPr/>
        <p:txBody>
          <a:bodyPr/>
          <a:lstStyle/>
          <a:p>
            <a:pPr indent="450215" algn="just">
              <a:lnSpc>
                <a:spcPct val="150000"/>
              </a:lnSpc>
              <a:spcAft>
                <a:spcPts val="10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Т.к эксперимент проводился в течение одного месяца, зачастую мы наблюдали однотипное поведение людей. Выше были описаны лишь те случаи, которые показались нам наиболее интересными.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В те дни, которые мы решили не описывать, мы получили много позитивных реакций, не обошлось так же и без негатива, но его было не так много. Чаще всего люди просто проходили мимо, не обращая на нас никакого внимания.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418079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00FCBF-9DBF-4CD3-A6FB-0CC9FBC5E65F}"/>
              </a:ext>
            </a:extLst>
          </p:cNvPr>
          <p:cNvSpPr>
            <a:spLocks noGrp="1"/>
          </p:cNvSpPr>
          <p:nvPr>
            <p:ph type="title"/>
          </p:nvPr>
        </p:nvSpPr>
        <p:spPr/>
        <p:txBody>
          <a:bodyPr/>
          <a:lstStyle/>
          <a:p>
            <a:r>
              <a:rPr lang="ru-RU" dirty="0"/>
              <a:t>Итоги эксперимента</a:t>
            </a:r>
          </a:p>
        </p:txBody>
      </p:sp>
      <p:sp>
        <p:nvSpPr>
          <p:cNvPr id="3" name="Объект 2">
            <a:extLst>
              <a:ext uri="{FF2B5EF4-FFF2-40B4-BE49-F238E27FC236}">
                <a16:creationId xmlns:a16="http://schemas.microsoft.com/office/drawing/2014/main" id="{78C3E441-35EB-4FF8-9B41-2B1DB190EA20}"/>
              </a:ext>
            </a:extLst>
          </p:cNvPr>
          <p:cNvSpPr>
            <a:spLocks noGrp="1"/>
          </p:cNvSpPr>
          <p:nvPr>
            <p:ph idx="1"/>
          </p:nvPr>
        </p:nvSpPr>
        <p:spPr/>
        <p:txBody>
          <a:bodyPr>
            <a:normAutofit lnSpcReduction="10000"/>
          </a:bodyPr>
          <a:lstStyle/>
          <a:p>
            <a:r>
              <a:rPr lang="ru-RU" dirty="0"/>
              <a:t>1. Основными жертвователями являются мужчины от ~20-45 лет(~80%)</a:t>
            </a:r>
          </a:p>
          <a:p>
            <a:r>
              <a:rPr lang="ru-RU" dirty="0"/>
              <a:t>2. Негатив проявляют в основном пожилые женщины (~70%)</a:t>
            </a:r>
          </a:p>
          <a:p>
            <a:r>
              <a:rPr lang="ru-RU" dirty="0"/>
              <a:t>3. В хорошую погоду люди чаще жертвуют.</a:t>
            </a:r>
          </a:p>
          <a:p>
            <a:r>
              <a:rPr lang="ru-RU" dirty="0"/>
              <a:t>4. Пары с детьми, более склонны к жертвованию, чем пары без детей.</a:t>
            </a:r>
          </a:p>
          <a:p>
            <a:r>
              <a:rPr lang="ru-RU" dirty="0"/>
              <a:t>5. Люди сразу позитивно воспринимают знакомую им музыку, в отличии от незнакомой.</a:t>
            </a:r>
          </a:p>
          <a:p>
            <a:r>
              <a:rPr lang="ru-RU" dirty="0"/>
              <a:t>6. Люди находящиеся с компанией, жертвуют более охотно.</a:t>
            </a:r>
          </a:p>
          <a:p>
            <a:r>
              <a:rPr lang="ru-RU" dirty="0"/>
              <a:t>7. Люди в возрасте ~20 лет и младше показывают более сильный эмоциональный отклик, но реже жертвуют.</a:t>
            </a:r>
          </a:p>
          <a:p>
            <a:endParaRPr lang="ru-RU" dirty="0"/>
          </a:p>
        </p:txBody>
      </p:sp>
    </p:spTree>
    <p:extLst>
      <p:ext uri="{BB962C8B-B14F-4D97-AF65-F5344CB8AC3E}">
        <p14:creationId xmlns:p14="http://schemas.microsoft.com/office/powerpoint/2010/main" val="3244882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DE126B-DDB4-4064-9D54-BCF55B26CCF3}"/>
              </a:ext>
            </a:extLst>
          </p:cNvPr>
          <p:cNvSpPr>
            <a:spLocks noGrp="1"/>
          </p:cNvSpPr>
          <p:nvPr>
            <p:ph type="title"/>
          </p:nvPr>
        </p:nvSpPr>
        <p:spPr/>
        <p:txBody>
          <a:bodyPr/>
          <a:lstStyle/>
          <a:p>
            <a:r>
              <a:rPr lang="ru-RU" dirty="0"/>
              <a:t>Заключение</a:t>
            </a:r>
          </a:p>
        </p:txBody>
      </p:sp>
      <p:sp>
        <p:nvSpPr>
          <p:cNvPr id="3" name="Объект 2">
            <a:extLst>
              <a:ext uri="{FF2B5EF4-FFF2-40B4-BE49-F238E27FC236}">
                <a16:creationId xmlns:a16="http://schemas.microsoft.com/office/drawing/2014/main" id="{5DB6EDC9-1BB6-4511-8AC3-20D90E183F3B}"/>
              </a:ext>
            </a:extLst>
          </p:cNvPr>
          <p:cNvSpPr>
            <a:spLocks noGrp="1"/>
          </p:cNvSpPr>
          <p:nvPr>
            <p:ph idx="1"/>
          </p:nvPr>
        </p:nvSpPr>
        <p:spPr/>
        <p:txBody>
          <a:bodyPr/>
          <a:lstStyle/>
          <a:p>
            <a:r>
              <a:rPr lang="ru-RU" dirty="0"/>
              <a:t>В ходе проведённого нами эксперимента, мы выяснили что в современном обществе, людей которые наделены стремлением отдавать не так уж и мало как кажется на первый взгляд.</a:t>
            </a:r>
          </a:p>
          <a:p>
            <a:r>
              <a:rPr lang="ru-RU"/>
              <a:t>Так же мы выяснили что в основном отдавали люди более молодого возраста, что может свидетельствовать о том, что стереотипы о жадности молодого не правдивы.</a:t>
            </a:r>
          </a:p>
          <a:p>
            <a:endParaRPr lang="ru-RU" dirty="0"/>
          </a:p>
        </p:txBody>
      </p:sp>
    </p:spTree>
    <p:extLst>
      <p:ext uri="{BB962C8B-B14F-4D97-AF65-F5344CB8AC3E}">
        <p14:creationId xmlns:p14="http://schemas.microsoft.com/office/powerpoint/2010/main" val="114528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CBCD4C-3E9A-4044-B4DA-C619D4E863B7}"/>
              </a:ext>
            </a:extLst>
          </p:cNvPr>
          <p:cNvSpPr>
            <a:spLocks noGrp="1"/>
          </p:cNvSpPr>
          <p:nvPr>
            <p:ph type="title"/>
          </p:nvPr>
        </p:nvSpPr>
        <p:spPr>
          <a:xfrm>
            <a:off x="646111" y="443840"/>
            <a:ext cx="9404723" cy="781278"/>
          </a:xfrm>
        </p:spPr>
        <p:txBody>
          <a:bodyPr/>
          <a:lstStyle/>
          <a:p>
            <a:r>
              <a:rPr lang="ru-RU" dirty="0"/>
              <a:t>Цель эксперимента</a:t>
            </a:r>
          </a:p>
        </p:txBody>
      </p:sp>
      <p:sp>
        <p:nvSpPr>
          <p:cNvPr id="3" name="Объект 2">
            <a:extLst>
              <a:ext uri="{FF2B5EF4-FFF2-40B4-BE49-F238E27FC236}">
                <a16:creationId xmlns:a16="http://schemas.microsoft.com/office/drawing/2014/main" id="{FC7BF37A-914B-43A8-AD8B-D0CAD58D64BA}"/>
              </a:ext>
            </a:extLst>
          </p:cNvPr>
          <p:cNvSpPr>
            <a:spLocks noGrp="1"/>
          </p:cNvSpPr>
          <p:nvPr>
            <p:ph idx="1"/>
          </p:nvPr>
        </p:nvSpPr>
        <p:spPr>
          <a:xfrm>
            <a:off x="238735" y="3411994"/>
            <a:ext cx="8946541" cy="2253448"/>
          </a:xfrm>
        </p:spPr>
        <p:txBody>
          <a:bodyPr>
            <a:normAutofit/>
          </a:bodyPr>
          <a:lstStyle/>
          <a:p>
            <a:r>
              <a:rPr lang="ru-RU" b="0" i="0" dirty="0">
                <a:effectLst/>
                <a:latin typeface="Times New Roman" panose="02020603050405020304" pitchFamily="18" charset="0"/>
                <a:cs typeface="Times New Roman" panose="02020603050405020304" pitchFamily="18" charset="0"/>
              </a:rPr>
              <a:t>1. Привлечение внимания людей игрой на инструмент</a:t>
            </a:r>
            <a:r>
              <a:rPr lang="ru-RU" dirty="0">
                <a:latin typeface="Times New Roman" panose="02020603050405020304" pitchFamily="18" charset="0"/>
                <a:cs typeface="Times New Roman" panose="02020603050405020304" pitchFamily="18" charset="0"/>
              </a:rPr>
              <a:t>е</a:t>
            </a:r>
            <a:endParaRPr lang="en-US" b="0" i="0" dirty="0">
              <a:effectLst/>
              <a:latin typeface="Times New Roman" panose="02020603050405020304" pitchFamily="18" charset="0"/>
              <a:cs typeface="Times New Roman" panose="02020603050405020304" pitchFamily="18" charset="0"/>
            </a:endParaRPr>
          </a:p>
          <a:p>
            <a:r>
              <a:rPr lang="ru-RU" sz="2000" b="0" i="0" dirty="0">
                <a:effectLst/>
                <a:latin typeface="Times New Roman" panose="02020603050405020304" pitchFamily="18" charset="0"/>
                <a:cs typeface="Times New Roman" panose="02020603050405020304" pitchFamily="18" charset="0"/>
              </a:rPr>
              <a:t>2. Выявление групп людей наиболее склонных отдавать</a:t>
            </a:r>
          </a:p>
          <a:p>
            <a:r>
              <a:rPr lang="ru-RU" b="0" i="0" dirty="0">
                <a:effectLst/>
                <a:latin typeface="Times New Roman" panose="02020603050405020304" pitchFamily="18" charset="0"/>
                <a:cs typeface="Times New Roman" panose="02020603050405020304" pitchFamily="18" charset="0"/>
              </a:rPr>
              <a:t>3. Фиксирование результатов и составление статистических данных</a:t>
            </a:r>
            <a:endParaRPr lang="ru-RU" sz="2000" b="0" i="0" dirty="0">
              <a:effectLst/>
              <a:latin typeface="Times New Roman" panose="02020603050405020304" pitchFamily="18" charset="0"/>
              <a:cs typeface="Times New Roman" panose="02020603050405020304" pitchFamily="18" charset="0"/>
            </a:endParaRPr>
          </a:p>
          <a:p>
            <a:r>
              <a:rPr lang="ru-RU" b="0" i="0" dirty="0">
                <a:effectLst/>
                <a:latin typeface="Times New Roman" panose="02020603050405020304" pitchFamily="18" charset="0"/>
                <a:cs typeface="Times New Roman" panose="02020603050405020304" pitchFamily="18" charset="0"/>
              </a:rPr>
              <a:t>4. Выявление на основании данных закономерностей и определение выводов</a:t>
            </a:r>
          </a:p>
          <a:p>
            <a:endParaRPr lang="ru-RU" dirty="0">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D9A75E90-7E3E-4FFE-BD2B-D6BE129141F0}"/>
              </a:ext>
            </a:extLst>
          </p:cNvPr>
          <p:cNvSpPr txBox="1">
            <a:spLocks/>
          </p:cNvSpPr>
          <p:nvPr/>
        </p:nvSpPr>
        <p:spPr>
          <a:xfrm>
            <a:off x="645130" y="434919"/>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ru-RU"/>
          </a:p>
        </p:txBody>
      </p:sp>
      <p:sp>
        <p:nvSpPr>
          <p:cNvPr id="5" name="Заголовок 1">
            <a:extLst>
              <a:ext uri="{FF2B5EF4-FFF2-40B4-BE49-F238E27FC236}">
                <a16:creationId xmlns:a16="http://schemas.microsoft.com/office/drawing/2014/main" id="{8263B6C7-698A-45FD-AFDE-5C4D15FDB0C3}"/>
              </a:ext>
            </a:extLst>
          </p:cNvPr>
          <p:cNvSpPr txBox="1">
            <a:spLocks/>
          </p:cNvSpPr>
          <p:nvPr/>
        </p:nvSpPr>
        <p:spPr>
          <a:xfrm>
            <a:off x="797530" y="587319"/>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ru-RU"/>
          </a:p>
        </p:txBody>
      </p:sp>
      <p:sp>
        <p:nvSpPr>
          <p:cNvPr id="6" name="Заголовок 1">
            <a:extLst>
              <a:ext uri="{FF2B5EF4-FFF2-40B4-BE49-F238E27FC236}">
                <a16:creationId xmlns:a16="http://schemas.microsoft.com/office/drawing/2014/main" id="{208F61F1-F3A5-4352-B8AD-AE23016B6A3A}"/>
              </a:ext>
            </a:extLst>
          </p:cNvPr>
          <p:cNvSpPr txBox="1">
            <a:spLocks/>
          </p:cNvSpPr>
          <p:nvPr/>
        </p:nvSpPr>
        <p:spPr>
          <a:xfrm>
            <a:off x="238735" y="2658141"/>
            <a:ext cx="9404723" cy="101542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dirty="0"/>
              <a:t>Задачи эксперимента</a:t>
            </a:r>
          </a:p>
        </p:txBody>
      </p:sp>
      <p:sp>
        <p:nvSpPr>
          <p:cNvPr id="7" name="Объект 2">
            <a:extLst>
              <a:ext uri="{FF2B5EF4-FFF2-40B4-BE49-F238E27FC236}">
                <a16:creationId xmlns:a16="http://schemas.microsoft.com/office/drawing/2014/main" id="{99290C0D-B339-44A8-8739-BBED4EE3787B}"/>
              </a:ext>
            </a:extLst>
          </p:cNvPr>
          <p:cNvSpPr txBox="1">
            <a:spLocks/>
          </p:cNvSpPr>
          <p:nvPr/>
        </p:nvSpPr>
        <p:spPr>
          <a:xfrm>
            <a:off x="238735" y="1332401"/>
            <a:ext cx="8946541" cy="225344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ru-RU" dirty="0">
                <a:latin typeface="Times New Roman" panose="02020603050405020304" pitchFamily="18" charset="0"/>
                <a:ea typeface="Calibri" panose="020F0502020204030204" pitchFamily="34" charset="0"/>
                <a:cs typeface="Times New Roman" panose="02020603050405020304" pitchFamily="18" charset="0"/>
              </a:rPr>
              <a:t>Выявить какие группы людей более склонны к определённым действиям (денежному и эмоциональному поощрению, проявлению негатива), а также какие факторы влияют на проявление тех или иных действий.</a:t>
            </a:r>
            <a:endParaRPr lang="ru-RU"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12729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B238344-DA98-40D0-892A-B0B83D636C07}"/>
              </a:ext>
            </a:extLst>
          </p:cNvPr>
          <p:cNvSpPr>
            <a:spLocks noGrp="1"/>
          </p:cNvSpPr>
          <p:nvPr>
            <p:ph idx="1"/>
          </p:nvPr>
        </p:nvSpPr>
        <p:spPr>
          <a:xfrm>
            <a:off x="1103312" y="1624614"/>
            <a:ext cx="8946541" cy="4517253"/>
          </a:xfrm>
        </p:spPr>
        <p:txBody>
          <a:bodyPr>
            <a:normAutofit/>
          </a:bodyPr>
          <a:lstStyle/>
          <a:p>
            <a:r>
              <a:rPr lang="ru-RU" sz="2400" dirty="0"/>
              <a:t>Объектом эксперимента являются проходящие мимо люди.</a:t>
            </a:r>
          </a:p>
          <a:p>
            <a:r>
              <a:rPr lang="ru-RU" sz="2400" dirty="0"/>
              <a:t>Предметом эксперимента являются эмоциональные и поведенческие проявления людей.</a:t>
            </a:r>
          </a:p>
          <a:p>
            <a:r>
              <a:rPr lang="ru-RU" sz="2400" dirty="0"/>
              <a:t>Метод эксперимента: наблюдение</a:t>
            </a:r>
          </a:p>
        </p:txBody>
      </p:sp>
    </p:spTree>
    <p:extLst>
      <p:ext uri="{BB962C8B-B14F-4D97-AF65-F5344CB8AC3E}">
        <p14:creationId xmlns:p14="http://schemas.microsoft.com/office/powerpoint/2010/main" val="2397714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5B6434-53E2-4E6A-AB19-2EBC9B0BDD55}"/>
              </a:ext>
            </a:extLst>
          </p:cNvPr>
          <p:cNvSpPr>
            <a:spLocks noGrp="1"/>
          </p:cNvSpPr>
          <p:nvPr>
            <p:ph type="title"/>
          </p:nvPr>
        </p:nvSpPr>
        <p:spPr/>
        <p:txBody>
          <a:bodyPr/>
          <a:lstStyle/>
          <a:p>
            <a:r>
              <a:rPr lang="ru-RU" dirty="0"/>
              <a:t>Условия эксперимента</a:t>
            </a:r>
          </a:p>
        </p:txBody>
      </p:sp>
      <p:sp>
        <p:nvSpPr>
          <p:cNvPr id="3" name="Объект 2">
            <a:extLst>
              <a:ext uri="{FF2B5EF4-FFF2-40B4-BE49-F238E27FC236}">
                <a16:creationId xmlns:a16="http://schemas.microsoft.com/office/drawing/2014/main" id="{F3A143E3-61E3-4A1A-B9FB-35F18F5C0361}"/>
              </a:ext>
            </a:extLst>
          </p:cNvPr>
          <p:cNvSpPr>
            <a:spLocks noGrp="1"/>
          </p:cNvSpPr>
          <p:nvPr>
            <p:ph idx="1"/>
          </p:nvPr>
        </p:nvSpPr>
        <p:spPr/>
        <p:txBody>
          <a:bodyPr/>
          <a:lstStyle/>
          <a:p>
            <a:pPr marL="0" indent="0" algn="just">
              <a:buNone/>
            </a:pPr>
            <a:r>
              <a:rPr lang="ru-RU" dirty="0">
                <a:latin typeface="Times New Roman" panose="02020603050405020304" pitchFamily="18" charset="0"/>
                <a:ea typeface="Calibri" panose="020F0502020204030204" pitchFamily="34" charset="0"/>
                <a:cs typeface="Times New Roman" panose="02020603050405020304" pitchFamily="18" charset="0"/>
              </a:rPr>
              <a:t>Мы – юные экспериментаторы в роли уличных музыкантов </a:t>
            </a:r>
            <a:r>
              <a:rPr lang="ru-RU" dirty="0">
                <a:effectLst/>
                <a:latin typeface="Times New Roman" panose="02020603050405020304" pitchFamily="18" charset="0"/>
                <a:ea typeface="Calibri" panose="020F0502020204030204" pitchFamily="34" charset="0"/>
                <a:cs typeface="Times New Roman" panose="02020603050405020304" pitchFamily="18" charset="0"/>
              </a:rPr>
              <a:t> исполняем песни, известные широкому кругу людей, и песни, которые не пользуются большой популярностью, в оживлённом месте (на улице Советской, проходя по которой всегда можно услышать звучание того или иного инструмента) и наблюдаем за реакцией.</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408347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8FFEF9-E708-43B6-B986-4B6474E0DB25}"/>
              </a:ext>
            </a:extLst>
          </p:cNvPr>
          <p:cNvSpPr>
            <a:spLocks noGrp="1"/>
          </p:cNvSpPr>
          <p:nvPr>
            <p:ph type="title"/>
          </p:nvPr>
        </p:nvSpPr>
        <p:spPr/>
        <p:txBody>
          <a:bodyPr/>
          <a:lstStyle/>
          <a:p>
            <a:r>
              <a:rPr lang="ru-RU" dirty="0"/>
              <a:t>Ход эксперимента</a:t>
            </a:r>
          </a:p>
        </p:txBody>
      </p:sp>
      <p:sp>
        <p:nvSpPr>
          <p:cNvPr id="3" name="Объект 2">
            <a:extLst>
              <a:ext uri="{FF2B5EF4-FFF2-40B4-BE49-F238E27FC236}">
                <a16:creationId xmlns:a16="http://schemas.microsoft.com/office/drawing/2014/main" id="{FF9C23DC-D7C1-4F99-9FA9-16AB8E14DC56}"/>
              </a:ext>
            </a:extLst>
          </p:cNvPr>
          <p:cNvSpPr>
            <a:spLocks noGrp="1"/>
          </p:cNvSpPr>
          <p:nvPr>
            <p:ph idx="1"/>
          </p:nvPr>
        </p:nvSpPr>
        <p:spPr/>
        <p:txBody>
          <a:bodyPr/>
          <a:lstStyle/>
          <a:p>
            <a:pPr marL="0" indent="0" algn="just">
              <a:buNone/>
            </a:pPr>
            <a:r>
              <a:rPr lang="ru-RU" i="1" dirty="0"/>
              <a:t>Далее будут описаны лишь те случаи, которые показались нам наиболее интересными.</a:t>
            </a:r>
          </a:p>
          <a:p>
            <a:pPr marL="0" indent="0" algn="just">
              <a:buNone/>
            </a:pPr>
            <a:endParaRPr lang="ru-RU" i="1" dirty="0"/>
          </a:p>
          <a:p>
            <a:pPr marL="0" indent="0" algn="just">
              <a:buNone/>
            </a:pPr>
            <a:r>
              <a:rPr lang="ru-RU" dirty="0">
                <a:effectLst/>
                <a:latin typeface="Times New Roman" panose="02020603050405020304" pitchFamily="18" charset="0"/>
                <a:ea typeface="Calibri" panose="020F0502020204030204" pitchFamily="34" charset="0"/>
                <a:cs typeface="Times New Roman" panose="02020603050405020304" pitchFamily="18" charset="0"/>
              </a:rPr>
              <a:t>1) В первый день проведения эксперимента, в самом его начале, мы столкнулись с весьма интересным явлением. Явно недоброжелательно настроенная женщина возрастом старше 50 лет осыпала нас оскорблениями, угрожала вызвать милицию.</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Подобные реакции мы получали в 80% случаев от женщин пожилого возраста.</a:t>
            </a:r>
          </a:p>
          <a:p>
            <a:pPr marL="0" indent="0" algn="just">
              <a:buNone/>
            </a:pPr>
            <a:r>
              <a:rPr lang="ru-RU" dirty="0">
                <a:latin typeface="Times New Roman" panose="02020603050405020304" pitchFamily="18" charset="0"/>
                <a:cs typeface="Times New Roman" panose="02020603050405020304" pitchFamily="18" charset="0"/>
              </a:rPr>
              <a:t>Женщины до 40 лет, наоборот были настроены положительно, либо не проявляли никакой реакции.</a:t>
            </a:r>
          </a:p>
        </p:txBody>
      </p:sp>
    </p:spTree>
    <p:extLst>
      <p:ext uri="{BB962C8B-B14F-4D97-AF65-F5344CB8AC3E}">
        <p14:creationId xmlns:p14="http://schemas.microsoft.com/office/powerpoint/2010/main" val="404839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D4912C6-0BF5-43AF-8760-C0B9D704F1FB}"/>
              </a:ext>
            </a:extLst>
          </p:cNvPr>
          <p:cNvSpPr>
            <a:spLocks noGrp="1"/>
          </p:cNvSpPr>
          <p:nvPr>
            <p:ph idx="1"/>
          </p:nvPr>
        </p:nvSpPr>
        <p:spPr>
          <a:xfrm>
            <a:off x="1121067" y="996475"/>
            <a:ext cx="8946541" cy="4195481"/>
          </a:xfrm>
        </p:spPr>
        <p:txBody>
          <a:bodyPr>
            <a:normAutofit/>
          </a:bodyPr>
          <a:lstStyle/>
          <a:p>
            <a:pPr marL="0" indent="0" algn="just">
              <a:buNone/>
            </a:pPr>
            <a:r>
              <a:rPr lang="ru-RU" dirty="0">
                <a:latin typeface="Times New Roman" panose="02020603050405020304" pitchFamily="18" charset="0"/>
                <a:cs typeface="Times New Roman" panose="02020603050405020304" pitchFamily="18" charset="0"/>
              </a:rPr>
              <a:t>2) Чуть позже в этот же день </a:t>
            </a:r>
            <a:r>
              <a:rPr lang="ru-RU" dirty="0">
                <a:effectLst/>
                <a:latin typeface="Times New Roman" panose="02020603050405020304" pitchFamily="18" charset="0"/>
                <a:ea typeface="Calibri" panose="020F0502020204030204" pitchFamily="34" charset="0"/>
              </a:rPr>
              <a:t>к нам подошла компания из 3 девушек возрастом 17-19 лет, с желанием познакомиться. Итогом нашего с ними разговора стало то, что одна из них навязчиво приглашала нас в бар, но мы вынуждены были отказаться (какой бар?!?! мы эксперимент проводим).</a:t>
            </a:r>
          </a:p>
          <a:p>
            <a:pPr marL="0" indent="0" algn="just">
              <a:buNone/>
            </a:pPr>
            <a:r>
              <a:rPr lang="ru-RU" dirty="0">
                <a:effectLst/>
                <a:latin typeface="Times New Roman" panose="02020603050405020304" pitchFamily="18" charset="0"/>
                <a:ea typeface="Calibri" panose="020F0502020204030204" pitchFamily="34" charset="0"/>
              </a:rPr>
              <a:t>Во время беседы с девушками подходил мужчина. Мы сразу поняли, что он от нас захочет, его выдал стиль одежды и длинные волосы. Музыкант музыканта с далека видит. Немного поиграв на нашем инструменте, мужчина поблагодарил нас и ушёл.</a:t>
            </a:r>
          </a:p>
          <a:p>
            <a:pPr marL="0" indent="0" algn="just">
              <a:buNone/>
            </a:pPr>
            <a:r>
              <a:rPr lang="ru-RU" dirty="0">
                <a:latin typeface="Times New Roman" panose="02020603050405020304" pitchFamily="18" charset="0"/>
                <a:cs typeface="Times New Roman" panose="02020603050405020304" pitchFamily="18" charset="0"/>
              </a:rPr>
              <a:t>В течение всего эксперимента мы наблюдали различные реакции молодых девушек, но удалиться вместе в неизвестном направлении больше никто не предлагал.</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0660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E1AFA5A-AE0C-46C3-91FB-B9628EC1BC4B}"/>
              </a:ext>
            </a:extLst>
          </p:cNvPr>
          <p:cNvSpPr>
            <a:spLocks noGrp="1"/>
          </p:cNvSpPr>
          <p:nvPr>
            <p:ph idx="1"/>
          </p:nvPr>
        </p:nvSpPr>
        <p:spPr>
          <a:xfrm>
            <a:off x="1014535" y="1331259"/>
            <a:ext cx="8946541" cy="4195481"/>
          </a:xfrm>
        </p:spPr>
        <p:txBody>
          <a:bodyPr/>
          <a:lstStyle/>
          <a:p>
            <a:pPr marL="0" indent="0" algn="just">
              <a:buNone/>
            </a:pPr>
            <a:r>
              <a:rPr lang="ru-RU" dirty="0">
                <a:latin typeface="Times New Roman" panose="02020603050405020304" pitchFamily="18" charset="0"/>
                <a:cs typeface="Times New Roman" panose="02020603050405020304" pitchFamily="18" charset="0"/>
              </a:rPr>
              <a:t>3) В один из других дней эксперимента мы наблюдали следующее. На </a:t>
            </a:r>
            <a:r>
              <a:rPr lang="ru-RU" dirty="0" err="1">
                <a:latin typeface="Times New Roman" panose="02020603050405020304" pitchFamily="18" charset="0"/>
                <a:cs typeface="Times New Roman" panose="02020603050405020304" pitchFamily="18" charset="0"/>
              </a:rPr>
              <a:t>еас</a:t>
            </a:r>
            <a:r>
              <a:rPr lang="ru-RU" dirty="0">
                <a:latin typeface="Times New Roman" panose="02020603050405020304" pitchFamily="18" charset="0"/>
                <a:cs typeface="Times New Roman" panose="02020603050405020304" pitchFamily="18" charset="0"/>
              </a:rPr>
              <a:t> обратила внимание </a:t>
            </a:r>
            <a:r>
              <a:rPr lang="ru-RU" dirty="0">
                <a:effectLst/>
                <a:latin typeface="Times New Roman" panose="02020603050405020304" pitchFamily="18" charset="0"/>
                <a:ea typeface="Calibri" panose="020F0502020204030204" pitchFamily="34" charset="0"/>
                <a:cs typeface="Times New Roman" panose="02020603050405020304" pitchFamily="18" charset="0"/>
              </a:rPr>
              <a:t>молодая семья с дочкой 4-5 лет. Девочка с задором начала танцевать. Родители долго наблюдали за её радостью, после вложили ей в руку монетки и сказали передать их нам. Может быть так они хотели показать пример щедрости.</a:t>
            </a:r>
          </a:p>
          <a:p>
            <a:pPr marL="0" indent="0" algn="just">
              <a:buNone/>
            </a:pPr>
            <a:r>
              <a:rPr lang="ru-RU" dirty="0">
                <a:latin typeface="Times New Roman" panose="02020603050405020304" pitchFamily="18" charset="0"/>
                <a:cs typeface="Times New Roman" panose="02020603050405020304" pitchFamily="18" charset="0"/>
              </a:rPr>
              <a:t>Практически все последующие семейные пары с детьми поступали таким же образом.</a:t>
            </a:r>
          </a:p>
          <a:p>
            <a:pPr marL="0" indent="0" algn="just">
              <a:buNone/>
            </a:pPr>
            <a:r>
              <a:rPr lang="ru-RU" dirty="0">
                <a:latin typeface="Times New Roman" panose="02020603050405020304" pitchFamily="18" charset="0"/>
                <a:ea typeface="Calibri" panose="020F0502020204030204" pitchFamily="34" charset="0"/>
                <a:cs typeface="Times New Roman" panose="02020603050405020304" pitchFamily="18" charset="0"/>
              </a:rPr>
              <a:t>4)</a:t>
            </a:r>
            <a:r>
              <a:rPr lang="ru-RU" dirty="0">
                <a:effectLst/>
                <a:latin typeface="Times New Roman" panose="02020603050405020304" pitchFamily="18" charset="0"/>
                <a:ea typeface="Calibri" panose="020F0502020204030204" pitchFamily="34" charset="0"/>
                <a:cs typeface="Times New Roman" panose="02020603050405020304" pitchFamily="18" charset="0"/>
              </a:rPr>
              <a:t>Так же интересным было то, что другие музыканты, играющие на таком же инструменте как и мы, относились к нам так, будто мы старые приятели, давали полезные советы в сфере музыки, при общении употребляли локальные шутки, которые будут понятны человеку, разбирающемуся в музыке, были одобрительно к нам настроены.</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4889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52F5F0B-634C-4F59-973C-2A6A9DDA6AA2}"/>
              </a:ext>
            </a:extLst>
          </p:cNvPr>
          <p:cNvSpPr>
            <a:spLocks noGrp="1"/>
          </p:cNvSpPr>
          <p:nvPr>
            <p:ph idx="1"/>
          </p:nvPr>
        </p:nvSpPr>
        <p:spPr>
          <a:xfrm>
            <a:off x="996780" y="810045"/>
            <a:ext cx="8946541" cy="4195481"/>
          </a:xfrm>
        </p:spPr>
        <p:txBody>
          <a:bodyPr/>
          <a:lstStyle/>
          <a:p>
            <a:pPr marL="0" indent="0">
              <a:buNone/>
            </a:pPr>
            <a:r>
              <a:rPr lang="ru-RU" sz="1800" dirty="0">
                <a:latin typeface="Times New Roman" panose="02020603050405020304" pitchFamily="18" charset="0"/>
                <a:ea typeface="Calibri" panose="020F0502020204030204" pitchFamily="34" charset="0"/>
              </a:rPr>
              <a:t>5) </a:t>
            </a:r>
            <a:r>
              <a:rPr lang="ru-RU" sz="1800" dirty="0">
                <a:effectLst/>
                <a:latin typeface="Times New Roman" panose="02020603050405020304" pitchFamily="18" charset="0"/>
                <a:ea typeface="Calibri" panose="020F0502020204030204" pitchFamily="34" charset="0"/>
              </a:rPr>
              <a:t>Самой интересной за всё время проведения эксперимента стала следующая ситуация. Мужчина в состоянии алкогольного опьянения просил исполнить песню, которую он забыл. Благодаря своему достаточно большому музыкальному опыту мы поняли какая песня ему нужна. Поблагодарив нас достаточно крупной суммой, чему мы были крайне удивлены, он продолжил нас слушать, хвалил за творчество. Позже, пошарив по карманам и ничего там не обнаружив, он начал извиняться перед нами за то, что больше ничего не может нам дать и ушёл. Спустя пару минут мужчина вернулся и вручил нам сумму, в разы превышающую предыдущую. </a:t>
            </a:r>
          </a:p>
          <a:p>
            <a:pPr marL="0" indent="0">
              <a:buNone/>
            </a:pPr>
            <a:r>
              <a:rPr lang="ru-RU" sz="1800" dirty="0">
                <a:latin typeface="Times New Roman" panose="02020603050405020304" pitchFamily="18" charset="0"/>
                <a:ea typeface="Calibri" panose="020F0502020204030204" pitchFamily="34" charset="0"/>
              </a:rPr>
              <a:t>6) Мужчина без определённого места жительства просил у нас денег, которых у нас не оказалось. Мужчина нам видимо не поверил, что-то наворчал на нас и решил проверить действительно ли мы не врём. Посмотрев в чехол от гитары, он в этом убедился, но уходить сразу не стал. Простоял с нами некоторое время в ожидании того, что кто-то подкинет нам монеток.</a:t>
            </a:r>
            <a:endParaRPr lang="ru-RU" sz="1800" dirty="0">
              <a:effectLst/>
              <a:latin typeface="Times New Roman" panose="02020603050405020304" pitchFamily="18" charset="0"/>
              <a:ea typeface="Calibri" panose="020F0502020204030204" pitchFamily="34" charset="0"/>
            </a:endParaRPr>
          </a:p>
          <a:p>
            <a:pPr marL="0" indent="0">
              <a:buNone/>
            </a:pPr>
            <a:endParaRPr lang="ru-RU" dirty="0"/>
          </a:p>
        </p:txBody>
      </p:sp>
    </p:spTree>
    <p:extLst>
      <p:ext uri="{BB962C8B-B14F-4D97-AF65-F5344CB8AC3E}">
        <p14:creationId xmlns:p14="http://schemas.microsoft.com/office/powerpoint/2010/main" val="3759559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6EB9F28-16E5-47A3-AD3E-BCA2266AFB70}"/>
              </a:ext>
            </a:extLst>
          </p:cNvPr>
          <p:cNvSpPr>
            <a:spLocks noGrp="1"/>
          </p:cNvSpPr>
          <p:nvPr>
            <p:ph idx="1"/>
          </p:nvPr>
        </p:nvSpPr>
        <p:spPr>
          <a:xfrm>
            <a:off x="987903" y="1191784"/>
            <a:ext cx="8946541" cy="4195481"/>
          </a:xfrm>
        </p:spPr>
        <p:txBody>
          <a:bodyPr>
            <a:normAutofit fontScale="92500" lnSpcReduction="10000"/>
          </a:bodyPr>
          <a:lstStyle/>
          <a:p>
            <a:pPr marL="0" indent="0" algn="just">
              <a:buNone/>
            </a:pPr>
            <a:r>
              <a:rPr lang="ru-RU" dirty="0">
                <a:effectLst/>
                <a:latin typeface="Times New Roman" panose="02020603050405020304" pitchFamily="18" charset="0"/>
                <a:ea typeface="Calibri" panose="020F0502020204030204" pitchFamily="34" charset="0"/>
                <a:cs typeface="Times New Roman" panose="02020603050405020304" pitchFamily="18" charset="0"/>
              </a:rPr>
              <a:t>7) По дороге к нашему привычному месту неподалёку от него мы заметили мужчину, который играл на скрипке. Чтобы ему не мешать мы приняли решение пройти немного дальше. Только начали исполнять первую песню, как мужчина, явно недоброжелательно настроенный, приближался к нам. Без разбора он сразу начал оскорблять и ругаться с нами, аргументируя своё поведение тем, что мы поступили крайне неуважительно по отношению к нему, что у нас нет никакого разрешения играть здесь (хотя, для того чтобы играть на улице разрешение не нужно), что мы вообще ужасные люди, поступаем, совершенно не думая о других. Чтобы не развивать конфликт, мы отошли подальше от мужчины и продолжили заниматься своим делом.</a:t>
            </a:r>
          </a:p>
          <a:p>
            <a:pPr marL="0" indent="0" algn="just">
              <a:buNone/>
            </a:pPr>
            <a:r>
              <a:rPr lang="ru-RU" dirty="0">
                <a:latin typeface="Times New Roman" panose="02020603050405020304" pitchFamily="18" charset="0"/>
                <a:ea typeface="Calibri" panose="020F0502020204030204" pitchFamily="34" charset="0"/>
                <a:cs typeface="Times New Roman" panose="02020603050405020304" pitchFamily="18" charset="0"/>
              </a:rPr>
              <a:t>8)</a:t>
            </a:r>
            <a:r>
              <a:rPr lang="ru-RU" dirty="0">
                <a:effectLst/>
                <a:latin typeface="Times New Roman" panose="02020603050405020304" pitchFamily="18" charset="0"/>
                <a:ea typeface="Calibri" panose="020F0502020204030204" pitchFamily="34" charset="0"/>
                <a:cs typeface="Times New Roman" panose="02020603050405020304" pitchFamily="18" charset="0"/>
              </a:rPr>
              <a:t> Подошёл парень 17 лет с предложение познакомиться. Немного узнав друг друга поближе, мы перешли к разговору о предпочтениях в музыке и обнаружили общие интересы. Он исполнил с нами несколько песен, пожелал нам удачи и ушёл. Это был единственный за всё время эксперимента парень, который решил к нам подойти, с целью узнать о нашей деятельности.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30559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97</TotalTime>
  <Words>1242</Words>
  <Application>Microsoft Office PowerPoint</Application>
  <PresentationFormat>Широкоэкранный</PresentationFormat>
  <Paragraphs>47</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Century Gothic</vt:lpstr>
      <vt:lpstr>Times New Roman</vt:lpstr>
      <vt:lpstr>Wingdings 3</vt:lpstr>
      <vt:lpstr>Ион</vt:lpstr>
      <vt:lpstr>Социально-психологический эксперимент "Исследование проявления альтруистических наклонностей в современном обществе " </vt:lpstr>
      <vt:lpstr>Цель эксперимента</vt:lpstr>
      <vt:lpstr>Презентация PowerPoint</vt:lpstr>
      <vt:lpstr>Условия эксперимента</vt:lpstr>
      <vt:lpstr>Ход эксперимента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Итоги эксперимента</vt:lpstr>
      <vt:lpstr>Заключение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Социально-психологический эксперимент "Исследование стремления отдавать в современном обществе"</dc:title>
  <dc:creator>Дмитрий Дябин</dc:creator>
  <cp:lastModifiedBy>Карина Керимова</cp:lastModifiedBy>
  <cp:revision>3</cp:revision>
  <dcterms:created xsi:type="dcterms:W3CDTF">2021-10-27T18:51:29Z</dcterms:created>
  <dcterms:modified xsi:type="dcterms:W3CDTF">2021-12-16T09:06:24Z</dcterms:modified>
</cp:coreProperties>
</file>