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82" r:id="rId4"/>
    <p:sldId id="263" r:id="rId5"/>
    <p:sldId id="283" r:id="rId6"/>
    <p:sldId id="284" r:id="rId7"/>
    <p:sldId id="260" r:id="rId8"/>
    <p:sldId id="261" r:id="rId9"/>
    <p:sldId id="27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-52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478AA9E-5FCC-4A68-BC7D-CD78FF88122C}">
  <a:tblStyle styleId="{B478AA9E-5FCC-4A68-BC7D-CD78FF8812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370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7994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110032" y="0"/>
            <a:ext cx="11177968" cy="10287000"/>
          </a:xfrm>
          <a:prstGeom prst="rect">
            <a:avLst/>
          </a:prstGeom>
          <a:solidFill>
            <a:srgbClr val="CFC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 amt="39000"/>
          </a:blip>
          <a:srcRect t="9346" b="22897"/>
          <a:stretch/>
        </p:blipFill>
        <p:spPr>
          <a:xfrm>
            <a:off x="7110032" y="0"/>
            <a:ext cx="11177968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10160000" y="1714499"/>
            <a:ext cx="6680200" cy="6794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0" y="5453322"/>
            <a:ext cx="9513089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3"/>
          <p:cNvCxnSpPr/>
          <p:nvPr/>
        </p:nvCxnSpPr>
        <p:spPr>
          <a:xfrm rot="-5400000">
            <a:off x="12372869" y="4147374"/>
            <a:ext cx="9772861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3"/>
          <p:cNvCxnSpPr/>
          <p:nvPr/>
        </p:nvCxnSpPr>
        <p:spPr>
          <a:xfrm rot="-5400000">
            <a:off x="-2688486" y="430188"/>
            <a:ext cx="7434372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3"/>
          <p:cNvCxnSpPr/>
          <p:nvPr/>
        </p:nvCxnSpPr>
        <p:spPr>
          <a:xfrm rot="-5400000">
            <a:off x="-1411586" y="-190588"/>
            <a:ext cx="6192822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3"/>
          <p:cNvCxnSpPr/>
          <p:nvPr/>
        </p:nvCxnSpPr>
        <p:spPr>
          <a:xfrm rot="-5400000">
            <a:off x="-102267" y="-843783"/>
            <a:ext cx="4886431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/>
          <p:nvPr/>
        </p:nvSpPr>
        <p:spPr>
          <a:xfrm>
            <a:off x="127000" y="4316672"/>
            <a:ext cx="101739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6600" b="1" dirty="0"/>
              <a:t>Эффект аудитории </a:t>
            </a:r>
            <a:endParaRPr sz="6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7000" y="5778500"/>
            <a:ext cx="9386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Выполнили студенты МПФ, 3 курс 4 </a:t>
            </a:r>
            <a:r>
              <a:rPr lang="ru-RU" sz="3200" dirty="0" smtClean="0"/>
              <a:t>группа</a:t>
            </a:r>
          </a:p>
          <a:p>
            <a:r>
              <a:rPr lang="ru-RU" sz="3200" dirty="0" smtClean="0"/>
              <a:t>Гутевич </a:t>
            </a:r>
            <a:r>
              <a:rPr lang="ru-RU" sz="3200" dirty="0"/>
              <a:t>Елизавета Витальевна </a:t>
            </a:r>
          </a:p>
          <a:p>
            <a:r>
              <a:rPr lang="ru-RU" sz="3200" dirty="0" smtClean="0"/>
              <a:t>Рыбакова </a:t>
            </a:r>
            <a:r>
              <a:rPr lang="ru-RU" sz="3200" dirty="0"/>
              <a:t>Лика Сергеевна </a:t>
            </a:r>
          </a:p>
          <a:p>
            <a:r>
              <a:rPr lang="ru-RU" sz="3200" dirty="0" err="1" smtClean="0"/>
              <a:t>Пальчех</a:t>
            </a:r>
            <a:r>
              <a:rPr lang="ru-RU" sz="3200" dirty="0" smtClean="0"/>
              <a:t> </a:t>
            </a:r>
            <a:r>
              <a:rPr lang="ru-RU" sz="3200" dirty="0"/>
              <a:t>Стефания Андреевна </a:t>
            </a:r>
          </a:p>
          <a:p>
            <a:r>
              <a:rPr lang="ru-RU" sz="3200" dirty="0"/>
              <a:t>         </a:t>
            </a:r>
          </a:p>
          <a:p>
            <a:r>
              <a:rPr lang="ru-RU" sz="3200" dirty="0"/>
              <a:t>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2070101"/>
            <a:ext cx="6108700" cy="589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9144000" y="1999192"/>
            <a:ext cx="77089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dirty="0" smtClean="0"/>
              <a:t>Изучить </a:t>
            </a:r>
            <a:r>
              <a:rPr lang="ru-RU" sz="2800" dirty="0"/>
              <a:t>как присутствие любого внешнего наблюдателя, в частности, экспериментатора и ассистента, изменяет поведение человека, выполняющего ту или иную работу.</a:t>
            </a:r>
            <a:endParaRPr sz="2800" dirty="0"/>
          </a:p>
        </p:txBody>
      </p:sp>
      <p:sp>
        <p:nvSpPr>
          <p:cNvPr id="108" name="Google Shape;108;p14"/>
          <p:cNvSpPr txBox="1"/>
          <p:nvPr/>
        </p:nvSpPr>
        <p:spPr>
          <a:xfrm>
            <a:off x="101600" y="1280385"/>
            <a:ext cx="7665377" cy="306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399" b="1" dirty="0" smtClean="0">
                <a:solidFill>
                  <a:schemeClr val="tx2">
                    <a:lumMod val="25000"/>
                  </a:schemeClr>
                </a:solidFill>
                <a:latin typeface="Montserrat"/>
                <a:sym typeface="Montserrat"/>
              </a:rPr>
              <a:t>Цель </a:t>
            </a:r>
            <a:r>
              <a:rPr lang="ru-RU" sz="7200" b="1" dirty="0" smtClean="0">
                <a:solidFill>
                  <a:schemeClr val="tx2">
                    <a:lumMod val="25000"/>
                  </a:schemeClr>
                </a:solidFill>
                <a:latin typeface="Montserrat"/>
                <a:sym typeface="Montserrat"/>
              </a:rPr>
              <a:t>эксперимента</a:t>
            </a:r>
            <a:endParaRPr sz="105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4">
            <a:alphaModFix/>
          </a:blip>
          <a:srcRect l="7988" r="7988"/>
          <a:stretch/>
        </p:blipFill>
        <p:spPr>
          <a:xfrm>
            <a:off x="4451382" y="6764831"/>
            <a:ext cx="4084141" cy="530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/>
          </a:blip>
          <a:srcRect l="7988" r="7988"/>
          <a:stretch/>
        </p:blipFill>
        <p:spPr>
          <a:xfrm>
            <a:off x="16024941" y="-2294116"/>
            <a:ext cx="3533919" cy="45882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4"/>
          <p:cNvCxnSpPr/>
          <p:nvPr/>
        </p:nvCxnSpPr>
        <p:spPr>
          <a:xfrm>
            <a:off x="9144000" y="5175891"/>
            <a:ext cx="9144000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14"/>
          <p:cNvCxnSpPr/>
          <p:nvPr/>
        </p:nvCxnSpPr>
        <p:spPr>
          <a:xfrm rot="-5400000">
            <a:off x="4908985" y="4933383"/>
            <a:ext cx="5763608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/>
          <p:cNvSpPr txBox="1"/>
          <p:nvPr/>
        </p:nvSpPr>
        <p:spPr>
          <a:xfrm>
            <a:off x="101600" y="5143500"/>
            <a:ext cx="7505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tx2">
                    <a:lumMod val="25000"/>
                  </a:schemeClr>
                </a:solidFill>
                <a:latin typeface="Montserrat" panose="020B0604020202020204" charset="-52"/>
              </a:rPr>
              <a:t>Группа испытуемых</a:t>
            </a:r>
            <a:endParaRPr lang="ru-RU" sz="8000" b="1" dirty="0">
              <a:solidFill>
                <a:schemeClr val="tx2">
                  <a:lumMod val="25000"/>
                </a:schemeClr>
              </a:solidFill>
              <a:latin typeface="Montserrat" panose="020B060402020202020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3350" y="5786065"/>
            <a:ext cx="938530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Студенты </a:t>
            </a:r>
            <a:r>
              <a:rPr lang="ru-RU" sz="2800" dirty="0" err="1"/>
              <a:t>ГрГМУ</a:t>
            </a:r>
            <a:r>
              <a:rPr lang="ru-RU" sz="2800" dirty="0"/>
              <a:t> (четыре человека): два из них представляют команду университета по легкой атлетике (далее группа А), два других никак не связаны с данным видом спорта (далее группа Б).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39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-4445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9"/>
          <p:cNvSpPr txBox="1"/>
          <p:nvPr/>
        </p:nvSpPr>
        <p:spPr>
          <a:xfrm>
            <a:off x="152400" y="307975"/>
            <a:ext cx="178943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6000" dirty="0" smtClean="0"/>
              <a:t>Предмет </a:t>
            </a:r>
            <a:r>
              <a:rPr lang="ru-RU" sz="6000" dirty="0"/>
              <a:t>исследования: </a:t>
            </a:r>
            <a:endParaRPr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2146300"/>
            <a:ext cx="1770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/>
              <a:t>Эффект аудитории  — влияние постороннего присутствия на поведение </a:t>
            </a:r>
            <a:r>
              <a:rPr lang="ru-RU" sz="2800" dirty="0" smtClean="0"/>
              <a:t>человека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86300" y="3263900"/>
            <a:ext cx="933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Метод исследования: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900" y="5017988"/>
            <a:ext cx="778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Наблюдение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4279563"/>
            <a:ext cx="8915400" cy="5858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/>
          <p:nvPr/>
        </p:nvSpPr>
        <p:spPr>
          <a:xfrm>
            <a:off x="11097787" y="2904536"/>
            <a:ext cx="5815148" cy="1183132"/>
          </a:xfrm>
          <a:custGeom>
            <a:avLst/>
            <a:gdLst/>
            <a:ahLst/>
            <a:cxnLst/>
            <a:rect l="l" t="t" r="r" b="b"/>
            <a:pathLst>
              <a:path w="1531562" h="311607" extrusionOk="0">
                <a:moveTo>
                  <a:pt x="0" y="0"/>
                </a:moveTo>
                <a:lnTo>
                  <a:pt x="1531562" y="0"/>
                </a:lnTo>
                <a:lnTo>
                  <a:pt x="1531562" y="311607"/>
                </a:lnTo>
                <a:lnTo>
                  <a:pt x="0" y="3116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208" name="Google Shape;208;p20"/>
          <p:cNvSpPr/>
          <p:nvPr/>
        </p:nvSpPr>
        <p:spPr>
          <a:xfrm>
            <a:off x="11097787" y="5143500"/>
            <a:ext cx="5815149" cy="1183132"/>
          </a:xfrm>
          <a:custGeom>
            <a:avLst/>
            <a:gdLst/>
            <a:ahLst/>
            <a:cxnLst/>
            <a:rect l="l" t="t" r="r" b="b"/>
            <a:pathLst>
              <a:path w="1531562" h="311607" extrusionOk="0">
                <a:moveTo>
                  <a:pt x="0" y="0"/>
                </a:moveTo>
                <a:lnTo>
                  <a:pt x="1531562" y="0"/>
                </a:lnTo>
                <a:lnTo>
                  <a:pt x="1531562" y="311607"/>
                </a:lnTo>
                <a:lnTo>
                  <a:pt x="0" y="3116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211" name="Google Shape;211;p20"/>
          <p:cNvSpPr/>
          <p:nvPr/>
        </p:nvSpPr>
        <p:spPr>
          <a:xfrm>
            <a:off x="11097787" y="7386447"/>
            <a:ext cx="5815149" cy="1183132"/>
          </a:xfrm>
          <a:custGeom>
            <a:avLst/>
            <a:gdLst/>
            <a:ahLst/>
            <a:cxnLst/>
            <a:rect l="l" t="t" r="r" b="b"/>
            <a:pathLst>
              <a:path w="1531562" h="311607" extrusionOk="0">
                <a:moveTo>
                  <a:pt x="0" y="0"/>
                </a:moveTo>
                <a:lnTo>
                  <a:pt x="1531562" y="0"/>
                </a:lnTo>
                <a:lnTo>
                  <a:pt x="1531562" y="311607"/>
                </a:lnTo>
                <a:lnTo>
                  <a:pt x="0" y="3116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grpSp>
        <p:nvGrpSpPr>
          <p:cNvPr id="213" name="Google Shape;213;p20"/>
          <p:cNvGrpSpPr/>
          <p:nvPr/>
        </p:nvGrpSpPr>
        <p:grpSpPr>
          <a:xfrm>
            <a:off x="0" y="-144661"/>
            <a:ext cx="10751424" cy="3049197"/>
            <a:chOff x="0" y="-38100"/>
            <a:chExt cx="2831651" cy="850900"/>
          </a:xfrm>
        </p:grpSpPr>
        <p:sp>
          <p:nvSpPr>
            <p:cNvPr id="214" name="Google Shape;214;p20"/>
            <p:cNvSpPr/>
            <p:nvPr/>
          </p:nvSpPr>
          <p:spPr>
            <a:xfrm>
              <a:off x="0" y="0"/>
              <a:ext cx="2831651" cy="812800"/>
            </a:xfrm>
            <a:custGeom>
              <a:avLst/>
              <a:gdLst/>
              <a:ahLst/>
              <a:cxnLst/>
              <a:rect l="l" t="t" r="r" b="b"/>
              <a:pathLst>
                <a:path w="2831651" h="812800" extrusionOk="0">
                  <a:moveTo>
                    <a:pt x="0" y="0"/>
                  </a:moveTo>
                  <a:lnTo>
                    <a:pt x="2831651" y="0"/>
                  </a:lnTo>
                  <a:lnTo>
                    <a:pt x="28316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29E84"/>
            </a:solidFill>
            <a:ln>
              <a:noFill/>
            </a:ln>
          </p:spPr>
        </p:sp>
        <p:sp>
          <p:nvSpPr>
            <p:cNvPr id="215" name="Google Shape;215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20"/>
          <p:cNvSpPr txBox="1"/>
          <p:nvPr/>
        </p:nvSpPr>
        <p:spPr>
          <a:xfrm>
            <a:off x="1125256" y="390525"/>
            <a:ext cx="8018744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/>
              <a:t>Ход </a:t>
            </a:r>
            <a:r>
              <a:rPr lang="ru-RU" sz="7200" b="1" dirty="0" smtClean="0"/>
              <a:t>эксперимента</a:t>
            </a:r>
            <a:endParaRPr sz="7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302172" y="3875215"/>
            <a:ext cx="8642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Для подтверждения данного явления нами был проведен эксперимент.  Суть </a:t>
            </a:r>
            <a:r>
              <a:rPr lang="ru-RU" sz="2800" dirty="0" smtClean="0"/>
              <a:t>сводилась </a:t>
            </a:r>
            <a:r>
              <a:rPr lang="ru-RU" sz="2800" dirty="0"/>
              <a:t>к следующему: студенты, </a:t>
            </a:r>
            <a:r>
              <a:rPr lang="ru-RU" sz="2800" dirty="0" smtClean="0"/>
              <a:t>участвующие </a:t>
            </a:r>
            <a:r>
              <a:rPr lang="ru-RU" sz="2800" dirty="0"/>
              <a:t>в </a:t>
            </a:r>
            <a:r>
              <a:rPr lang="ru-RU" sz="2800" dirty="0" err="1"/>
              <a:t>эксперимете</a:t>
            </a:r>
            <a:r>
              <a:rPr lang="ru-RU" sz="2800" dirty="0"/>
              <a:t>. были разделены на группы (группа А – студенты из команды университета по легкой атлетике, группа Б – студенты никак не связанные с данным видом деятельности). Каждая группа  должна была на время пробежать расстояние в 50 м и сначала без присутствия постороннего человека (наблюдателя), после – с ним.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9715"/>
            <a:ext cx="8864599" cy="6526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-813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/>
          <p:nvPr/>
        </p:nvSpPr>
        <p:spPr>
          <a:xfrm>
            <a:off x="11097787" y="2904536"/>
            <a:ext cx="5815148" cy="1183132"/>
          </a:xfrm>
          <a:custGeom>
            <a:avLst/>
            <a:gdLst/>
            <a:ahLst/>
            <a:cxnLst/>
            <a:rect l="l" t="t" r="r" b="b"/>
            <a:pathLst>
              <a:path w="1531562" h="311607" extrusionOk="0">
                <a:moveTo>
                  <a:pt x="0" y="0"/>
                </a:moveTo>
                <a:lnTo>
                  <a:pt x="1531562" y="0"/>
                </a:lnTo>
                <a:lnTo>
                  <a:pt x="1531562" y="311607"/>
                </a:lnTo>
                <a:lnTo>
                  <a:pt x="0" y="3116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208" name="Google Shape;208;p20"/>
          <p:cNvSpPr/>
          <p:nvPr/>
        </p:nvSpPr>
        <p:spPr>
          <a:xfrm>
            <a:off x="11097787" y="5143500"/>
            <a:ext cx="5815149" cy="1183132"/>
          </a:xfrm>
          <a:custGeom>
            <a:avLst/>
            <a:gdLst/>
            <a:ahLst/>
            <a:cxnLst/>
            <a:rect l="l" t="t" r="r" b="b"/>
            <a:pathLst>
              <a:path w="1531562" h="311607" extrusionOk="0">
                <a:moveTo>
                  <a:pt x="0" y="0"/>
                </a:moveTo>
                <a:lnTo>
                  <a:pt x="1531562" y="0"/>
                </a:lnTo>
                <a:lnTo>
                  <a:pt x="1531562" y="311607"/>
                </a:lnTo>
                <a:lnTo>
                  <a:pt x="0" y="3116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211" name="Google Shape;211;p20"/>
          <p:cNvSpPr/>
          <p:nvPr/>
        </p:nvSpPr>
        <p:spPr>
          <a:xfrm>
            <a:off x="11097787" y="7386447"/>
            <a:ext cx="5815149" cy="1183132"/>
          </a:xfrm>
          <a:custGeom>
            <a:avLst/>
            <a:gdLst/>
            <a:ahLst/>
            <a:cxnLst/>
            <a:rect l="l" t="t" r="r" b="b"/>
            <a:pathLst>
              <a:path w="1531562" h="311607" extrusionOk="0">
                <a:moveTo>
                  <a:pt x="0" y="0"/>
                </a:moveTo>
                <a:lnTo>
                  <a:pt x="1531562" y="0"/>
                </a:lnTo>
                <a:lnTo>
                  <a:pt x="1531562" y="311607"/>
                </a:lnTo>
                <a:lnTo>
                  <a:pt x="0" y="3116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grpSp>
        <p:nvGrpSpPr>
          <p:cNvPr id="213" name="Google Shape;213;p20"/>
          <p:cNvGrpSpPr/>
          <p:nvPr/>
        </p:nvGrpSpPr>
        <p:grpSpPr>
          <a:xfrm>
            <a:off x="0" y="-144661"/>
            <a:ext cx="10751424" cy="3049197"/>
            <a:chOff x="0" y="-38100"/>
            <a:chExt cx="2831651" cy="850900"/>
          </a:xfrm>
        </p:grpSpPr>
        <p:sp>
          <p:nvSpPr>
            <p:cNvPr id="214" name="Google Shape;214;p20"/>
            <p:cNvSpPr/>
            <p:nvPr/>
          </p:nvSpPr>
          <p:spPr>
            <a:xfrm>
              <a:off x="0" y="0"/>
              <a:ext cx="2831651" cy="812800"/>
            </a:xfrm>
            <a:custGeom>
              <a:avLst/>
              <a:gdLst/>
              <a:ahLst/>
              <a:cxnLst/>
              <a:rect l="l" t="t" r="r" b="b"/>
              <a:pathLst>
                <a:path w="2831651" h="812800" extrusionOk="0">
                  <a:moveTo>
                    <a:pt x="0" y="0"/>
                  </a:moveTo>
                  <a:lnTo>
                    <a:pt x="2831651" y="0"/>
                  </a:lnTo>
                  <a:lnTo>
                    <a:pt x="28316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29E84"/>
            </a:solidFill>
            <a:ln>
              <a:noFill/>
            </a:ln>
          </p:spPr>
        </p:sp>
        <p:sp>
          <p:nvSpPr>
            <p:cNvPr id="215" name="Google Shape;215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20"/>
          <p:cNvSpPr txBox="1"/>
          <p:nvPr/>
        </p:nvSpPr>
        <p:spPr>
          <a:xfrm>
            <a:off x="1125256" y="390525"/>
            <a:ext cx="8018744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/>
              <a:t>Ход </a:t>
            </a:r>
            <a:r>
              <a:rPr lang="ru-RU" sz="7200" b="1" dirty="0" smtClean="0"/>
              <a:t>эксперимента</a:t>
            </a:r>
            <a:endParaRPr sz="7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264072" y="2964283"/>
            <a:ext cx="86429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При этом для исследования эффекта совместного действия, пару из группы Б мы попросили пробежать данное расстояние сначала в </a:t>
            </a:r>
            <a:r>
              <a:rPr lang="ru-RU" sz="2800" dirty="0" smtClean="0"/>
              <a:t>одиночестве..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" y="3049715"/>
            <a:ext cx="9059602" cy="558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54" y="5143500"/>
            <a:ext cx="7666762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6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0"/>
            <a:ext cx="18389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/>
          <p:nvPr/>
        </p:nvSpPr>
        <p:spPr>
          <a:xfrm>
            <a:off x="11097787" y="2904536"/>
            <a:ext cx="5815148" cy="1183132"/>
          </a:xfrm>
          <a:custGeom>
            <a:avLst/>
            <a:gdLst/>
            <a:ahLst/>
            <a:cxnLst/>
            <a:rect l="l" t="t" r="r" b="b"/>
            <a:pathLst>
              <a:path w="1531562" h="311607" extrusionOk="0">
                <a:moveTo>
                  <a:pt x="0" y="0"/>
                </a:moveTo>
                <a:lnTo>
                  <a:pt x="1531562" y="0"/>
                </a:lnTo>
                <a:lnTo>
                  <a:pt x="1531562" y="311607"/>
                </a:lnTo>
                <a:lnTo>
                  <a:pt x="0" y="3116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208" name="Google Shape;208;p20"/>
          <p:cNvSpPr/>
          <p:nvPr/>
        </p:nvSpPr>
        <p:spPr>
          <a:xfrm>
            <a:off x="11097787" y="5143500"/>
            <a:ext cx="5815149" cy="1183132"/>
          </a:xfrm>
          <a:custGeom>
            <a:avLst/>
            <a:gdLst/>
            <a:ahLst/>
            <a:cxnLst/>
            <a:rect l="l" t="t" r="r" b="b"/>
            <a:pathLst>
              <a:path w="1531562" h="311607" extrusionOk="0">
                <a:moveTo>
                  <a:pt x="0" y="0"/>
                </a:moveTo>
                <a:lnTo>
                  <a:pt x="1531562" y="0"/>
                </a:lnTo>
                <a:lnTo>
                  <a:pt x="1531562" y="311607"/>
                </a:lnTo>
                <a:lnTo>
                  <a:pt x="0" y="3116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211" name="Google Shape;211;p20"/>
          <p:cNvSpPr/>
          <p:nvPr/>
        </p:nvSpPr>
        <p:spPr>
          <a:xfrm>
            <a:off x="11097787" y="7386447"/>
            <a:ext cx="5815149" cy="1183132"/>
          </a:xfrm>
          <a:custGeom>
            <a:avLst/>
            <a:gdLst/>
            <a:ahLst/>
            <a:cxnLst/>
            <a:rect l="l" t="t" r="r" b="b"/>
            <a:pathLst>
              <a:path w="1531562" h="311607" extrusionOk="0">
                <a:moveTo>
                  <a:pt x="0" y="0"/>
                </a:moveTo>
                <a:lnTo>
                  <a:pt x="1531562" y="0"/>
                </a:lnTo>
                <a:lnTo>
                  <a:pt x="1531562" y="311607"/>
                </a:lnTo>
                <a:lnTo>
                  <a:pt x="0" y="3116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grpSp>
        <p:nvGrpSpPr>
          <p:cNvPr id="213" name="Google Shape;213;p20"/>
          <p:cNvGrpSpPr/>
          <p:nvPr/>
        </p:nvGrpSpPr>
        <p:grpSpPr>
          <a:xfrm>
            <a:off x="0" y="-144661"/>
            <a:ext cx="10751424" cy="3049197"/>
            <a:chOff x="0" y="-38100"/>
            <a:chExt cx="2831651" cy="850900"/>
          </a:xfrm>
        </p:grpSpPr>
        <p:sp>
          <p:nvSpPr>
            <p:cNvPr id="214" name="Google Shape;214;p20"/>
            <p:cNvSpPr/>
            <p:nvPr/>
          </p:nvSpPr>
          <p:spPr>
            <a:xfrm>
              <a:off x="0" y="0"/>
              <a:ext cx="2831651" cy="812800"/>
            </a:xfrm>
            <a:custGeom>
              <a:avLst/>
              <a:gdLst/>
              <a:ahLst/>
              <a:cxnLst/>
              <a:rect l="l" t="t" r="r" b="b"/>
              <a:pathLst>
                <a:path w="2831651" h="812800" extrusionOk="0">
                  <a:moveTo>
                    <a:pt x="0" y="0"/>
                  </a:moveTo>
                  <a:lnTo>
                    <a:pt x="2831651" y="0"/>
                  </a:lnTo>
                  <a:lnTo>
                    <a:pt x="28316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29E84"/>
            </a:solidFill>
            <a:ln>
              <a:noFill/>
            </a:ln>
          </p:spPr>
        </p:sp>
        <p:sp>
          <p:nvSpPr>
            <p:cNvPr id="215" name="Google Shape;215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20"/>
          <p:cNvSpPr txBox="1"/>
          <p:nvPr/>
        </p:nvSpPr>
        <p:spPr>
          <a:xfrm>
            <a:off x="1125256" y="390525"/>
            <a:ext cx="8018744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/>
              <a:t>Ход </a:t>
            </a:r>
            <a:r>
              <a:rPr lang="ru-RU" sz="7200" b="1" dirty="0" smtClean="0"/>
              <a:t>эксперимента</a:t>
            </a:r>
            <a:endParaRPr sz="7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3884468"/>
            <a:ext cx="10058400" cy="588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432300"/>
            <a:ext cx="741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…а </a:t>
            </a:r>
            <a:r>
              <a:rPr lang="ru-RU" sz="2800" dirty="0"/>
              <a:t>затем уже совместно друг с другом. </a:t>
            </a:r>
          </a:p>
        </p:txBody>
      </p:sp>
    </p:spTree>
    <p:extLst>
      <p:ext uri="{BB962C8B-B14F-4D97-AF65-F5344CB8AC3E}">
        <p14:creationId xmlns:p14="http://schemas.microsoft.com/office/powerpoint/2010/main" val="33009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5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7"/>
          <p:cNvGrpSpPr/>
          <p:nvPr/>
        </p:nvGrpSpPr>
        <p:grpSpPr>
          <a:xfrm>
            <a:off x="0" y="3139572"/>
            <a:ext cx="18402300" cy="7147428"/>
            <a:chOff x="0" y="-38100"/>
            <a:chExt cx="4816592" cy="1661892"/>
          </a:xfrm>
        </p:grpSpPr>
        <p:sp>
          <p:nvSpPr>
            <p:cNvPr id="162" name="Google Shape;162;p17"/>
            <p:cNvSpPr/>
            <p:nvPr/>
          </p:nvSpPr>
          <p:spPr>
            <a:xfrm>
              <a:off x="0" y="0"/>
              <a:ext cx="4816592" cy="1623792"/>
            </a:xfrm>
            <a:custGeom>
              <a:avLst/>
              <a:gdLst/>
              <a:ahLst/>
              <a:cxnLst/>
              <a:rect l="l" t="t" r="r" b="b"/>
              <a:pathLst>
                <a:path w="4816592" h="1623792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623792"/>
                  </a:lnTo>
                  <a:lnTo>
                    <a:pt x="0" y="1623792"/>
                  </a:lnTo>
                  <a:close/>
                </a:path>
              </a:pathLst>
            </a:custGeom>
            <a:solidFill>
              <a:srgbClr val="B29E84"/>
            </a:solidFill>
            <a:ln>
              <a:noFill/>
            </a:ln>
          </p:spPr>
        </p:sp>
        <p:sp>
          <p:nvSpPr>
            <p:cNvPr id="163" name="Google Shape;163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7"/>
          <p:cNvSpPr txBox="1"/>
          <p:nvPr/>
        </p:nvSpPr>
        <p:spPr>
          <a:xfrm>
            <a:off x="1028700" y="701983"/>
            <a:ext cx="10193133" cy="243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dirty="0" smtClean="0"/>
              <a:t>Результаты исследования</a:t>
            </a:r>
            <a:endParaRPr sz="6600" b="1" dirty="0"/>
          </a:p>
        </p:txBody>
      </p:sp>
      <p:cxnSp>
        <p:nvCxnSpPr>
          <p:cNvPr id="175" name="Google Shape;175;p17"/>
          <p:cNvCxnSpPr/>
          <p:nvPr/>
        </p:nvCxnSpPr>
        <p:spPr>
          <a:xfrm>
            <a:off x="9144000" y="1414403"/>
            <a:ext cx="9147135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8" y="3759201"/>
            <a:ext cx="9017002" cy="595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416300"/>
            <a:ext cx="8991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Исследование показало, что студенты из группы А без присутствия наблюдателя  пробежали 50 метров за 8,50 секунды, а с присутствием – за 7,01 секунды (данный результат подтверждает эффект социальной </a:t>
            </a:r>
            <a:r>
              <a:rPr lang="ru-RU" sz="2800" dirty="0" err="1"/>
              <a:t>фасилитации</a:t>
            </a:r>
            <a:r>
              <a:rPr lang="ru-RU" sz="2800" dirty="0"/>
              <a:t>). Студенты из группы Б, бежавшие то же расстояние, но сначала по одиночке  показали результат: один в 15,08 секунд, а другой в </a:t>
            </a:r>
            <a:r>
              <a:rPr lang="ru-RU" sz="2800" dirty="0" smtClean="0"/>
              <a:t>16,02</a:t>
            </a:r>
            <a:r>
              <a:rPr lang="ru-RU" sz="2800" dirty="0"/>
              <a:t>; затем эти же студенты, но уже совместно выполняя данное задание, без </a:t>
            </a:r>
            <a:r>
              <a:rPr lang="ru-RU" sz="2800" dirty="0" smtClean="0"/>
              <a:t>присутствия </a:t>
            </a:r>
            <a:r>
              <a:rPr lang="ru-RU" sz="2800" dirty="0"/>
              <a:t>постороннего пробежали за 14,01 (т. е. каждый улучшил свой результат, тем самым продемонстрировав эффект совместного действия), а с присутствием – за 15,16 секунд, что подтверждает эффект социальной </a:t>
            </a:r>
            <a:r>
              <a:rPr lang="ru-RU" sz="2800" dirty="0" err="1"/>
              <a:t>ингибиции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8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18"/>
          <p:cNvCxnSpPr/>
          <p:nvPr/>
        </p:nvCxnSpPr>
        <p:spPr>
          <a:xfrm rot="5400000">
            <a:off x="-3448071" y="5143499"/>
            <a:ext cx="9147135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/>
          <p:cNvSpPr txBox="1"/>
          <p:nvPr/>
        </p:nvSpPr>
        <p:spPr>
          <a:xfrm>
            <a:off x="2667000" y="406400"/>
            <a:ext cx="142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Вывод исследования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98600" y="1663700"/>
            <a:ext cx="16256000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Результаты данного исследования показали, что простого присутствия другого человека достаточно, чтобы убедиться в существовании эффекта аудитории. Однако на то как именно он будет проявляться (как эффект </a:t>
            </a:r>
            <a:r>
              <a:rPr lang="ru-RU" sz="2800" dirty="0" err="1"/>
              <a:t>фасилитации</a:t>
            </a:r>
            <a:r>
              <a:rPr lang="ru-RU" sz="2800" dirty="0"/>
              <a:t> или же как эффект </a:t>
            </a:r>
            <a:r>
              <a:rPr lang="ru-RU" sz="2800" dirty="0" err="1"/>
              <a:t>ингибиции</a:t>
            </a:r>
            <a:r>
              <a:rPr lang="ru-RU" sz="2800" dirty="0"/>
              <a:t>) оказывают влияние различные факторы, а именно: выполнение деятельности в паре или в одиночестве, а так же тип задания (была показана эффективность той группы, которая хорошо знакома с поставленной задачей (группа А) и социальное торможение той – которая выполняла новые для себя задание (группа Б)) .</a:t>
            </a:r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5613400"/>
            <a:ext cx="74168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2"/>
          <p:cNvPicPr preferRelativeResize="0"/>
          <p:nvPr/>
        </p:nvPicPr>
        <p:blipFill rotWithShape="1">
          <a:blip r:embed="rId3">
            <a:alphaModFix/>
          </a:blip>
          <a:srcRect t="22516" b="3606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2"/>
          <p:cNvSpPr/>
          <p:nvPr/>
        </p:nvSpPr>
        <p:spPr>
          <a:xfrm rot="-5400000">
            <a:off x="5918878" y="566793"/>
            <a:ext cx="6450243" cy="9153414"/>
          </a:xfrm>
          <a:prstGeom prst="rect">
            <a:avLst/>
          </a:prstGeom>
          <a:solidFill>
            <a:srgbClr val="FFFE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 rot="-5400000">
            <a:off x="6339410" y="1166198"/>
            <a:ext cx="5609180" cy="7959877"/>
          </a:xfrm>
          <a:prstGeom prst="rect">
            <a:avLst/>
          </a:prstGeom>
          <a:solidFill>
            <a:srgbClr val="CFC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 txBox="1"/>
          <p:nvPr/>
        </p:nvSpPr>
        <p:spPr>
          <a:xfrm>
            <a:off x="5433940" y="3168730"/>
            <a:ext cx="742012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0" b="0" i="0" u="none" strike="noStrike" cap="none" dirty="0" smtClean="0">
                <a:solidFill>
                  <a:srgbClr val="3B2F20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</a:t>
            </a:r>
            <a:r>
              <a:rPr lang="en-US" sz="9000" b="0" i="0" u="none" strike="noStrike" cap="none" dirty="0" smtClean="0">
                <a:solidFill>
                  <a:srgbClr val="3B2F2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dirty="0"/>
          </a:p>
        </p:txBody>
      </p:sp>
      <p:cxnSp>
        <p:nvCxnSpPr>
          <p:cNvPr id="405" name="Google Shape;405;p32"/>
          <p:cNvCxnSpPr/>
          <p:nvPr/>
        </p:nvCxnSpPr>
        <p:spPr>
          <a:xfrm rot="10800000">
            <a:off x="-1098161" y="5143500"/>
            <a:ext cx="5170593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6" name="Google Shape;406;p32"/>
          <p:cNvCxnSpPr/>
          <p:nvPr/>
        </p:nvCxnSpPr>
        <p:spPr>
          <a:xfrm rot="10800000">
            <a:off x="14271890" y="5146137"/>
            <a:ext cx="5170593" cy="0"/>
          </a:xfrm>
          <a:prstGeom prst="straightConnector1">
            <a:avLst/>
          </a:prstGeom>
          <a:noFill/>
          <a:ln w="47625" cap="flat" cmpd="sng">
            <a:solidFill>
              <a:srgbClr val="3B2F2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418</Words>
  <Application>Microsoft Office PowerPoint</Application>
  <PresentationFormat>Произвольный</PresentationFormat>
  <Paragraphs>26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14</cp:revision>
  <dcterms:modified xsi:type="dcterms:W3CDTF">2022-12-14T19:15:12Z</dcterms:modified>
</cp:coreProperties>
</file>