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DM Sans Bold" panose="020B0604020202020204" charset="0"/>
      <p:regular r:id="rId12"/>
    </p:embeddedFont>
    <p:embeddedFont>
      <p:font typeface="Open Sans Bold" panose="020B0806030504020204" pitchFamily="34" charset="0"/>
      <p:bold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 Extra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319139">
            <a:off x="1717312" y="-2532663"/>
            <a:ext cx="14853376" cy="1535232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73734" y="2688674"/>
            <a:ext cx="14540532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2"/>
              </a:lnSpc>
            </a:pPr>
            <a:r>
              <a:rPr lang="en-US" sz="6801">
                <a:solidFill>
                  <a:srgbClr val="000000"/>
                </a:solidFill>
                <a:latin typeface="DM Sans Bold"/>
              </a:rPr>
              <a:t>Социальный эксперимент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64669" y="4652327"/>
            <a:ext cx="1095866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по теме: "Гендерные стереотипы"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05800" y="7886700"/>
            <a:ext cx="9423202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Подготовили</a:t>
            </a:r>
            <a:r>
              <a:rPr lang="en-US" sz="2400" dirty="0">
                <a:solidFill>
                  <a:srgbClr val="000000"/>
                </a:solidFill>
                <a:latin typeface="Open Sans Extra Bold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студентки</a:t>
            </a:r>
            <a:r>
              <a:rPr lang="en-US" sz="2400" dirty="0">
                <a:solidFill>
                  <a:srgbClr val="000000"/>
                </a:solidFill>
                <a:latin typeface="Open Sans Extra Bold"/>
              </a:rPr>
              <a:t> 3 </a:t>
            </a: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курса</a:t>
            </a:r>
            <a:r>
              <a:rPr lang="en-US" sz="2400" dirty="0">
                <a:solidFill>
                  <a:srgbClr val="000000"/>
                </a:solidFill>
                <a:latin typeface="Open Sans Extra Bold"/>
              </a:rPr>
              <a:t> 8 </a:t>
            </a: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группы</a:t>
            </a:r>
            <a:r>
              <a:rPr lang="en-US" sz="24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Open Sans Extra Bold"/>
              </a:rPr>
              <a:t>МПФ</a:t>
            </a:r>
            <a:endParaRPr lang="en-US" sz="24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4060"/>
              </a:lnSpc>
            </a:pP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Кабальнова</a:t>
            </a:r>
            <a:r>
              <a:rPr lang="en-US" sz="24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Анна</a:t>
            </a:r>
            <a:r>
              <a:rPr lang="en-US" sz="24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Владимировна</a:t>
            </a:r>
            <a:endParaRPr lang="en-US" sz="24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4060"/>
              </a:lnSpc>
            </a:pP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Моисеева</a:t>
            </a:r>
            <a:r>
              <a:rPr lang="en-US" sz="24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Ангелина</a:t>
            </a:r>
            <a:r>
              <a:rPr lang="en-US" sz="24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Extra Bold"/>
              </a:rPr>
              <a:t>Александровна</a:t>
            </a:r>
            <a:endParaRPr lang="en-US" sz="2400" dirty="0">
              <a:solidFill>
                <a:srgbClr val="000000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934330">
            <a:off x="8735911" y="-5500518"/>
            <a:ext cx="12220904" cy="121903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1000" y="1130647"/>
            <a:ext cx="17145000" cy="9156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Исходя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из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полученных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результатов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опроса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можно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сделать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Open Sans"/>
              </a:rPr>
              <a:t>следующие</a:t>
            </a:r>
            <a:r>
              <a:rPr lang="en-US" sz="30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Open Sans"/>
              </a:rPr>
              <a:t>выводы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: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Значительная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часть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опрошенных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не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поддерживает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гендерные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стереотипы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маскулинности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феминности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которые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формируют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экспектации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гендерно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правильного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мужского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женского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поведения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. </a:t>
            </a:r>
          </a:p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Хотя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большинство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участников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опроса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считают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что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профессиональная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реализация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женщины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не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сказывается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отрицательно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на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семье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проведенный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опрос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показал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что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для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незначительного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числа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респондентов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характерны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гендерные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стереотипы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связанные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с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гендерными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ролями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как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в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сфере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семейных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отношений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так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и в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сфере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профессиональной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деятельности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То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есть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результаты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опроса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подтверждают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тот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факт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что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учитывая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экономические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реалии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жизни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а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также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потребность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желание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самореализации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современная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женщина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является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перегруженной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поскольку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несет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минимум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двойной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груз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ответственности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являясь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одним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из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инвесторов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семейного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бюджета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при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этом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«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хранительницей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домашнего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очага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».</a:t>
            </a:r>
          </a:p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Учитывая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полученные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результаты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исследования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можем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говорить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о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высокой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осведомленности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гендерного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образования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среди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молодёжи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Опрос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показал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что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стереотипы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использует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меньшее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количество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"/>
              </a:rPr>
              <a:t>опрашиваемых</a:t>
            </a:r>
            <a:r>
              <a:rPr lang="en-US" sz="3000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70559" y="-3540568"/>
            <a:ext cx="8291788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6584471"/>
            <a:ext cx="18288000" cy="122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571">
                <a:solidFill>
                  <a:srgbClr val="000000"/>
                </a:solidFill>
                <a:latin typeface="Open Sans Bold"/>
              </a:rPr>
              <a:t>Предметом</a:t>
            </a:r>
            <a:r>
              <a:rPr lang="en-US" sz="3571">
                <a:solidFill>
                  <a:srgbClr val="000000"/>
                </a:solidFill>
                <a:latin typeface="Open Sans"/>
              </a:rPr>
              <a:t> данного исследования выступили стереотипы в восприятии образа идеального мужчины и женщины.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926803"/>
            <a:ext cx="18288000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Open Sans Bold"/>
              </a:rPr>
              <a:t>Гендерные стереотипы</a:t>
            </a:r>
            <a:r>
              <a:rPr lang="en-US" sz="3599">
                <a:solidFill>
                  <a:srgbClr val="000000"/>
                </a:solidFill>
                <a:latin typeface="Open Sans"/>
              </a:rPr>
              <a:t> – стандартизированные представления о моделях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Open Sans"/>
              </a:rPr>
              <a:t>поведения и чертах характера, соответствующих понятиям о «мужском» или «женском». Гендерные стереотипы задают траектории жизненного пути и стандарты образа жизни.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412404">
            <a:off x="5808682" y="6172200"/>
            <a:ext cx="8075295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4800" y="5067300"/>
            <a:ext cx="17754600" cy="3359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 dirty="0" err="1">
                <a:solidFill>
                  <a:srgbClr val="000000"/>
                </a:solidFill>
                <a:latin typeface="Open Sans Bold"/>
              </a:rPr>
              <a:t>Методы</a:t>
            </a:r>
            <a:r>
              <a:rPr lang="en-US" sz="375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 Bold"/>
              </a:rPr>
              <a:t>эксперимента</a:t>
            </a:r>
            <a:r>
              <a:rPr lang="en-US" sz="3750" dirty="0">
                <a:solidFill>
                  <a:srgbClr val="000000"/>
                </a:solidFill>
                <a:latin typeface="Open Sans Bold"/>
              </a:rPr>
              <a:t>: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проведение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опроса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среди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студентов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работающей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молодежи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проведение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анализа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полученных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данных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при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анкетировании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их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математическая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обработка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. В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опросе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участвовало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100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человек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студентов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Из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них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70 %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женского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пола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и 30%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мужского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750" dirty="0" err="1">
                <a:solidFill>
                  <a:srgbClr val="000000"/>
                </a:solidFill>
                <a:latin typeface="Open Sans"/>
              </a:rPr>
              <a:t>пола</a:t>
            </a:r>
            <a:r>
              <a:rPr lang="en-US" sz="3750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ctr">
              <a:lnSpc>
                <a:spcPts val="4958"/>
              </a:lnSpc>
            </a:pPr>
            <a:endParaRPr lang="en-US" sz="375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8600" y="2705100"/>
            <a:ext cx="17830800" cy="1278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 err="1">
                <a:solidFill>
                  <a:srgbClr val="000000"/>
                </a:solidFill>
                <a:latin typeface="Open Sans Bold"/>
              </a:rPr>
              <a:t>Целью</a:t>
            </a:r>
            <a:r>
              <a:rPr lang="en-US" sz="35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исследования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было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изучить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гендерные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стереотипы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восприятии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образа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«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идеального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»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мужчины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женщины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методом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Open Sans"/>
              </a:rPr>
              <a:t>опроса</a:t>
            </a:r>
            <a:r>
              <a:rPr lang="en-US" sz="3599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048134">
            <a:off x="2014210" y="-2985758"/>
            <a:ext cx="15136400" cy="156448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1424" t="31286" r="36898" b="28349"/>
          <a:stretch>
            <a:fillRect/>
          </a:stretch>
        </p:blipFill>
        <p:spPr>
          <a:xfrm>
            <a:off x="1370417" y="4612212"/>
            <a:ext cx="6358691" cy="34623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1858" t="35273" r="37807" b="27313"/>
          <a:stretch>
            <a:fillRect/>
          </a:stretch>
        </p:blipFill>
        <p:spPr>
          <a:xfrm>
            <a:off x="10092810" y="4612212"/>
            <a:ext cx="6639096" cy="34623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09615" y="1325886"/>
            <a:ext cx="10868769" cy="1127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5400" dirty="0" err="1">
                <a:solidFill>
                  <a:srgbClr val="000000"/>
                </a:solidFill>
                <a:latin typeface="Open Sans"/>
              </a:rPr>
              <a:t>Результаты</a:t>
            </a:r>
            <a:r>
              <a:rPr lang="en-US" sz="5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Open Sans"/>
              </a:rPr>
              <a:t>эксперимента</a:t>
            </a:r>
            <a:r>
              <a:rPr lang="en-US" sz="6600" dirty="0">
                <a:solidFill>
                  <a:srgbClr val="000000"/>
                </a:solidFill>
                <a:latin typeface="Open Sans"/>
              </a:rPr>
              <a:t>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934330">
            <a:off x="8735911" y="-5500518"/>
            <a:ext cx="12220904" cy="121903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2080" t="32980" r="35971" b="26916"/>
          <a:stretch>
            <a:fillRect/>
          </a:stretch>
        </p:blipFill>
        <p:spPr>
          <a:xfrm>
            <a:off x="1903342" y="1028700"/>
            <a:ext cx="6804837" cy="365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1818" t="37177" r="33349" b="23652"/>
          <a:stretch>
            <a:fillRect/>
          </a:stretch>
        </p:blipFill>
        <p:spPr>
          <a:xfrm>
            <a:off x="9607690" y="1028700"/>
            <a:ext cx="6980464" cy="342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1818" t="40907" r="34660" b="18056"/>
          <a:stretch>
            <a:fillRect/>
          </a:stretch>
        </p:blipFill>
        <p:spPr>
          <a:xfrm>
            <a:off x="6194184" y="5551246"/>
            <a:ext cx="6705369" cy="35546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345714"/>
            <a:ext cx="16230600" cy="6228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2342" t="35778" r="36758" b="21321"/>
          <a:stretch>
            <a:fillRect/>
          </a:stretch>
        </p:blipFill>
        <p:spPr>
          <a:xfrm>
            <a:off x="10470112" y="1028700"/>
            <a:ext cx="5943599" cy="350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1294" t="40907" r="37282" b="18056"/>
          <a:stretch>
            <a:fillRect/>
          </a:stretch>
        </p:blipFill>
        <p:spPr>
          <a:xfrm>
            <a:off x="1270802" y="1028700"/>
            <a:ext cx="6567054" cy="3657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1556" t="32980" r="35185" b="26916"/>
          <a:stretch>
            <a:fillRect/>
          </a:stretch>
        </p:blipFill>
        <p:spPr>
          <a:xfrm>
            <a:off x="6267102" y="5459960"/>
            <a:ext cx="6848919" cy="35697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194878">
            <a:off x="-1400855" y="-3855503"/>
            <a:ext cx="14212134" cy="140344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1818" t="37177" r="37282" b="23652"/>
          <a:stretch>
            <a:fillRect/>
          </a:stretch>
        </p:blipFill>
        <p:spPr>
          <a:xfrm>
            <a:off x="1370676" y="1028700"/>
            <a:ext cx="6226629" cy="3352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2342" t="29716" r="35185" b="29714"/>
          <a:stretch>
            <a:fillRect/>
          </a:stretch>
        </p:blipFill>
        <p:spPr>
          <a:xfrm>
            <a:off x="9990393" y="1028700"/>
            <a:ext cx="6243146" cy="3352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1818" t="33912" r="36758" b="27383"/>
          <a:stretch>
            <a:fillRect/>
          </a:stretch>
        </p:blipFill>
        <p:spPr>
          <a:xfrm>
            <a:off x="5638800" y="5676900"/>
            <a:ext cx="6321798" cy="33209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780159">
            <a:off x="3570387" y="-1491388"/>
            <a:ext cx="15529570" cy="153354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1294" t="38576" r="34923" b="19922"/>
          <a:stretch>
            <a:fillRect/>
          </a:stretch>
        </p:blipFill>
        <p:spPr>
          <a:xfrm>
            <a:off x="1361616" y="1331662"/>
            <a:ext cx="6294656" cy="33546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1556" t="33912" r="33874" b="22253"/>
          <a:stretch>
            <a:fillRect/>
          </a:stretch>
        </p:blipFill>
        <p:spPr>
          <a:xfrm>
            <a:off x="9744757" y="1331663"/>
            <a:ext cx="6066895" cy="33546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1818" t="40441" r="33349" b="18056"/>
          <a:stretch>
            <a:fillRect/>
          </a:stretch>
        </p:blipFill>
        <p:spPr>
          <a:xfrm>
            <a:off x="5642312" y="5609582"/>
            <a:ext cx="6571238" cy="34201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3786">
            <a:off x="-3756778" y="-1127135"/>
            <a:ext cx="10173187" cy="101477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2342" t="33446" r="34136" b="26450"/>
          <a:stretch>
            <a:fillRect/>
          </a:stretch>
        </p:blipFill>
        <p:spPr>
          <a:xfrm>
            <a:off x="1028699" y="1028700"/>
            <a:ext cx="6324599" cy="3276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1556" t="39974" r="35185" b="19922"/>
          <a:stretch>
            <a:fillRect/>
          </a:stretch>
        </p:blipFill>
        <p:spPr>
          <a:xfrm>
            <a:off x="10337303" y="1083666"/>
            <a:ext cx="6181041" cy="3221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1031" t="38109" r="34923" b="18523"/>
          <a:stretch>
            <a:fillRect/>
          </a:stretch>
        </p:blipFill>
        <p:spPr>
          <a:xfrm>
            <a:off x="5134352" y="5676900"/>
            <a:ext cx="6469626" cy="3581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282</Words>
  <Application>Microsoft Office PowerPoint</Application>
  <PresentationFormat>Произвольный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DM Sans Bold</vt:lpstr>
      <vt:lpstr>Open Sans Bold</vt:lpstr>
      <vt:lpstr>Open Sans</vt:lpstr>
      <vt:lpstr>Calibri</vt:lpstr>
      <vt:lpstr>Arial</vt:lpstr>
      <vt:lpstr>Open Sans Extra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эксперимент</dc:title>
  <dc:creator>Лина</dc:creator>
  <cp:lastModifiedBy>Учетная запись Майкрософт</cp:lastModifiedBy>
  <cp:revision>3</cp:revision>
  <dcterms:created xsi:type="dcterms:W3CDTF">2006-08-16T00:00:00Z</dcterms:created>
  <dcterms:modified xsi:type="dcterms:W3CDTF">2022-12-14T17:33:26Z</dcterms:modified>
  <dc:identifier>DAFUv3V2G4I</dc:identifier>
</cp:coreProperties>
</file>