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0" r:id="rId3"/>
    <p:sldId id="257" r:id="rId4"/>
    <p:sldId id="263" r:id="rId5"/>
    <p:sldId id="259" r:id="rId6"/>
    <p:sldId id="265" r:id="rId7"/>
    <p:sldId id="260" r:id="rId8"/>
    <p:sldId id="266" r:id="rId9"/>
    <p:sldId id="267" r:id="rId10"/>
    <p:sldId id="258" r:id="rId11"/>
    <p:sldId id="261" r:id="rId12"/>
    <p:sldId id="262" r:id="rId13"/>
    <p:sldId id="264" r:id="rId14"/>
    <p:sldId id="269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Важен ли для вас внешний вид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E7-48ED-A1A0-EE632B1A0DD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E7-48ED-A1A0-EE632B1A0DD7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E7-48ED-A1A0-EE632B1A0DD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2-415E-8FAB-BFC1997E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тип медицинской одежды на враче вызывает у Вас большее доверие?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98-451E-847B-C116B12915B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98-451E-847B-C116B12915B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9D-4F65-9BF3-FDD40C3A737E}"/>
              </c:ext>
            </c:extLst>
          </c:dPt>
          <c:dLbls>
            <c:dLbl>
              <c:idx val="2"/>
              <c:layout>
                <c:manualLayout>
                  <c:x val="-0.1431233525612294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9D-4F65-9BF3-FDD40C3A73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Медицинский халат</c:v>
                </c:pt>
                <c:pt idx="1">
                  <c:v>Хирургический костюм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9D-4F65-9BF3-FDD40C3A7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тип медицинской одежды на враче вызывает у Вас большее доверие?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C3-48DF-8756-D575DAC939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C3-48DF-8756-D575DAC9396E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7B-4046-A9DD-4538E687878C}"/>
              </c:ext>
            </c:extLst>
          </c:dPt>
          <c:dLbls>
            <c:dLbl>
              <c:idx val="2"/>
              <c:layout>
                <c:manualLayout>
                  <c:x val="-0.1417208966015907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7B-4046-A9DD-4538E68787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Медицинский халат</c:v>
                </c:pt>
                <c:pt idx="1">
                  <c:v>Хирургический костюм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7B-4046-A9DD-4538E6878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тип медицинской одежды на враче вызывает у Вас большее доверие?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43-49DA-B508-FAED127951B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43-49DA-B508-FAED127951B7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B4-4C97-BB03-927C3149CC0F}"/>
              </c:ext>
            </c:extLst>
          </c:dPt>
          <c:dLbls>
            <c:dLbl>
              <c:idx val="2"/>
              <c:layout>
                <c:manualLayout>
                  <c:x val="-0.1043608024113097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B4-4C97-BB03-927C3149CC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Медицинский халат</c:v>
                </c:pt>
                <c:pt idx="1">
                  <c:v>Хирургический костюм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4-4C97-BB03-927C3149C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отнесётесь к врачу, который носит очки?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96-44D8-A411-E2B05A8D820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96-44D8-A411-E2B05A8D820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96-44D8-A411-E2B05A8D820D}"/>
              </c:ext>
            </c:extLst>
          </c:dPt>
          <c:dLbls>
            <c:dLbl>
              <c:idx val="0"/>
              <c:layout>
                <c:manualLayout>
                  <c:x val="0.18486766372492142"/>
                  <c:y val="-0.188621250337400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96-44D8-A411-E2B05A8D82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312335256122949"/>
                  <c:y val="0.127114320879552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96-44D8-A411-E2B05A8D82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339544893095354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96-44D8-A411-E2B05A8D82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6-44D8-A411-E2B05A8D8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врачу, который носит очки?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6E-434A-AE30-02AA5CE993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81-4A7C-9146-528A0185252B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81-4A7C-9146-528A0185252B}"/>
              </c:ext>
            </c:extLst>
          </c:dPt>
          <c:dLbls>
            <c:dLbl>
              <c:idx val="0"/>
              <c:layout>
                <c:manualLayout>
                  <c:x val="9.2552422270426607E-2"/>
                  <c:y val="-0.110712473024126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6E-434A-AE30-02AA5CE993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6E-434A-AE30-02AA5CE9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врачу, который носит очки?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62-45F4-B5A1-BB77B77087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62-45F4-B5A1-BB77B770878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75-41A8-8CAD-0B9FA28671CC}"/>
              </c:ext>
            </c:extLst>
          </c:dPt>
          <c:dLbls>
            <c:dLbl>
              <c:idx val="0"/>
              <c:layout>
                <c:manualLayout>
                  <c:x val="0.1252329922960814"/>
                  <c:y val="-0.16811894051811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62-45F4-B5A1-BB77B7708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53020324417797E-2"/>
                  <c:y val="0.164018478554261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62-45F4-B5A1-BB77B770878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62-45F4-B5A1-BB77B7708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отнесётесь к врачу который носит много ювелирных украшений?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5B-4F4B-ABA8-992820E9795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C8-4D9A-BA2F-A6D243279D49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C8-4D9A-BA2F-A6D243279D49}"/>
              </c:ext>
            </c:extLst>
          </c:dPt>
          <c:dLbls>
            <c:dLbl>
              <c:idx val="1"/>
              <c:layout>
                <c:manualLayout>
                  <c:x val="-0.1133059874443067"/>
                  <c:y val="-0.10251154909641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C8-4D9A-BA2F-A6D243279D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29407176781523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C8-4D9A-BA2F-A6D243279D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22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8-4D9A-BA2F-A6D243279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врачу, который носит много ювелирных украшений?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FF-41A9-B5AD-669105B2404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FF-41A9-B5AD-669105B2404E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16-40A5-BF51-90772B347821}"/>
              </c:ext>
            </c:extLst>
          </c:dPt>
          <c:dLbls>
            <c:dLbl>
              <c:idx val="0"/>
              <c:layout>
                <c:manualLayout>
                  <c:x val="0.12725958062183648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FF-41A9-B5AD-669105B240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584237165582068"/>
                  <c:y val="-0.143516168734978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FF-41A9-B5AD-669105B240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32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FF-41A9-B5AD-669105B24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врачу, который носит много ювелирных украшений?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9-405F-8A9D-F1282F1C47A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87-425E-B527-15FD2F81F21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9-405F-8A9D-F1282F1C47A2}"/>
              </c:ext>
            </c:extLst>
          </c:dPt>
          <c:dLbls>
            <c:dLbl>
              <c:idx val="1"/>
              <c:layout>
                <c:manualLayout>
                  <c:x val="-0.10137901759552824"/>
                  <c:y val="-6.97078533855609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87-425E-B527-15FD2F81F2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87-425E-B527-15FD2F81F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отнесётесь к врачу с очень резким/стойким запахом парфюма?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C5-48CC-BA42-72E1C6A78DC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C5-48CC-BA42-72E1C6A78DC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1C5-48CC-BA42-72E1C6A78DCC}"/>
              </c:ext>
            </c:extLst>
          </c:dPt>
          <c:dLbls>
            <c:dLbl>
              <c:idx val="0"/>
              <c:layout>
                <c:manualLayout>
                  <c:x val="0.1401415831467596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C5-48CC-BA42-72E1C6A78D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784935613289055"/>
                  <c:y val="-0.106612011060269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C5-48CC-BA42-72E1C6A78D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90867905816592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1C5-48CC-BA42-72E1C6A78D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43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C5-48CC-BA42-72E1C6A78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Важен ли для Вас внешний вид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6-4B72-B03F-7E7506B0A05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6-4B72-B03F-7E7506B0A05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E6-4B72-B03F-7E7506B0A05D}"/>
              </c:ext>
            </c:extLst>
          </c:dPt>
          <c:dLbls>
            <c:dLbl>
              <c:idx val="1"/>
              <c:layout>
                <c:manualLayout>
                  <c:x val="-0.19925650557620822"/>
                  <c:y val="6.141248720573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E6-4B72-B03F-7E7506B0A0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981412639405204"/>
                  <c:y val="3.27533265097236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E6-4B72-B03F-7E7506B0A05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D6-4C99-88AF-103727D30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врачу с очень резким/стойким запахом парфюма?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FE-4013-A681-3DE495E1BA1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8FE-4013-A681-3DE495E1BA15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FE-4013-A681-3DE495E1BA15}"/>
              </c:ext>
            </c:extLst>
          </c:dPt>
          <c:dLbls>
            <c:dLbl>
              <c:idx val="0"/>
              <c:layout>
                <c:manualLayout>
                  <c:x val="0.13593637020968899"/>
                  <c:y val="3.28036957108522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FE-4013-A681-3DE495E1BA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775126536514826"/>
                  <c:y val="-0.118913396951839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FE-4013-A681-3DE495E1BA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689804772234273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FE-4013-A681-3DE495E1BA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58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FE-4013-A681-3DE495E1B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врачу с очень резким/стойким запахом парфюма?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1B-4116-9DB0-15C20168F47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3C-492D-A78E-41203B3894EA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3C-492D-A78E-41203B3894EA}"/>
              </c:ext>
            </c:extLst>
          </c:dPt>
          <c:dLbls>
            <c:dLbl>
              <c:idx val="1"/>
              <c:layout>
                <c:manualLayout>
                  <c:x val="-0.10734253962306146"/>
                  <c:y val="-0.118913396951839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3C-492D-A78E-41203B3894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433853564302948E-2"/>
                  <c:y val="2.87032337469956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3C-492D-A78E-41203B3894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33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3C-492D-A78E-41203B389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татуировкам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28-41D8-9778-51E48E4AFDD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28-41D8-9778-51E48E4AFDD8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9F-4BCF-B7A3-12555F2D2D2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2</c:v>
                </c:pt>
                <c:pt idx="2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F-4BCF-B7A3-12555F2D2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татуировкам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4A-4921-B61B-BAC2C222ABF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58-4AFE-B6D8-018E5E6462E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4A-4921-B61B-BAC2C222ABFE}"/>
              </c:ext>
            </c:extLst>
          </c:dPt>
          <c:dLbls>
            <c:dLbl>
              <c:idx val="1"/>
              <c:layout>
                <c:manualLayout>
                  <c:x val="0.19667389732465654"/>
                  <c:y val="-0.131265937878007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58-4AFE-B6D8-018E5E6462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 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27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8-4AFE-B6D8-018E5E646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татуировкам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A0-43AF-8DCF-51AFC24E0DE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A0-43AF-8DCF-51AFC24E0DE8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A0-43AF-8DCF-51AFC24E0DE8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0</c:v>
                </c:pt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1-4208-88F8-2921015A1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отнесётесь к цветным волосам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97-467E-AE11-9DAF19F4C10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97-467E-AE11-9DAF19F4C109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97-467E-AE11-9DAF19F4C10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64-4B44-B687-824BAC42F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цветным волосам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60-4667-B0A9-FF962B5A0C2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CCA-9873-F6BDAAAEEB73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60-4667-B0A9-FF962B5A0C21}"/>
              </c:ext>
            </c:extLst>
          </c:dPt>
          <c:dLbls>
            <c:dLbl>
              <c:idx val="1"/>
              <c:layout>
                <c:manualLayout>
                  <c:x val="0.19667385253469225"/>
                  <c:y val="-0.147616630698834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EA-4CCA-9873-F6BDAAAEEB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27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A-4CCA-9873-F6BDAAAEE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цветным волосам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1A-443E-A141-F03FFF7AB05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2B-4C60-913C-C57E150EAE07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1A-443E-A141-F03FFF7AB050}"/>
              </c:ext>
            </c:extLst>
          </c:dPt>
          <c:dLbls>
            <c:dLbl>
              <c:idx val="1"/>
              <c:layout>
                <c:manualLayout>
                  <c:x val="-0.10137906519955805"/>
                  <c:y val="-9.8577227884160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2B-4C60-913C-C57E150EAE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2B-4C60-913C-C57E150EA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отнесётесь к пирсингу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ED-4DFF-9CF1-A32D954D962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ED-4DFF-9CF1-A32D954D962B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F7-4834-9F4E-8E789AC833B5}"/>
              </c:ext>
            </c:extLst>
          </c:dPt>
          <c:dLbls>
            <c:dLbl>
              <c:idx val="2"/>
              <c:layout>
                <c:manualLayout>
                  <c:x val="-5.367125721046111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3F7-4834-9F4E-8E789AC833B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9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F7-4834-9F4E-8E789AC83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пирсингу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64F-42D6-9050-2737F3976A2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4F-42D6-9050-2737F3976A2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4F-42D6-9050-2737F3976A2C}"/>
              </c:ext>
            </c:extLst>
          </c:dPt>
          <c:dLbls>
            <c:dLbl>
              <c:idx val="0"/>
              <c:layout>
                <c:manualLayout>
                  <c:x val="1.4461315979754051E-2"/>
                  <c:y val="-0.178648714341000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4F-42D6-9050-2737F3976A2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848879248011569"/>
                  <c:y val="-8.30924252748838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4F-42D6-9050-2737F3976A2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61315979754157E-2"/>
                  <c:y val="-0.253431897088395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4F-42D6-9050-2737F3976A2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1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4F-42D6-9050-2737F397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022158835351648E-2"/>
          <c:y val="0.89005236458469983"/>
          <c:w val="0.86395545459203715"/>
          <c:h val="8.50199078328350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Важен ли для Вас внешний вид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D2-487B-862A-316ECF18D3D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D2-487B-862A-316ECF18D3D7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D2-487B-862A-316ECF18D3D7}"/>
              </c:ext>
            </c:extLst>
          </c:dPt>
          <c:dLbls>
            <c:dLbl>
              <c:idx val="2"/>
              <c:layout>
                <c:manualLayout>
                  <c:x val="-8.438325531949017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D2-487B-862A-316ECF18D3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F-4DAD-A9FE-BFE4664EA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пирсингу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42-47F7-A6BE-0112A31C3D4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3A-4450-948D-0E1FB79CCFF6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42-47F7-A6BE-0112A31C3D41}"/>
              </c:ext>
            </c:extLst>
          </c:dPt>
          <c:dLbls>
            <c:dLbl>
              <c:idx val="1"/>
              <c:layout>
                <c:manualLayout>
                  <c:x val="-7.1561693082040981E-2"/>
                  <c:y val="-0.137102546554672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3A-4450-948D-0E1FB79CCFF6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3A-4450-948D-0E1FB79CC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отнесётесь к длинным и ярким ногтям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DB-40E4-BE38-C7304EC93E3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BDB-40E4-BE38-C7304EC93E34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DB-40E4-BE38-C7304EC93E34}"/>
              </c:ext>
            </c:extLst>
          </c:dPt>
          <c:dLbls>
            <c:dLbl>
              <c:idx val="0"/>
              <c:layout>
                <c:manualLayout>
                  <c:x val="0.1103242509326142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DB-40E4-BE38-C7304EC93E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032425093261443"/>
                  <c:y val="-0.143516168734978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DB-40E4-BE38-C7304EC93E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04658669821516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DB-40E4-BE38-C7304EC93E3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42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DB-40E4-BE38-C7304EC93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длинным и ярким ногтям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FE-4122-9DFB-41361BB36B4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FE-4122-9DFB-41361BB36B43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FE-4122-9DFB-41361BB36B43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4B3D-9C8F-48F4C94F8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длинным и ярким ногтям у врача?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EC-4EBD-83C0-4E8940D0B95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EC-4EBD-83C0-4E8940D0B95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EC-4EBD-83C0-4E8940D0B95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1E-4C6E-B1A7-50BEB4C01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 кому из нижепредставленных врачей Вы бы пошли?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7E-4BBE-BECB-C845C4DA092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42-4170-8747-465CBC95DA76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B42-4170-8747-465CBC95DA76}"/>
              </c:ext>
            </c:extLst>
          </c:dPt>
          <c:dLbls>
            <c:dLbl>
              <c:idx val="1"/>
              <c:layout>
                <c:manualLayout>
                  <c:x val="-4.770778418707651E-2"/>
                  <c:y val="8.16902549958093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42-4170-8747-465CBC95DA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0502986079986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B42-4170-8747-465CBC95DA76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8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42-4170-8747-465CBC95D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 кому из нижепредставленных врачей Вы бы пошли?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8E-4CA4-9833-33A0525DBD3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E8E-4CA4-9833-33A0525DBD3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8E-4CA4-9833-33A0525DBD3F}"/>
              </c:ext>
            </c:extLst>
          </c:dPt>
          <c:dLbls>
            <c:dLbl>
              <c:idx val="0"/>
              <c:layout>
                <c:manualLayout>
                  <c:x val="0.13304410701373826"/>
                  <c:y val="-5.3306005530134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E8E-4CA4-9833-33A0525DBD3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487346348517715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8E-4CA4-9833-33A0525DBD3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47650036153290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8E-4CA4-9833-33A0525DBD3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8E-4CA4-9833-33A0525DB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 кому из нижепредставленных врачей Вы бы пошли?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40-4EA8-8350-73471017A2B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40-4EA8-8350-73471017A2B8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EB-4A4C-850F-FE90DE26B14E}"/>
              </c:ext>
            </c:extLst>
          </c:dPt>
          <c:dLbls>
            <c:dLbl>
              <c:idx val="2"/>
              <c:layout>
                <c:manualLayout>
                  <c:x val="-0.10137906519955804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EB-4A4C-850F-FE90DE26B14E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Не имеет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EB-4A4C-850F-FE90DE26B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отнесётесь к тому, что врач употребляет много медицинских терминов, не поясняя значение этих терминов Вам?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C1-47D3-9F41-5EAE42C0A3A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C1-47D3-9F41-5EAE42C0A3A8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AE-49E8-8B88-34B4D9A9D606}"/>
              </c:ext>
            </c:extLst>
          </c:dPt>
          <c:dLbls>
            <c:dLbl>
              <c:idx val="0"/>
              <c:layout>
                <c:manualLayout>
                  <c:x val="0.2295937114003056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C1-47D3-9F41-5EAE42C0A3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417814302615264"/>
                  <c:y val="-0.12301385891569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C1-47D3-9F41-5EAE42C0A3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66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1-47D3-9F41-5EAE42C0A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тому, что врач употребляет много медицинских терминов, не поясняя значения этих терминов Вам?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6D-414D-A8F7-A6A2DBCC622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6D-414D-A8F7-A6A2DBCC6226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56D-414D-A8F7-A6A2DBCC6226}"/>
              </c:ext>
            </c:extLst>
          </c:dPt>
          <c:dLbls>
            <c:dLbl>
              <c:idx val="0"/>
              <c:layout>
                <c:manualLayout>
                  <c:x val="0.2800891810864431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6D-414D-A8F7-A6A2DBCC62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410152510935052"/>
                  <c:y val="-0.131615381252256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6D-414D-A8F7-A6A2DBCC62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3100138646304594"/>
                  <c:y val="4.524278730546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6D-414D-A8F7-A6A2DBCC62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6D-414D-A8F7-A6A2DBCC6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отнесетесь к тому, что врач употребляет много медицинских терминов, не поясняя значения этих терминов Вам?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5B-485C-8FF6-7D562E80EC0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13-43C3-B049-BC91D6E0423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3-43C3-B049-BC91D6E0423F}"/>
              </c:ext>
            </c:extLst>
          </c:dPt>
          <c:dLbls>
            <c:dLbl>
              <c:idx val="1"/>
              <c:layout>
                <c:manualLayout>
                  <c:x val="-6.2616481446785846E-2"/>
                  <c:y val="-0.10251154909641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13-43C3-B049-BC91D6E042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890423270510247"/>
                  <c:y val="4.9205543566278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13-43C3-B049-BC91D6E042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44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13-43C3-B049-BC91D6E0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молодым врачам?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CC-4F45-A91A-CE15A47FA9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CC-4F45-A91A-CE15A47FA929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CC-4F45-A91A-CE15A47FA929}"/>
              </c:ext>
            </c:extLst>
          </c:dPt>
          <c:dLbls>
            <c:dLbl>
              <c:idx val="0"/>
              <c:layout>
                <c:manualLayout>
                  <c:x val="0.14908682558461395"/>
                  <c:y val="-0.13941570677112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CC-4F45-A91A-CE15A47FA9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312335256122952"/>
                  <c:y val="0.106612011060269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CC-4F45-A91A-CE15A47FA9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872155581845966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CC-4F45-A91A-CE15A47FA9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4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C-4F45-A91A-CE15A47FA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молодым врачам?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53-48AB-AAC6-730592CBF7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53-48AB-AAC6-730592CBF786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0C-41D6-A8C9-0C87F2987595}"/>
              </c:ext>
            </c:extLst>
          </c:dPt>
          <c:dLbls>
            <c:dLbl>
              <c:idx val="0"/>
              <c:layout>
                <c:manualLayout>
                  <c:x val="0.17629768935559736"/>
                  <c:y val="-0.167255395809396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53-48AB-AAC6-730592CBF7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593907705303635E-2"/>
                  <c:y val="0.138699596524865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53-48AB-AAC6-730592CBF7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3-48AB-AAC6-730592CBF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молодым врачам?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26-433A-B90B-5D03B6146C5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0-429E-8398-BA5E132358B6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26-433A-B90B-5D03B6146C5A}"/>
              </c:ext>
            </c:extLst>
          </c:dPt>
          <c:dLbls>
            <c:dLbl>
              <c:idx val="1"/>
              <c:layout>
                <c:manualLayout>
                  <c:x val="-9.541561317796679E-2"/>
                  <c:y val="-2.4602771783139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30-429E-8398-BA5E132358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3.2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30-429E-8398-BA5E13235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9D3309-FB5F-4371-97B7-33D7FFE0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E0EFD-F020-42B5-9D9E-99FC4311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CE5AD2-92E0-48F9-A44B-34538CEE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8698AC-1F65-4F86-BB26-1816BF33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B80337-0C76-48E5-BD7E-12F8B2E3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9B08F-217A-42F8-9139-D3FA8A5D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2285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EF4299-E865-4BC1-ABEE-EBF4BD3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0D69E7-E834-480B-89E9-2367A215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53DDCE-143C-4D2F-B3EF-F788B52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565FDF-176C-451B-B18D-80BE5F0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B47DD8-CA59-464C-A504-6AD6E3F1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653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7AC521-08FB-4505-ACF8-E86A1EFE4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3BA98B-3C67-4A6E-A6D2-1ED6FF99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CBDA9C-9268-4BF3-B43E-AB0A7673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7AB7B-6EC7-499C-9A59-9A4EB67C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4AFD8-74B7-46E1-A95E-10B16DC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853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FD5DA9-E882-42FE-A49E-B49CE42D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E1B8A1-060C-40A6-9B3E-1E7515BE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6DE875-1C69-4768-9F18-6BEB89A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C8FB6D-4771-4733-B8D7-1B403173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A3C66-59E5-4E43-816D-F824BFF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957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23A6A-E3F2-44D7-B677-B3C74B60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228BED-674E-4EA4-90DB-BD2DE094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766689-F681-4DE9-8CF0-98F65875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7E08E7-A96E-4026-802E-C123B66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38144E-E165-4324-B375-C6E68B9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5907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23CF1D-A1DD-4BAE-82ED-99551F4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44CE7B-3BEE-4B4D-924A-F7EAF8B1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2A49DA-3C7A-479E-8DE5-328575A1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4BC1A3-9E00-4904-8F1C-0228224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B9FBAE-AF5C-4489-95D4-035ABF84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64045F-11FB-43C8-A0FE-87A59F1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3500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E4CC8-F93D-4EA4-8069-D7CC1A4C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0AC2A1-4F31-4FC1-BC9C-B4A4BE87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9F0B81-BD6D-4772-A25A-744F53DA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B7A9A8-1670-4D22-A3D2-0F87FE2D5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3711E92-E5FA-48A2-85E4-F97922F6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8F0AA6-E0A4-4CD5-BCAA-31EDE446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1253ECC-8E3A-4990-B38D-39EDBAD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AD3A1AD-CCC7-41A7-9C26-A0FF8408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505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B85F5-7D5F-42DF-88B3-1E31C92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11EC1E8-AA33-4BC0-B66B-FD94BFF6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0070AD-545F-4A52-9FD6-C3A1AE93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0B37E4-9193-4CE0-BC99-223802C2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298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E977721-BCED-4272-BFD5-016BE73D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E075F1-B0A1-4B7F-845A-00970A9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8056F16-E3BA-4799-A5FE-3F03CDBA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616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3AD51-C120-4980-9808-8F1EA740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13EF98-649B-4ED0-AAAB-D9DAA8B8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B6544F-8444-4E6D-B8A7-24E03BD2E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16CEEB-AAE1-4843-865A-373CF483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891E46-AA87-4656-81EA-FEBCC6AF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ECBFB6-BA63-4F1A-A8B6-B319CF36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51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24FEC6-C90B-41C4-8561-F6F2BF2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8FADBB8-9AF7-4D48-8BE4-C8F7ECB15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1EFD8B-6258-4C6B-8992-F77C365B0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FCE8A7-E214-4FBF-8112-5DB8851A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1880DC-8EF9-4C2C-A23C-6A2AD06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C04F86-E220-48D6-83B8-5CA59D3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606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5C92AA-8093-4039-8EAA-7173550C77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3D3D00-E3E3-4B1F-993B-DB3368F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851B4-86CD-44E4-82BF-2291418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DF3415-4600-4C26-B663-FA116AD3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D790-5E35-43CE-8F5D-9B326E92170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753825-75E0-4A00-9DA9-0E859030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C601F6-BFF4-476A-9105-B4BBF603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FCDB-A56F-4D81-96FB-A628DF81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4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082" y="1283224"/>
            <a:ext cx="10785835" cy="1645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Эксперимент по социальной психологии: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«Физический и социальный облик врача»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1153" y="3429000"/>
            <a:ext cx="3180847" cy="241562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Подготовили: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Лукина Я. В 3 группа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Верас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 Я. С. 7 группа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Преподаватель: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Воронко Е. 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27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749" y="1222964"/>
            <a:ext cx="10515600" cy="879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относитесь к татуировкам у врача?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endParaRPr lang="ru-RU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1682180"/>
              </p:ext>
            </p:extLst>
          </p:nvPr>
        </p:nvGraphicFramePr>
        <p:xfrm>
          <a:off x="0" y="2638044"/>
          <a:ext cx="4271963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8669845"/>
              </p:ext>
            </p:extLst>
          </p:nvPr>
        </p:nvGraphicFramePr>
        <p:xfrm>
          <a:off x="3900488" y="2638045"/>
          <a:ext cx="4391025" cy="309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40901951"/>
              </p:ext>
            </p:extLst>
          </p:nvPr>
        </p:nvGraphicFramePr>
        <p:xfrm>
          <a:off x="7932738" y="2632075"/>
          <a:ext cx="4259261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58" y="6057900"/>
            <a:ext cx="1037629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4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359" y="982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отнесётесь к цветным волосам у врача?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312459"/>
              </p:ext>
            </p:extLst>
          </p:nvPr>
        </p:nvGraphicFramePr>
        <p:xfrm>
          <a:off x="0" y="2642058"/>
          <a:ext cx="4259263" cy="30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9730720"/>
              </p:ext>
            </p:extLst>
          </p:nvPr>
        </p:nvGraphicFramePr>
        <p:xfrm>
          <a:off x="3900488" y="2636838"/>
          <a:ext cx="4391026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94220342"/>
              </p:ext>
            </p:extLst>
          </p:nvPr>
        </p:nvGraphicFramePr>
        <p:xfrm>
          <a:off x="7932738" y="2636838"/>
          <a:ext cx="4259262" cy="30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865" y="6057900"/>
            <a:ext cx="1037019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3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4506" y="1031536"/>
            <a:ext cx="10515600" cy="132556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отнесётесь к пирсингу у врача?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1874772"/>
              </p:ext>
            </p:extLst>
          </p:nvPr>
        </p:nvGraphicFramePr>
        <p:xfrm>
          <a:off x="0" y="2677212"/>
          <a:ext cx="4259263" cy="305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8912197"/>
              </p:ext>
            </p:extLst>
          </p:nvPr>
        </p:nvGraphicFramePr>
        <p:xfrm>
          <a:off x="3900488" y="2677212"/>
          <a:ext cx="4391025" cy="305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1606171"/>
              </p:ext>
            </p:extLst>
          </p:nvPr>
        </p:nvGraphicFramePr>
        <p:xfrm>
          <a:off x="7932738" y="2677213"/>
          <a:ext cx="4259262" cy="305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93" y="6054162"/>
            <a:ext cx="1037019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7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01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отнесетесь к длинным и ярким ногтям у врача?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9983216"/>
              </p:ext>
            </p:extLst>
          </p:nvPr>
        </p:nvGraphicFramePr>
        <p:xfrm>
          <a:off x="-1" y="2636838"/>
          <a:ext cx="4259263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596196"/>
              </p:ext>
            </p:extLst>
          </p:nvPr>
        </p:nvGraphicFramePr>
        <p:xfrm>
          <a:off x="3900488" y="2636838"/>
          <a:ext cx="4391025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77" y="6055126"/>
            <a:ext cx="10370195" cy="50601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25704897"/>
              </p:ext>
            </p:extLst>
          </p:nvPr>
        </p:nvGraphicFramePr>
        <p:xfrm>
          <a:off x="7932738" y="2636838"/>
          <a:ext cx="4259262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3140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 последнем вопросе, для наглядности, мы предоставили фотографии двух врачей. На следующем слайде представлены ответы опрашиваемых.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3" y="1827237"/>
            <a:ext cx="2899817" cy="434972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18" y="1825625"/>
            <a:ext cx="4754871" cy="4351338"/>
          </a:xfrm>
        </p:spPr>
      </p:pic>
    </p:spTree>
    <p:extLst>
      <p:ext uri="{BB962C8B-B14F-4D97-AF65-F5344CB8AC3E}">
        <p14:creationId xmlns:p14="http://schemas.microsoft.com/office/powerpoint/2010/main" val="1275153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43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 кому из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вышепредставленных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врачей Вы бы пошли?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6701542"/>
              </p:ext>
            </p:extLst>
          </p:nvPr>
        </p:nvGraphicFramePr>
        <p:xfrm>
          <a:off x="-1" y="2624744"/>
          <a:ext cx="4259263" cy="310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1536082"/>
              </p:ext>
            </p:extLst>
          </p:nvPr>
        </p:nvGraphicFramePr>
        <p:xfrm>
          <a:off x="3900488" y="2636838"/>
          <a:ext cx="4391025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50" y="6058894"/>
            <a:ext cx="10370195" cy="50601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60798124"/>
              </p:ext>
            </p:extLst>
          </p:nvPr>
        </p:nvGraphicFramePr>
        <p:xfrm>
          <a:off x="7932738" y="2624745"/>
          <a:ext cx="4259262" cy="310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8827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113" y="0"/>
            <a:ext cx="10515600" cy="6315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Заключение: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17" y="315797"/>
            <a:ext cx="107409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	Социальный облик врача является, по мнению испытуемых, важным. Большее доверие вызывает врач, который носит белый халат, в очках, не употребляющий в своей речи много медицинских терминов, без резкого запаха парфюма, и без многочисленных украшений.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	Физический облик врача не имеет особого значения. Для студентов и учащихся школ не имеет принципиального значения наличие татуировок и цветных волос у врача, хотя к пирсингу и длинным ногтям респонденты относятся отрицательно. Работники университета, наоборот, негативно относятся к татуировкам и цветным волосам, более нейтрально к пирсингу и длинным, ярким ногтям.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	Респонденты попытались объяснить своё отношение к облику врача с помощью следующих фраз: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Мне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жаль людей, которые в 21 веке имеют предубеждения относительно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специалиста,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исходя из его внешнего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вида.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Ассоциируется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с небрежностью, внутренними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проблемами.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Татуировка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- это личное дело каждого, но у врача не должно быть видимых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татуировок.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Есть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такие понятия, как этика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деонтология.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Ответственность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за свое здоровье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татуировки,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 моем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представлении, несовместимы.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Анализ ответов испытуемых позволил сделать вывод, что пока в нашем обществе традиционный облик врача является более позитивным.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  <a:p>
            <a:pPr algn="just"/>
            <a:endParaRPr lang="ru-RU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15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02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Цель эксперимента: изучить особенности внешнего и социального облика врача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Ход эксперимента: создан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GOOGLE</a:t>
            </a:r>
            <a: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-опросник с вопросами, изучающими отношение к внешнему виду врача</a:t>
            </a:r>
            <a:b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/>
            </a:r>
            <a:b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Группа испытуемых: студенты медицинского университета -   80 человек, возраст – от 18 до 25 лет</a:t>
            </a:r>
            <a:b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работники университета -  80 человек, возраст - от 25 лет</a:t>
            </a:r>
            <a:b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be-BY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учащиеся школ -   80 человек, возраст - 15- 17 лет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20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94" y="982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Важен ли для Вас внешний вид врача?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1525678"/>
              </p:ext>
            </p:extLst>
          </p:nvPr>
        </p:nvGraphicFramePr>
        <p:xfrm>
          <a:off x="0" y="2638044"/>
          <a:ext cx="4271963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5350116"/>
              </p:ext>
            </p:extLst>
          </p:nvPr>
        </p:nvGraphicFramePr>
        <p:xfrm>
          <a:off x="7923213" y="2638044"/>
          <a:ext cx="4270375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24853735"/>
              </p:ext>
            </p:extLst>
          </p:nvPr>
        </p:nvGraphicFramePr>
        <p:xfrm>
          <a:off x="3914489" y="2638044"/>
          <a:ext cx="4364610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38" y="6070023"/>
            <a:ext cx="1037019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2070"/>
            <a:ext cx="10515600" cy="1774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отнесётесь к тому, что врач употребляет много медицинских терминов, не поясняя значение этих терминов Вам?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204175"/>
              </p:ext>
            </p:extLst>
          </p:nvPr>
        </p:nvGraphicFramePr>
        <p:xfrm>
          <a:off x="-1" y="2636838"/>
          <a:ext cx="4259263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2303567"/>
              </p:ext>
            </p:extLst>
          </p:nvPr>
        </p:nvGraphicFramePr>
        <p:xfrm>
          <a:off x="3900488" y="2646265"/>
          <a:ext cx="4398242" cy="308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0774558"/>
              </p:ext>
            </p:extLst>
          </p:nvPr>
        </p:nvGraphicFramePr>
        <p:xfrm>
          <a:off x="7932738" y="2636838"/>
          <a:ext cx="4259262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8" y="6055126"/>
            <a:ext cx="1037019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70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06" y="1143549"/>
            <a:ext cx="9996340" cy="1172214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относитесь к молодым врачам?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7015316"/>
              </p:ext>
            </p:extLst>
          </p:nvPr>
        </p:nvGraphicFramePr>
        <p:xfrm>
          <a:off x="0" y="2636839"/>
          <a:ext cx="4259263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4270200"/>
              </p:ext>
            </p:extLst>
          </p:nvPr>
        </p:nvGraphicFramePr>
        <p:xfrm>
          <a:off x="3900488" y="2636838"/>
          <a:ext cx="4394272" cy="311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10952995"/>
              </p:ext>
            </p:extLst>
          </p:nvPr>
        </p:nvGraphicFramePr>
        <p:xfrm>
          <a:off x="7932738" y="2636839"/>
          <a:ext cx="4259261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99" y="6055126"/>
            <a:ext cx="1037019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3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38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Какой тип медицинской одежды на враче вызывает у Вас большее доверие?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endParaRPr lang="ru-RU" sz="28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467493"/>
              </p:ext>
            </p:extLst>
          </p:nvPr>
        </p:nvGraphicFramePr>
        <p:xfrm>
          <a:off x="-1" y="2636838"/>
          <a:ext cx="4259263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9631973"/>
              </p:ext>
            </p:extLst>
          </p:nvPr>
        </p:nvGraphicFramePr>
        <p:xfrm>
          <a:off x="3900488" y="2636838"/>
          <a:ext cx="4391025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51" y="6071495"/>
            <a:ext cx="10370195" cy="50601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92151279"/>
              </p:ext>
            </p:extLst>
          </p:nvPr>
        </p:nvGraphicFramePr>
        <p:xfrm>
          <a:off x="7932738" y="2636837"/>
          <a:ext cx="4259262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103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631" y="1294377"/>
            <a:ext cx="10109462" cy="1021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отнесётесь к врачу, который носит очки?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6013894"/>
              </p:ext>
            </p:extLst>
          </p:nvPr>
        </p:nvGraphicFramePr>
        <p:xfrm>
          <a:off x="-1" y="2636838"/>
          <a:ext cx="4259263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6457296"/>
              </p:ext>
            </p:extLst>
          </p:nvPr>
        </p:nvGraphicFramePr>
        <p:xfrm>
          <a:off x="3900487" y="2636838"/>
          <a:ext cx="4391025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46556885"/>
              </p:ext>
            </p:extLst>
          </p:nvPr>
        </p:nvGraphicFramePr>
        <p:xfrm>
          <a:off x="7932738" y="2636838"/>
          <a:ext cx="4259261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97" y="6055126"/>
            <a:ext cx="1037019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3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6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отнесётесь к врачу который носит много ювелирных украшений?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endParaRPr lang="ru-RU" sz="28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1835322"/>
              </p:ext>
            </p:extLst>
          </p:nvPr>
        </p:nvGraphicFramePr>
        <p:xfrm>
          <a:off x="-1" y="2636838"/>
          <a:ext cx="4259263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5075668"/>
              </p:ext>
            </p:extLst>
          </p:nvPr>
        </p:nvGraphicFramePr>
        <p:xfrm>
          <a:off x="3900488" y="2636838"/>
          <a:ext cx="4391025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50" y="6058894"/>
            <a:ext cx="10370195" cy="50601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95784340"/>
              </p:ext>
            </p:extLst>
          </p:nvPr>
        </p:nvGraphicFramePr>
        <p:xfrm>
          <a:off x="7932738" y="2636838"/>
          <a:ext cx="4259264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502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7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Как Вы отнесётесь к врачу с очень резким/стойким запахом парфюма?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endParaRPr lang="ru-RU" sz="2800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1055090"/>
              </p:ext>
            </p:extLst>
          </p:nvPr>
        </p:nvGraphicFramePr>
        <p:xfrm>
          <a:off x="-1" y="2636838"/>
          <a:ext cx="4259264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6500983"/>
              </p:ext>
            </p:extLst>
          </p:nvPr>
        </p:nvGraphicFramePr>
        <p:xfrm>
          <a:off x="3900488" y="2636838"/>
          <a:ext cx="4391025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51" y="6057900"/>
            <a:ext cx="10370195" cy="50601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01031794"/>
              </p:ext>
            </p:extLst>
          </p:nvPr>
        </p:nvGraphicFramePr>
        <p:xfrm>
          <a:off x="7932738" y="2636838"/>
          <a:ext cx="4259262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152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3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powerpointbase.com-w935</Template>
  <TotalTime>975</TotalTime>
  <Words>224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Bahnschrift Light</vt:lpstr>
      <vt:lpstr>Calibri</vt:lpstr>
      <vt:lpstr>Calibri Light</vt:lpstr>
      <vt:lpstr>powerpointbase.com-w935</vt:lpstr>
      <vt:lpstr>Эксперимент по социальной психологии: «Физический и социальный облик врача»</vt:lpstr>
      <vt:lpstr>Цель эксперимента: изучить особенности внешнего и социального облика врача  Ход эксперимента: создан GOOGLE-опросник с вопросами, изучающими отношение к внешнему виду врача  Группа испытуемых: студенты медицинского университета -   80 человек, возраст – от 18 до 25 лет работники университета -  80 человек, возраст - от 25 лет учащиеся школ -   80 человек, возраст - 15- 17 лет</vt:lpstr>
      <vt:lpstr>Важен ли для Вас внешний вид врача?</vt:lpstr>
      <vt:lpstr>Как Вы отнесётесь к тому, что врач употребляет много медицинских терминов, не поясняя значение этих терминов Вам? </vt:lpstr>
      <vt:lpstr>Как Вы относитесь к молодым врачам? </vt:lpstr>
      <vt:lpstr>Какой тип медицинской одежды на враче вызывает у Вас большее доверие? </vt:lpstr>
      <vt:lpstr>Как Вы отнесётесь к врачу, который носит очки? </vt:lpstr>
      <vt:lpstr>Как Вы отнесётесь к врачу который носит много ювелирных украшений? </vt:lpstr>
      <vt:lpstr>Как Вы отнесётесь к врачу с очень резким/стойким запахом парфюма? </vt:lpstr>
      <vt:lpstr>Как Вы относитесь к татуировкам у врача? </vt:lpstr>
      <vt:lpstr>Как Вы отнесётесь к цветным волосам у врача? </vt:lpstr>
      <vt:lpstr>Как Вы отнесётесь к пирсингу у врача? </vt:lpstr>
      <vt:lpstr>Как Вы отнесетесь к длинным и ярким ногтям у врача? </vt:lpstr>
      <vt:lpstr>В последнем вопросе, для наглядности, мы предоставили фотографии двух врачей. На следующем слайде представлены ответы опрашиваемых.</vt:lpstr>
      <vt:lpstr>К кому из вышепредставленных врачей Вы бы пошли? </vt:lpstr>
      <vt:lpstr>Заключение: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 по социальной психологии: «Социальный облик врача»</dc:title>
  <dc:creator>Yaraslava</dc:creator>
  <cp:lastModifiedBy>Elena</cp:lastModifiedBy>
  <cp:revision>47</cp:revision>
  <dcterms:created xsi:type="dcterms:W3CDTF">2021-12-08T15:47:38Z</dcterms:created>
  <dcterms:modified xsi:type="dcterms:W3CDTF">2021-12-14T04:37:56Z</dcterms:modified>
</cp:coreProperties>
</file>