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2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1354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4526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0222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6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7853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0699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7640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a-E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6734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899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309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E536B4-AB5F-40F1-B1D9-36680398D6DD}" type="datetimeFigureOut">
              <a:rPr lang="aa-ET" smtClean="0"/>
              <a:t>12/12/2021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46F47C-E818-4C16-B128-327B7F3A68F6}" type="slidenum">
              <a:rPr lang="aa-ET" smtClean="0"/>
              <a:t>‹#›</a:t>
            </a:fld>
            <a:endParaRPr lang="aa-E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0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54D9D2-D0E9-4D44-96AA-5987F5C3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684"/>
            <a:ext cx="10402529" cy="69306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99C21-B31F-4349-922A-98B8EA8E2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528" y="215866"/>
            <a:ext cx="9144000" cy="215370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Arial Black" panose="020B0A04020102020204" pitchFamily="34" charset="0"/>
                <a:cs typeface="Times New Roman" panose="02020603050405020304" pitchFamily="18" charset="0"/>
              </a:rPr>
              <a:t>Социально-психологический</a:t>
            </a:r>
            <a:r>
              <a:rPr lang="ru-RU" sz="3600" dirty="0">
                <a:latin typeface="Arial Black" panose="020B0A04020102020204" pitchFamily="34" charset="0"/>
              </a:rPr>
              <a:t> эксперимент </a:t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>
                <a:latin typeface="+mn-lt"/>
              </a:rPr>
              <a:t>Тема:</a:t>
            </a:r>
            <a:r>
              <a:rPr lang="en-US" sz="3600" dirty="0">
                <a:latin typeface="+mn-lt"/>
              </a:rPr>
              <a:t>“</a:t>
            </a:r>
            <a:r>
              <a:rPr lang="ru-RU" sz="3600" dirty="0">
                <a:latin typeface="+mn-lt"/>
              </a:rPr>
              <a:t>Отношение </a:t>
            </a:r>
            <a:r>
              <a:rPr lang="en-US" sz="3600" dirty="0">
                <a:latin typeface="+mn-lt"/>
              </a:rPr>
              <a:t> </a:t>
            </a:r>
            <a:r>
              <a:rPr lang="ru-RU" sz="3600" dirty="0">
                <a:latin typeface="+mn-lt"/>
              </a:rPr>
              <a:t>людей  к курящим беременным</a:t>
            </a:r>
            <a:r>
              <a:rPr lang="en-US" sz="3600" dirty="0">
                <a:latin typeface="+mn-lt"/>
              </a:rPr>
              <a:t>’’</a:t>
            </a:r>
            <a:r>
              <a:rPr lang="ru-RU" sz="3600" dirty="0">
                <a:latin typeface="Arial Black" panose="020B0A040201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</a:rPr>
            </a:br>
            <a:endParaRPr lang="aa-ET" sz="36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CAF8B6-725B-495A-81E5-D87BD0E1D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955" y="3028335"/>
            <a:ext cx="10668000" cy="340196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</a:t>
            </a:r>
            <a:r>
              <a:rPr lang="ru-RU" sz="1700" dirty="0">
                <a:latin typeface="+mn-lt"/>
              </a:rPr>
              <a:t>Выполнили студенты МПФ, 3 курс</a:t>
            </a:r>
          </a:p>
          <a:p>
            <a:r>
              <a:rPr lang="ru-RU" sz="1700" dirty="0">
                <a:latin typeface="+mn-lt"/>
              </a:rPr>
              <a:t>                                                                           </a:t>
            </a:r>
            <a:r>
              <a:rPr lang="ru-RU" sz="1700" dirty="0" err="1">
                <a:latin typeface="+mn-lt"/>
              </a:rPr>
              <a:t>Митлошук</a:t>
            </a:r>
            <a:r>
              <a:rPr lang="ru-RU" sz="1700" dirty="0">
                <a:latin typeface="+mn-lt"/>
              </a:rPr>
              <a:t> Валерия Валерьевна </a:t>
            </a:r>
          </a:p>
          <a:p>
            <a:r>
              <a:rPr lang="ru-RU" sz="1700" dirty="0">
                <a:latin typeface="+mn-lt"/>
              </a:rPr>
              <a:t>                                                                           </a:t>
            </a:r>
            <a:r>
              <a:rPr lang="ru-RU" sz="1700" dirty="0" err="1">
                <a:latin typeface="+mn-lt"/>
              </a:rPr>
              <a:t>Неволина</a:t>
            </a:r>
            <a:r>
              <a:rPr lang="ru-RU" sz="1700" dirty="0">
                <a:latin typeface="+mn-lt"/>
              </a:rPr>
              <a:t> Мария Александровна</a:t>
            </a:r>
          </a:p>
          <a:p>
            <a:r>
              <a:rPr lang="ru-RU" sz="1700" dirty="0">
                <a:latin typeface="+mn-lt"/>
              </a:rPr>
              <a:t>                                                            Преподаватель: Воронко Елена Валентиновна 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13911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EE542-8B44-482A-B0FC-84D83EE5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152400"/>
            <a:ext cx="10515600" cy="72105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            Актуальность темы</a:t>
            </a:r>
            <a:endParaRPr lang="aa-ET" sz="4000" dirty="0">
              <a:latin typeface="Arial Black" panose="020B0A04020102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6DDC2895-CE2F-4775-B054-847D2C51B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996287"/>
            <a:ext cx="11900847" cy="53089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современном мире важно изучить отношение людей к курящим беременным женщинам, поскольку курят сейчас очень многие девушки и они не согласны отказаться от вредной привычки ради малыша, считают</a:t>
            </a: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что последствия пагубной привычки либо сильно преувеличены, либо каким-то чудом не коснутся их вовсе.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Напомним некоторые последствия курения во время </a:t>
            </a:r>
            <a:r>
              <a:rPr lang="ru-RU" sz="15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беременности с точки зрения медицины:</a:t>
            </a:r>
            <a:endParaRPr lang="ru-RU" sz="15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сокращается поступление кислорода из материнской крови к плоду;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никотин сужает периферические сосуды;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кровоток ненормально изменяется на 20-30 минут после каждой сигареты;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накопление углекислоты в организме негативно влияет на состав крови беременной;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сердце младенца в утробе начинает биться чаще, тахикардия вызывает похудение и будущей мамы, и ребёнка внутри, который может появиться на свет с недовесом и слабой жизнеспособностью;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клетки печени напряжённо работают на вывод токсинов из крови, перенапряжение сосудов этого органа и его протоков вызывает мучительный гастрит;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от проблем с желудком падает гемоглобин — ребёнок недополучает питание в утробе;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страдает ещё только формирующийся мозг плода, сокращается нормальное количество его клеток, неправильно закладываются другие важные органы;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в особенных случаях, когда мать не выпускала сигарету изо рта до самых родов, новорождённый получает готовую зависимость от никотина, хотя сам никогда не курил!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aa-E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D02930-0BD3-43D2-8549-33F96B101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0" y="87468"/>
            <a:ext cx="4380860" cy="6185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EF3B39-E626-43B7-8698-14253F4C581A}"/>
              </a:ext>
            </a:extLst>
          </p:cNvPr>
          <p:cNvSpPr txBox="1"/>
          <p:nvPr/>
        </p:nvSpPr>
        <p:spPr>
          <a:xfrm>
            <a:off x="5285331" y="399499"/>
            <a:ext cx="63953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Изучая, какой вред здоровью малыша приносит курение матери, акушеры и педиатры указывают на комплексное воздействие вредной привычки. Одни факторы влияют на ранних сроках, когда происходит формирование органов и тканей, другие нарушают питание плода во второй половине беременности и способствуют досрочному появлению ребенка на свет.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Существует понятие фетального табачного синдрома. Его диагностируют не только у активных, но и у пассивных курильщиц, живущих в неблагоприятных бытовых условиях. В него входят аномалии развития, гипоксия плода, гиповитаминоз, синдром внезапной детской смерти.</a:t>
            </a:r>
            <a:endParaRPr lang="aa-ET" sz="20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3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65EC8A-BED7-4E48-BF78-BD4B0F78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070" y="375093"/>
            <a:ext cx="9049610" cy="1070249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Цель эксперимента </a:t>
            </a:r>
            <a:endParaRPr lang="aa-ET" sz="44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EFFAA9-FAC5-4DBD-ACC6-625ED69F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57" y="1845734"/>
            <a:ext cx="11068335" cy="4023360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32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Определить гендерные и возрастные различия небезразличного/безразличного отношения к беременной женщине</a:t>
            </a:r>
            <a:endParaRPr lang="ru-RU" sz="32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4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12BEF5-54F2-4275-AD7B-A8A7C66F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418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FFD245-09A3-461F-AF92-9AC27FB5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26" y="344129"/>
            <a:ext cx="10298307" cy="6688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/>
              <a:t>Метод – социально-психологический эксперимент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32CEFA-9DD8-45B1-B510-48AAF1A5F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034" y="1357100"/>
            <a:ext cx="10058400" cy="145075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Выборка</a:t>
            </a:r>
            <a:r>
              <a:rPr lang="ru-RU" sz="2400" dirty="0" smtClean="0"/>
              <a:t>: 30 </a:t>
            </a:r>
            <a:r>
              <a:rPr lang="ru-RU" sz="2400" dirty="0"/>
              <a:t>участников разного пола и возраста. Половина из них были женщины, половина- мужчины. Возраст испытуемых от 20 до 40 лет.</a:t>
            </a:r>
            <a:endParaRPr lang="ru-RU" sz="2400" dirty="0" smtClean="0"/>
          </a:p>
          <a:p>
            <a:pPr algn="just"/>
            <a:r>
              <a:rPr lang="ru-RU" sz="2400" dirty="0" smtClean="0"/>
              <a:t>Ход эксперимента: к </a:t>
            </a:r>
            <a:r>
              <a:rPr lang="ru-RU" sz="2400" dirty="0"/>
              <a:t>курящим прохожим подходила беременная девушка, и просила дать сигарету. 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339458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114784-85DE-42F9-9604-8AA9198B2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54" y="0"/>
            <a:ext cx="8626692" cy="63419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41" y="0"/>
            <a:ext cx="4344696" cy="963251"/>
          </a:xfrm>
          <a:prstGeom prst="rect">
            <a:avLst/>
          </a:prstGeom>
          <a:solidFill>
            <a:srgbClr val="FF0066"/>
          </a:solidFill>
        </p:spPr>
      </p:pic>
    </p:spTree>
    <p:extLst>
      <p:ext uri="{BB962C8B-B14F-4D97-AF65-F5344CB8AC3E}">
        <p14:creationId xmlns:p14="http://schemas.microsoft.com/office/powerpoint/2010/main" val="196743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1E5D25-182C-4A31-A92A-6AAB29074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1" y="428073"/>
            <a:ext cx="8874596" cy="59079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538706-F242-4D6A-B07B-573AD997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180" y="78727"/>
            <a:ext cx="3303640" cy="69869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Результаты </a:t>
            </a:r>
            <a:endParaRPr lang="aa-ET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56BA45-E4DE-4162-8E44-C819CCEDC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62035"/>
            <a:ext cx="12191999" cy="227398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данного эксперимента было выявлено, что мужчины,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женщинами, чаще не отказывали в просьбе беременной женщине. Женщины часто отказывались, говоря, что в положении лучше не стоит курить. Также в ходе эксперимента было установлено, что мужчины в возрасте примерно 25-30 чаще дают сигарету, чем мужчины старшего возраста. 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6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3A679-96D0-4F32-944B-CF0022C2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4679"/>
            <a:ext cx="10058400" cy="74845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Основные выводы</a:t>
            </a:r>
            <a:endParaRPr lang="aa-ET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30B639-3E1D-4BBB-B8F9-92F8C3F7A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993" y="1831541"/>
            <a:ext cx="6434230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часто перекладывают ответственность на другого человека из-за боязни последствий. Часто проблема ответственности сводится именно к страху психологических последствий. Это может быть удар по самооценке, уход в негативные переживания. Последствия могут быть внешними, связанными с осуждением и критикой. А могут быть внутренними, связанными с эмоциональными переживаниями, депрессивным состоянием, переживанием чувства вины, стыда и т.п.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которые отказывают в просьбе берут ответственность на себя, в отличии от людей, которые дают сигарету беременной женщине, перекладывая на нее, тем самым, ответственность.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B1C7CC-7F29-480F-836D-265127B2E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5" y="1752293"/>
            <a:ext cx="4492808" cy="44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0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3B12D3-AD9A-4EC9-A068-703064813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85" y="216112"/>
            <a:ext cx="7941959" cy="59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13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236</TotalTime>
  <Words>547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 Black</vt:lpstr>
      <vt:lpstr>Calibri</vt:lpstr>
      <vt:lpstr>Calibri Light</vt:lpstr>
      <vt:lpstr>Courier New</vt:lpstr>
      <vt:lpstr>Segoe UI Black</vt:lpstr>
      <vt:lpstr>Times New Roman</vt:lpstr>
      <vt:lpstr>Wingdings</vt:lpstr>
      <vt:lpstr>Ретро</vt:lpstr>
      <vt:lpstr>Социально-психологический эксперимент  Тема:“Отношение  людей  к курящим беременным’’ </vt:lpstr>
      <vt:lpstr>            Актуальность темы</vt:lpstr>
      <vt:lpstr>Презентация PowerPoint</vt:lpstr>
      <vt:lpstr>Цель эксперимента </vt:lpstr>
      <vt:lpstr>Метод – социально-психологический эксперимент</vt:lpstr>
      <vt:lpstr>Презентация PowerPoint</vt:lpstr>
      <vt:lpstr>Результаты </vt:lpstr>
      <vt:lpstr>Основные 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Социально-психологический эксперимент</dc:title>
  <dc:creator>В</dc:creator>
  <cp:lastModifiedBy>Elena</cp:lastModifiedBy>
  <cp:revision>22</cp:revision>
  <dcterms:created xsi:type="dcterms:W3CDTF">2021-12-06T17:56:52Z</dcterms:created>
  <dcterms:modified xsi:type="dcterms:W3CDTF">2021-12-12T07:27:47Z</dcterms:modified>
</cp:coreProperties>
</file>