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59" r:id="rId6"/>
    <p:sldId id="260" r:id="rId7"/>
    <p:sldId id="261" r:id="rId8"/>
    <p:sldId id="264" r:id="rId9"/>
    <p:sldId id="267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3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be-BY" sz="1600" dirty="0">
                        <a:solidFill>
                          <a:schemeClr val="tx1"/>
                        </a:solidFill>
                      </a:rPr>
                      <a:t>оказали помощь</a:t>
                    </a:r>
                    <a:r>
                      <a:rPr lang="be-BY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be-BY" dirty="0" smtClean="0">
                        <a:solidFill>
                          <a:schemeClr val="tx1"/>
                        </a:solidFill>
                      </a:rPr>
                      <a:t>72</a:t>
                    </a:r>
                    <a:r>
                      <a:rPr lang="be-BY" sz="2000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be-BY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be-BY" sz="1600" dirty="0" smtClean="0"/>
                      <a:t>отказали</a:t>
                    </a:r>
                    <a:r>
                      <a:rPr lang="be-BY" dirty="0"/>
                      <a:t>
</a:t>
                    </a:r>
                    <a:r>
                      <a:rPr lang="be-BY" sz="2000" dirty="0" smtClean="0"/>
                      <a:t>28%</a:t>
                    </a:r>
                    <a:endParaRPr lang="be-BY" dirty="0"/>
                  </a:p>
                </c:rich>
              </c:tx>
              <c:dLblPos val="ctr"/>
              <c:showCatName val="1"/>
              <c:showPercent val="1"/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оказали помощь</c:v>
                </c:pt>
                <c:pt idx="1">
                  <c:v>отказали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69D-4804-A0DF-62093502AC6B}"/>
            </c:ext>
          </c:extLst>
        </c:ser>
        <c:dLbls>
          <c:showCatName val="1"/>
          <c:showPercent val="1"/>
        </c:dLbls>
        <c:firstSliceAng val="0"/>
      </c:pieChart>
    </c:plotArea>
    <c:legend>
      <c:legendPos val="b"/>
      <c:layout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подростки</c:v>
                </c:pt>
                <c:pt idx="1">
                  <c:v>мужчины</c:v>
                </c:pt>
                <c:pt idx="2">
                  <c:v>женщины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995-41EF-8B5B-B7B20064F970}"/>
            </c:ext>
          </c:extLst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0925030696444982"/>
          <c:y val="0.69372557787107336"/>
          <c:w val="0.25790009623750332"/>
          <c:h val="0.2753213698859459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/>
              <a:t>Оказали помощь</a:t>
            </a:r>
          </a:p>
        </c:rich>
      </c:tx>
      <c:layout>
        <c:manualLayout>
          <c:xMode val="edge"/>
          <c:yMode val="edge"/>
          <c:x val="0.19690966754155731"/>
          <c:y val="1.8565188663247953E-2"/>
        </c:manualLayout>
      </c:layout>
    </c:title>
    <c:plotArea>
      <c:layout>
        <c:manualLayout>
          <c:layoutTarget val="inner"/>
          <c:xMode val="edge"/>
          <c:yMode val="edge"/>
          <c:x val="0.15077799650043758"/>
          <c:y val="0.19382934059958251"/>
          <c:w val="0.62899956255468137"/>
          <c:h val="0.7006497328756849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женщины</c:v>
                </c:pt>
                <c:pt idx="1">
                  <c:v>подростки</c:v>
                </c:pt>
                <c:pt idx="2">
                  <c:v>мужчины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63-4057-833D-625CCCE5728F}"/>
            </c:ext>
          </c:extLst>
        </c:ser>
        <c:dLbls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/>
              <a:t>Отказались помочь</a:t>
            </a:r>
          </a:p>
        </c:rich>
      </c:tx>
      <c:layout>
        <c:manualLayout>
          <c:xMode val="edge"/>
          <c:yMode val="edge"/>
          <c:x val="0.21853222885905704"/>
          <c:y val="3.3449348539817438E-2"/>
        </c:manualLayout>
      </c:layout>
    </c:title>
    <c:plotArea>
      <c:layout>
        <c:manualLayout>
          <c:layoutTarget val="inner"/>
          <c:xMode val="edge"/>
          <c:yMode val="edge"/>
          <c:x val="0.13816563050776876"/>
          <c:y val="0.2098100211087657"/>
          <c:w val="0.45436615265058589"/>
          <c:h val="0.6854109121974956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женщины</c:v>
                </c:pt>
                <c:pt idx="1">
                  <c:v>подростки</c:v>
                </c:pt>
                <c:pt idx="2">
                  <c:v>мужчины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36-4022-BEC8-30BB6795533C}"/>
            </c:ext>
          </c:extLst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417579019814077"/>
          <c:y val="0.39441857992790136"/>
          <c:w val="0.22697038439463441"/>
          <c:h val="0.3192346444264812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0.35443</cdr:x>
      <cdr:y>0.34389</cdr:y>
    </cdr:from>
    <cdr:to>
      <cdr:x>0.51517</cdr:x>
      <cdr:y>0.59566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16224" y="124901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2B051F4-2DBE-4B58-914E-343AF8DA4FBD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1A9743C-F595-4E89-8D69-21A27AE7C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51F4-2DBE-4B58-914E-343AF8DA4FBD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743C-F595-4E89-8D69-21A27AE7C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51F4-2DBE-4B58-914E-343AF8DA4FBD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743C-F595-4E89-8D69-21A27AE7C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51F4-2DBE-4B58-914E-343AF8DA4FBD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743C-F595-4E89-8D69-21A27AE7C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51F4-2DBE-4B58-914E-343AF8DA4FBD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743C-F595-4E89-8D69-21A27AE7C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51F4-2DBE-4B58-914E-343AF8DA4FBD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743C-F595-4E89-8D69-21A27AE7C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B051F4-2DBE-4B58-914E-343AF8DA4FBD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A9743C-F595-4E89-8D69-21A27AE7CE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2B051F4-2DBE-4B58-914E-343AF8DA4FBD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1A9743C-F595-4E89-8D69-21A27AE7C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51F4-2DBE-4B58-914E-343AF8DA4FBD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743C-F595-4E89-8D69-21A27AE7C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51F4-2DBE-4B58-914E-343AF8DA4FBD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743C-F595-4E89-8D69-21A27AE7C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51F4-2DBE-4B58-914E-343AF8DA4FBD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743C-F595-4E89-8D69-21A27AE7C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2B051F4-2DBE-4B58-914E-343AF8DA4FBD}" type="datetimeFigureOut">
              <a:rPr lang="ru-RU" smtClean="0"/>
              <a:pPr/>
              <a:t>18.12.2022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1A9743C-F595-4E89-8D69-21A27AE7C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670943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 РЕСПУБЛИКИ БЕЛАРУСЬ ГРОДНЕНСКИЙ ГОСУДАРСТВЕННЫЙ УНИВЕРСИТЕТ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ПСИХОЛОГИИ И ПЕДАГОГИКИ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Социально-психологический эксперимент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«Проявление альтруизма со стороны случайных прохожих»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4653136"/>
            <a:ext cx="5991484" cy="187220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 студенты МПФ, 3 курс Группа 5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Неверко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В.В.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Обухов А.А.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Проверила: </a:t>
            </a:r>
            <a:r>
              <a:rPr lang="be-BY" sz="2000" dirty="0" smtClean="0"/>
              <a:t>Полубок Н.В.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41863" y="6309320"/>
            <a:ext cx="1460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Гродно,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53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32511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результате проведения эксперимента было выявлено, что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люди оказывали помощь не зависимо от пола и возраста. С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большим рвением отзывались помочь женщины: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большинство из них шли в магазин, чтобы прикупить что-</a:t>
            </a:r>
          </a:p>
          <a:p>
            <a:pPr algn="just">
              <a:buNone/>
            </a:pP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сладкое, некоторые предлагали вызвать скорую 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помощь.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Можно заметить, что экспериментатором была девушка, что 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объясняет доверие со стороны испытуемых. Так же можно 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заметить, что женский пол более склонен к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эмпатии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и 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альтруизму, чем мужской.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К сожалению, не каждый человек может оказать помощь 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нуждающемуся, тем более обратить свое внимание, как и 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уделить время человеку, от которого возможно будет зависеть 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его жизнь.</a:t>
            </a:r>
          </a:p>
          <a:p>
            <a:pPr marL="109728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24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лп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33056"/>
            <a:ext cx="5311082" cy="29249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1470025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xmlns="" val="284510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оциальный-эксперимент-с-отметкой-текст-эксперимента-фоном-концепции-1996063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4051781"/>
            <a:ext cx="4211960" cy="28062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2386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172"/>
            <a:ext cx="7740352" cy="4325112"/>
          </a:xfrm>
        </p:spPr>
        <p:txBody>
          <a:bodyPr>
            <a:normAutofit/>
          </a:bodyPr>
          <a:lstStyle/>
          <a:p>
            <a:pPr marL="342900" indent="-342900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Краткое теоретическое обоснование основных понятий эксперимента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Цель исследования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Предмет исследования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Группа испытуемых (количество, возраст, пол)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Описание хода эксперимента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sldjump"/>
              </a:rPr>
              <a:t>Результаты исследования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sldjump"/>
              </a:rPr>
              <a:t>Вывод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351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03237"/>
            <a:ext cx="8229600" cy="5390059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Социальный эксперимент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это уникальный способ исследования общества в целом, а также каждого человека по отдельности.</a:t>
            </a:r>
          </a:p>
          <a:p>
            <a:pPr marL="0" indent="0" algn="just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Альтруизм –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это бескорыстное оказанием помощи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людям, готовность сопереживать им и действовать в их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интересах, поступившись собственными интересами.</a:t>
            </a:r>
          </a:p>
          <a:p>
            <a:pPr marL="0" indent="0" algn="just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Побуждение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это стремление индивида к осуществлению чего-либо, при этом в зависимости от того, исходит ли оно от самого субъекта или возникает как результат процессов, протекающих извне, различают внутренние и внешние побуждения.</a:t>
            </a:r>
          </a:p>
          <a:p>
            <a:pPr marL="0" indent="0" algn="just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Эмпатия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(от греч.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empatheia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— сопереживание) – это эмоциональное сопереживание другому человеку, постижение эмоционального состояния другого человека, понимание его эмоций, чувств и переживаний</a:t>
            </a:r>
            <a:r>
              <a:rPr lang="ru-RU" sz="2200" dirty="0" smtClean="0"/>
              <a:t>.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20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03237"/>
            <a:ext cx="8229600" cy="5390059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узнать, как общество и отдельные индивидуумы в не зависимости от пола, возраста и социального статуса будут реагировать в экстренной ситуации. 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b5ea80as-9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996952"/>
            <a:ext cx="6000750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320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4,448 Crowd Walking Illustrations &amp;amp; Clip Art - i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914400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08912" cy="208823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исследования: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люди, различного пола, возраста и социального статуса, которые были выбраны случайным образом.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541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вввв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861048"/>
            <a:ext cx="4552950" cy="2996952"/>
          </a:xfrm>
          <a:prstGeom prst="rect">
            <a:avLst/>
          </a:prstGeom>
        </p:spPr>
      </p:pic>
      <p:pic>
        <p:nvPicPr>
          <p:cNvPr id="9" name="Рисунок 8" descr="ввв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861048"/>
            <a:ext cx="4032448" cy="29969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8024"/>
            <a:ext cx="9130352" cy="10668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исследования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6" y="976096"/>
            <a:ext cx="8964488" cy="43251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Место проведения эксперимента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Советская площадь г.Гродно.</a:t>
            </a:r>
          </a:p>
          <a:p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Дата проведения эксперимента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03.12.2022.</a:t>
            </a:r>
          </a:p>
          <a:p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Ход эксперимента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экспериментатор подходит к испытуемым, которые не знают о том, что участвуют в эксперименте, просит их о помощи, а именно – купить или дать что-нибудь сладкое, так как у экспериментатора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упал сахар в крови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он чувствует слабость, но у нет собой ничего.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999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52839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эксперимента было задействовано 25 человек. Ни с одним из них мы ранее не были знакомы.</a:t>
            </a:r>
          </a:p>
          <a:p>
            <a:pPr marL="109728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 25 испытуемых 7 человек отказали в просьбе или прошли мимо (28%), 18 человек (72%) предложили экспериментатору помощь.</a:t>
            </a:r>
          </a:p>
          <a:p>
            <a:pPr marL="109728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442144090"/>
              </p:ext>
            </p:extLst>
          </p:nvPr>
        </p:nvGraphicFramePr>
        <p:xfrm>
          <a:off x="2123728" y="3212976"/>
          <a:ext cx="5112568" cy="3453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7971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27470"/>
            <a:ext cx="8229600" cy="1512168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эксперименте были задействованы</a:t>
            </a:r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1244569809"/>
              </p:ext>
            </p:extLst>
          </p:nvPr>
        </p:nvGraphicFramePr>
        <p:xfrm>
          <a:off x="4139952" y="1988840"/>
          <a:ext cx="5544616" cy="3631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1595021"/>
            <a:ext cx="4572000" cy="418576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Группа испытуемых: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25 людей разного пола (а именно 16 женского пола и 9 мужского пола), возраст от 11-70, разного социального статуса.</a:t>
            </a: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- 6 подростков (24%) из которых 4 мальчика и 2 девочки;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- 5 мужчин (20%) в возрасте от 20 до 60 лет;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- 14 женщин (56%) в возрасте от 20 до 70 лет</a:t>
            </a:r>
          </a:p>
          <a:p>
            <a:pPr algn="just"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1753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94875"/>
            <a:ext cx="8229600" cy="10668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Среди которых: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9987325"/>
              </p:ext>
            </p:extLst>
          </p:nvPr>
        </p:nvGraphicFramePr>
        <p:xfrm>
          <a:off x="0" y="1484784"/>
          <a:ext cx="45720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006806399"/>
              </p:ext>
            </p:extLst>
          </p:nvPr>
        </p:nvGraphicFramePr>
        <p:xfrm>
          <a:off x="3203848" y="1484784"/>
          <a:ext cx="630019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9552" y="5589240"/>
            <a:ext cx="818563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люди помогали (либо не помогали) не зависимо от того, торопились они либо шли медленно, отдыхали на лавочках или ожидали кого-то с магазина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44532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</TotalTime>
  <Words>469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МИНИСТЕРСТВО ЗДРАВООХРАНЕНИЯ РЕСПУБЛИКИ БЕЛАРУСЬ ГРОДНЕНСКИЙ ГОСУДАРСТВЕННЫЙ УНИВЕРСИТЕТ  КАФЕДРА ПСИХОЛОГИИ И ПЕДАГОГИКИ   Социально-психологический эксперимент  «Проявление альтруизма со стороны случайных прохожих»</vt:lpstr>
      <vt:lpstr>Содержание</vt:lpstr>
      <vt:lpstr>Слайд 3</vt:lpstr>
      <vt:lpstr>Слайд 4</vt:lpstr>
      <vt:lpstr>Слайд 5</vt:lpstr>
      <vt:lpstr>Описание исследования</vt:lpstr>
      <vt:lpstr>Слайд 7</vt:lpstr>
      <vt:lpstr>Слайд 8</vt:lpstr>
      <vt:lpstr>Среди которых:</vt:lpstr>
      <vt:lpstr>Вывод</vt:lpstr>
      <vt:lpstr>СПАСИБО ЗА ВНИМАНИЕ!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ЗДРАВООХРАНЕНИЯ РЕСПУБЛИКИ БЕЛАРУСЬ ГРОДНЕНСКИЙ ГОСУДАРСТВЕННЫЙ УНИВЕРСИТЕТ КАФЕДРА ПСИХОЛОГИИ И ПЕДАГОГИКИ     Социально-психологический эксперимент «Влияние переменных на оказание помощи "</dc:title>
  <dc:creator>maler</dc:creator>
  <cp:lastModifiedBy>Admin</cp:lastModifiedBy>
  <cp:revision>109</cp:revision>
  <dcterms:created xsi:type="dcterms:W3CDTF">2021-10-09T12:50:11Z</dcterms:created>
  <dcterms:modified xsi:type="dcterms:W3CDTF">2022-12-18T15:02:03Z</dcterms:modified>
</cp:coreProperties>
</file>