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7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69D-4804-A0DF-62093502AC6B}"/>
              </c:ext>
            </c:extLst>
          </c:dPt>
          <c:dPt>
            <c:idx val="1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9D-4804-A0DF-62093502AC6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be-BY" sz="1600" dirty="0">
                        <a:solidFill>
                          <a:schemeClr val="tx1"/>
                        </a:solidFill>
                      </a:rPr>
                      <a:t>оказали помощь</a:t>
                    </a:r>
                    <a:r>
                      <a:rPr lang="be-BY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be-BY" sz="2000" dirty="0">
                        <a:solidFill>
                          <a:schemeClr val="tx1"/>
                        </a:solidFill>
                      </a:rPr>
                      <a:t>57%</a:t>
                    </a:r>
                    <a:endParaRPr lang="be-BY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9D-4804-A0DF-62093502AC6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be-BY" sz="1600" dirty="0" smtClean="0"/>
                      <a:t>отказали</a:t>
                    </a:r>
                    <a:r>
                      <a:rPr lang="be-BY" dirty="0"/>
                      <a:t>
</a:t>
                    </a:r>
                    <a:r>
                      <a:rPr lang="be-BY" sz="2000" dirty="0"/>
                      <a:t>43%</a:t>
                    </a:r>
                    <a:endParaRPr lang="be-BY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9D-4804-A0DF-62093502AC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оказали помощь</c:v>
                </c:pt>
                <c:pt idx="1">
                  <c:v>отказали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9D-4804-A0DF-62093502AC6B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hade val="58000"/>
                      <a:tint val="43000"/>
                      <a:satMod val="165000"/>
                    </a:schemeClr>
                  </a:gs>
                  <a:gs pos="55000">
                    <a:schemeClr val="accent2">
                      <a:shade val="58000"/>
                      <a:tint val="83000"/>
                      <a:satMod val="155000"/>
                    </a:schemeClr>
                  </a:gs>
                  <a:gs pos="100000">
                    <a:schemeClr val="accent2">
                      <a:shade val="58000"/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F995-41EF-8B5B-B7B20064F97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86000"/>
                      <a:tint val="43000"/>
                      <a:satMod val="165000"/>
                    </a:schemeClr>
                  </a:gs>
                  <a:gs pos="55000">
                    <a:schemeClr val="accent2">
                      <a:shade val="86000"/>
                      <a:tint val="83000"/>
                      <a:satMod val="155000"/>
                    </a:schemeClr>
                  </a:gs>
                  <a:gs pos="100000">
                    <a:schemeClr val="accent2">
                      <a:shade val="86000"/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995-41EF-8B5B-B7B20064F97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2">
                      <a:tint val="86000"/>
                      <a:tint val="43000"/>
                      <a:satMod val="165000"/>
                    </a:schemeClr>
                  </a:gs>
                  <a:gs pos="55000">
                    <a:schemeClr val="accent2">
                      <a:tint val="86000"/>
                      <a:tint val="83000"/>
                      <a:satMod val="155000"/>
                    </a:schemeClr>
                  </a:gs>
                  <a:gs pos="100000">
                    <a:schemeClr val="accent2">
                      <a:tint val="86000"/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F995-41EF-8B5B-B7B20064F97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tint val="58000"/>
                      <a:tint val="43000"/>
                      <a:satMod val="165000"/>
                    </a:schemeClr>
                  </a:gs>
                  <a:gs pos="55000">
                    <a:schemeClr val="accent2">
                      <a:tint val="58000"/>
                      <a:tint val="83000"/>
                      <a:satMod val="155000"/>
                    </a:schemeClr>
                  </a:gs>
                  <a:gs pos="100000">
                    <a:schemeClr val="accent2">
                      <a:tint val="58000"/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995-41EF-8B5B-B7B20064F97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be-BY"/>
                      <a:t>дети
17%</a:t>
                    </a:r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95-41EF-8B5B-B7B20064F97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be-BY"/>
                      <a:t>подростки
35%</a:t>
                    </a:r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95-41EF-8B5B-B7B20064F97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be-BY"/>
                      <a:t>мужчины
43%</a:t>
                    </a:r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95-41EF-8B5B-B7B20064F970}"/>
                </c:ext>
              </c:extLst>
            </c:dLbl>
            <c:dLbl>
              <c:idx val="3"/>
              <c:layout>
                <c:manualLayout>
                  <c:x val="1.4893563162461555E-2"/>
                  <c:y val="5.712740697013617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
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95-41EF-8B5B-B7B20064F9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дети</c:v>
                </c:pt>
                <c:pt idx="1">
                  <c:v>подростки</c:v>
                </c:pt>
                <c:pt idx="2">
                  <c:v>мужчины</c:v>
                </c:pt>
                <c:pt idx="3">
                  <c:v>женщины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8</c:v>
                </c:pt>
                <c:pt idx="2">
                  <c:v>10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95-41EF-8B5B-B7B20064F970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Оказали помощь</a:t>
            </a:r>
            <a:endParaRPr lang="ru-RU" dirty="0"/>
          </a:p>
        </c:rich>
      </c:tx>
      <c:layout>
        <c:manualLayout>
          <c:xMode val="edge"/>
          <c:yMode val="edge"/>
          <c:x val="0.19690966754155731"/>
          <c:y val="1.856518866324794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077799650043744"/>
          <c:y val="0.19382934059958251"/>
          <c:w val="0.6289995625546807"/>
          <c:h val="0.7006497328756843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6</c:v>
                </c:pt>
                <c:pt idx="2">
                  <c:v>7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63-4057-833D-625CCCE5728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Отказались</a:t>
            </a:r>
            <a:r>
              <a:rPr lang="ru-RU" baseline="0" dirty="0" smtClean="0"/>
              <a:t> помочь</a:t>
            </a:r>
            <a:endParaRPr lang="ru-RU" dirty="0"/>
          </a:p>
        </c:rich>
      </c:tx>
      <c:layout>
        <c:manualLayout>
          <c:xMode val="edge"/>
          <c:yMode val="edge"/>
          <c:x val="0.21853222885905704"/>
          <c:y val="3.344934853981741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816563050776864"/>
          <c:y val="0.2098100211087657"/>
          <c:w val="0.45436615265058589"/>
          <c:h val="0.685410912197495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мужчины</c:v>
                </c:pt>
                <c:pt idx="1">
                  <c:v>женщины</c:v>
                </c:pt>
                <c:pt idx="2">
                  <c:v>подростки</c:v>
                </c:pt>
                <c:pt idx="3">
                  <c:v>дети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36-4022-BEC8-30BB6795533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41757901981401"/>
          <c:y val="0.3944185799279008"/>
          <c:w val="0.22697038439463432"/>
          <c:h val="0.3192346444264813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2B051F4-2DBE-4B58-914E-343AF8DA4FB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1A9743C-F595-4E89-8D69-21A27AE7CE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51F4-2DBE-4B58-914E-343AF8DA4FB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743C-F595-4E89-8D69-21A27AE7CE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51F4-2DBE-4B58-914E-343AF8DA4FB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743C-F595-4E89-8D69-21A27AE7CE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51F4-2DBE-4B58-914E-343AF8DA4FB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743C-F595-4E89-8D69-21A27AE7CE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51F4-2DBE-4B58-914E-343AF8DA4FB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743C-F595-4E89-8D69-21A27AE7CE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51F4-2DBE-4B58-914E-343AF8DA4FB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743C-F595-4E89-8D69-21A27AE7CE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B051F4-2DBE-4B58-914E-343AF8DA4FB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1A9743C-F595-4E89-8D69-21A27AE7CE91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2B051F4-2DBE-4B58-914E-343AF8DA4FB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1A9743C-F595-4E89-8D69-21A27AE7CE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51F4-2DBE-4B58-914E-343AF8DA4FB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743C-F595-4E89-8D69-21A27AE7CE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51F4-2DBE-4B58-914E-343AF8DA4FB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743C-F595-4E89-8D69-21A27AE7CE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51F4-2DBE-4B58-914E-343AF8DA4FB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743C-F595-4E89-8D69-21A27AE7CE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2B051F4-2DBE-4B58-914E-343AF8DA4FB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1A9743C-F595-4E89-8D69-21A27AE7CE9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3.xml"/><Relationship Id="rId7" Type="http://schemas.openxmlformats.org/officeDocument/2006/relationships/slide" Target="slide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670943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РЕСПУБЛИКИ БЕЛАРУСЬ ГРОДНЕНСКИЙ ГОСУДАРСТВЕННЫЙ УНИВЕРСИТЕТ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ПСИХОЛОГИИ И ПЕДАГОГИКИ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Социально-психологический эксперимент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«Дайте позвонить: насколько отзывчивы люди»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653136"/>
            <a:ext cx="5991484" cy="187220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студенты МПФ, 3 курс Группа 7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Петрукович А.А., Дричиц Ю.Г., Соболева У.С.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Проверила: Громадко К.В.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41864" y="6309320"/>
            <a:ext cx="1460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Гродно, 2021</a:t>
            </a:r>
          </a:p>
        </p:txBody>
      </p:sp>
    </p:spTree>
    <p:extLst>
      <p:ext uri="{BB962C8B-B14F-4D97-AF65-F5344CB8AC3E}">
        <p14:creationId xmlns:p14="http://schemas.microsoft.com/office/powerpoint/2010/main" val="159753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80728"/>
            <a:ext cx="9144000" cy="1470025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be-BY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063524"/>
            <a:ext cx="5328592" cy="276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0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416" y="3951312"/>
            <a:ext cx="5004048" cy="25020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2386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172"/>
            <a:ext cx="7740352" cy="4325112"/>
          </a:xfrm>
        </p:spPr>
        <p:txBody>
          <a:bodyPr>
            <a:normAutofit/>
          </a:bodyPr>
          <a:lstStyle/>
          <a:p>
            <a:pPr marL="342900" indent="-34290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Краткое теоретическое обоснование основных понятий эксперимента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Цель исследования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Предмет исследования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Группа испытуемых (количество, возраст, пол)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Описание хода эксперимента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Результаты исследования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Вывод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51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5 Key Moments in Social Psychology - Online Psychology Degre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031"/>
          <a:stretch/>
        </p:blipFill>
        <p:spPr bwMode="auto">
          <a:xfrm>
            <a:off x="0" y="3582860"/>
            <a:ext cx="9144000" cy="327514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03237"/>
            <a:ext cx="8229600" cy="351785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эксперимент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уникальный способ исследования общества в целом, а также каждого человека по отдельности.</a:t>
            </a: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узнать , как общество и отдельные индивидуумы в не зависимости от пола, возраста и социального статуса будут реагировать в различных жизненных ситуациях ( а именно помощь экспериментатору при отсутствии телефона в «экстренной ситуации»).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20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4,448 Crowd Walking Illustrations &amp;amp; Clip Art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208912" cy="208823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люди, различного пола, возраста и социального статуса, которые были выбраны случайным образом.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541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8024"/>
            <a:ext cx="9130352" cy="10668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исследования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6" y="976096"/>
            <a:ext cx="8964488" cy="43251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проведения эксперимента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торгово-развлекательный центр 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 city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 проведения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02.10.2021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эксперимента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экспериментатор подходит к испытуемым, которые не знают о том, что участвуют в эксперименте, и просит их о помощи, а именно – экстренно позвонить по телефону маме или другу.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t="5877" r="3706"/>
          <a:stretch/>
        </p:blipFill>
        <p:spPr>
          <a:xfrm>
            <a:off x="4427984" y="3974902"/>
            <a:ext cx="4522607" cy="2678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7802" t="11757" r="27802" b="29660"/>
          <a:stretch/>
        </p:blipFill>
        <p:spPr>
          <a:xfrm>
            <a:off x="251520" y="4354506"/>
            <a:ext cx="4019432" cy="22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9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3528392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09728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эксперимента было задействовано 30 человек. Ни с одним из них мы ранее не были знакомы.</a:t>
            </a:r>
          </a:p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 30 испытуемых 13 человек отказали в просьбе или прошли мимо (43%), 17 человек (57%) предложили экспериментатору помощь.</a:t>
            </a:r>
          </a:p>
          <a:p>
            <a:pPr marL="109728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42144090"/>
              </p:ext>
            </p:extLst>
          </p:nvPr>
        </p:nvGraphicFramePr>
        <p:xfrm>
          <a:off x="2123728" y="3212976"/>
          <a:ext cx="5112568" cy="3453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971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27470"/>
            <a:ext cx="8229600" cy="1512168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эксперименте были задействованы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244569809"/>
              </p:ext>
            </p:extLst>
          </p:nvPr>
        </p:nvGraphicFramePr>
        <p:xfrm>
          <a:off x="4067944" y="1891958"/>
          <a:ext cx="5688632" cy="3631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210759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- 4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ребенка(13%), из которых 3 мальчика и 1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- 8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подростков(26%) из которых 4 мальчика и 4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мужчин(33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от 30 до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- 8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женщин(28%) в возрасте от 25 до 70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753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94875"/>
            <a:ext cx="8229600" cy="10668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Среди которых: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987325"/>
              </p:ext>
            </p:extLst>
          </p:nvPr>
        </p:nvGraphicFramePr>
        <p:xfrm>
          <a:off x="0" y="1484784"/>
          <a:ext cx="457200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06806399"/>
              </p:ext>
            </p:extLst>
          </p:nvPr>
        </p:nvGraphicFramePr>
        <p:xfrm>
          <a:off x="3203848" y="1484784"/>
          <a:ext cx="630019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9552" y="5589240"/>
            <a:ext cx="81856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люди помогали (либо не помогали) не зависимо от того, торопились они либо шли медленно, отдыхали на лавочках или ожидали кого-то с магазина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4532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0668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420888"/>
            <a:ext cx="8568952" cy="432511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результате проведения эксперимента было выявлено, что люди оказывали помощь не зависимо от пола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возраста. С большим рвением отзывались помочь дети: так, что бежали за экспериментатором, чтоб успеть дать позвонить.</a:t>
            </a:r>
          </a:p>
          <a:p>
            <a:pPr marL="109728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Так же можно заметить, что экспериментатором была девушка, что объясняет  большее количество мужчин, готовых помочь. Из женщин – с недоверием отнеслись пожилая женщина вместе со своей дочерью. Многие, с целью обезопасить себя, самостоятельно набирали нужный номер и просили держаться рядом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be-B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возможности включить громкую связь.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Не каждый может доверить незнакомому человеку свой мобильный – и на это, конечно, у всех есть свои причины.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7"/>
          <a:stretch/>
        </p:blipFill>
        <p:spPr bwMode="auto">
          <a:xfrm>
            <a:off x="3391073" y="656557"/>
            <a:ext cx="5789439" cy="169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24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385</TotalTime>
  <Words>447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Georgia</vt:lpstr>
      <vt:lpstr>Times New Roman</vt:lpstr>
      <vt:lpstr>Trebuchet MS</vt:lpstr>
      <vt:lpstr>Wingdings 2</vt:lpstr>
      <vt:lpstr>Городская</vt:lpstr>
      <vt:lpstr>МИНИСТЕРСТВО ЗДРАВООХРАНЕНИЯ РЕСПУБЛИКИ БЕЛАРУСЬ ГРОДНЕНСКИЙ ГОСУДАРСТВЕННЫЙ УНИВЕРСИТЕТ  КАФЕДРА ПСИХОЛОГИИ И ПЕДАГОГИКИ   Социально-психологический эксперимент  «Дайте позвонить: насколько отзывчивы люди»</vt:lpstr>
      <vt:lpstr>Содержание</vt:lpstr>
      <vt:lpstr>Презентация PowerPoint</vt:lpstr>
      <vt:lpstr>Презентация PowerPoint</vt:lpstr>
      <vt:lpstr>Описание исследования</vt:lpstr>
      <vt:lpstr>Презентация PowerPoint</vt:lpstr>
      <vt:lpstr>Презентация PowerPoint</vt:lpstr>
      <vt:lpstr>Среди которых:</vt:lpstr>
      <vt:lpstr>Вывод</vt:lpstr>
      <vt:lpstr>СПАСИБО ЗА ВНИМАНИЕ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ЗДРАВООХРАНЕНИЯ РЕСПУБЛИКИ БЕЛАРУСЬ ГРОДНЕНСКИЙ ГОСУДАРСТВЕННЫЙ УНИВЕРСИТЕТ КАФЕДРА ПСИХОЛОГИИ И ПЕДАГОГИКИ     Социально-психологический эксперимент «Влияние переменных на оказание помощи "</dc:title>
  <dc:creator>maler</dc:creator>
  <cp:lastModifiedBy>Карина Керимова</cp:lastModifiedBy>
  <cp:revision>99</cp:revision>
  <dcterms:created xsi:type="dcterms:W3CDTF">2021-10-09T12:50:11Z</dcterms:created>
  <dcterms:modified xsi:type="dcterms:W3CDTF">2021-12-15T06:34:18Z</dcterms:modified>
</cp:coreProperties>
</file>