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на Поплавская" initials="АП" lastIdx="1" clrIdx="0">
    <p:extLst>
      <p:ext uri="{19B8F6BF-5375-455C-9EA6-DF929625EA0E}">
        <p15:presenceInfo xmlns="" xmlns:p15="http://schemas.microsoft.com/office/powerpoint/2012/main" userId="781826339f1288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-98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689268008165647E-2"/>
          <c:y val="0.15953132652676796"/>
          <c:w val="0.903583510394534"/>
          <c:h val="0.5892265380703010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Всего испытуемых/Оказали помощь</c:v>
                </c:pt>
                <c:pt idx="1">
                  <c:v>Мужчины/Женщины</c:v>
                </c:pt>
                <c:pt idx="2">
                  <c:v>Иностранцы/Местные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5F-4653-8140-87EFFAE5AA2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Всего испытуемых/Оказали помощь</c:v>
                </c:pt>
                <c:pt idx="1">
                  <c:v>Мужчины/Женщины</c:v>
                </c:pt>
                <c:pt idx="2">
                  <c:v>Иностранцы/Местные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5F-4653-8140-87EFFAE5AA22}"/>
            </c:ext>
          </c:extLst>
        </c:ser>
        <c:gapWidth val="80"/>
        <c:overlap val="25"/>
        <c:axId val="162904704"/>
        <c:axId val="162918784"/>
      </c:barChart>
      <c:catAx>
        <c:axId val="1629047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18784"/>
        <c:crosses val="autoZero"/>
        <c:auto val="1"/>
        <c:lblAlgn val="ctr"/>
        <c:lblOffset val="100"/>
      </c:catAx>
      <c:valAx>
        <c:axId val="1629187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0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1T15:47:27.083" idx="1">
    <p:pos x="10" y="10"/>
    <p:text/>
    <p:extLst>
      <p:ext uri="{C676402C-5697-4E1C-873F-D02D1690AC5C}">
        <p15:threadingInfo xmlns=""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763078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014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9714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8911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113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3759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10621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9886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2043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85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0696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16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3438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3769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025327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2073353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5580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10323A-58A0-49AB-B754-AA5C5CDC918F}" type="datetimeFigureOut">
              <a:rPr lang="ru-RU" smtClean="0"/>
              <a:pPr/>
              <a:t>06.11.2021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2D3D93E-02D4-4461-AD86-CF5E9DFE21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894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A88A4A-2B09-474F-A216-6FC9F9EA9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696" y="2545976"/>
            <a:ext cx="6339458" cy="1091116"/>
          </a:xfrm>
        </p:spPr>
        <p:txBody>
          <a:bodyPr anchor="b">
            <a:noAutofit/>
          </a:bodyPr>
          <a:lstStyle/>
          <a:p>
            <a:r>
              <a:rPr lang="ru-RU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Социальный эксперимент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ru-RU" sz="3200" dirty="0" smtClean="0">
                <a:solidFill>
                  <a:schemeClr val="accent1"/>
                </a:solidFill>
              </a:rPr>
              <a:t>«Влияние социальных установок на проявление </a:t>
            </a:r>
            <a:r>
              <a:rPr lang="ru-RU" sz="3200" dirty="0" err="1" smtClean="0">
                <a:solidFill>
                  <a:schemeClr val="accent1"/>
                </a:solidFill>
              </a:rPr>
              <a:t>эмпатии</a:t>
            </a:r>
            <a:r>
              <a:rPr lang="ru-RU" sz="3200" dirty="0" smtClean="0">
                <a:solidFill>
                  <a:schemeClr val="accent1"/>
                </a:solidFill>
              </a:rPr>
              <a:t>»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C59C398-3C72-4691-9663-3745E2B80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3004" y="3863788"/>
            <a:ext cx="4274643" cy="1373024"/>
          </a:xfrm>
        </p:spPr>
        <p:txBody>
          <a:bodyPr anchor="t">
            <a:normAutofit fontScale="62500" lnSpcReduction="20000"/>
          </a:bodyPr>
          <a:lstStyle/>
          <a:p>
            <a:pPr algn="l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Выполнили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ru-RU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Поплавская Анна Витальевна</a:t>
            </a:r>
          </a:p>
          <a:p>
            <a:pPr algn="l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Студентка 5 группы 3 курса МПФ</a:t>
            </a:r>
          </a:p>
          <a:p>
            <a:pPr algn="l"/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Пущаенко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Анастасия Викторовна</a:t>
            </a:r>
          </a:p>
          <a:p>
            <a:pPr algn="l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Студентка 6 группы 3 курса МПФ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F0E014B-BF07-4FC3-A974-7897F88E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74254">
            <a:off x="6773638" y="3301313"/>
            <a:ext cx="2497974" cy="2497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9357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C01282CF-7DB5-45EB-8E49-0B101112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401" y="2489649"/>
            <a:ext cx="9609668" cy="1468800"/>
          </a:xfrm>
        </p:spPr>
        <p:txBody>
          <a:bodyPr>
            <a:normAutofit/>
          </a:bodyPr>
          <a:lstStyle/>
          <a:p>
            <a:pPr algn="ctr"/>
            <a:r>
              <a:rPr lang="ru-RU" sz="6600" dirty="0"/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184661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A21F07-79AA-402B-AE5B-FD4D5D01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Предмет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6E01F9-DC61-45F8-901C-A8D821419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58" y="2507531"/>
            <a:ext cx="4270525" cy="3636511"/>
          </a:xfrm>
        </p:spPr>
        <p:txBody>
          <a:bodyPr>
            <a:normAutofit/>
          </a:bodyPr>
          <a:lstStyle/>
          <a:p>
            <a:r>
              <a:rPr lang="ru-RU" sz="2800" dirty="0"/>
              <a:t>Эмпатия, как </a:t>
            </a:r>
            <a:r>
              <a:rPr lang="ru-RU" sz="28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осознанное сопереживание эмоциональному состоянию других людей, способность распознать, что они чувствуют, и выразить сострадание.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3DA591D-0795-4384-B448-E0312032A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94256" y="2606143"/>
            <a:ext cx="5963624" cy="2981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000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904EEC-4AC8-4B1B-B1B4-984F7372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4A147F-6B66-47DA-BADF-01B370646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38" y="2400453"/>
            <a:ext cx="4990961" cy="3636511"/>
          </a:xfrm>
        </p:spPr>
        <p:txBody>
          <a:bodyPr>
            <a:normAutofit fontScale="92500" lnSpcReduction="10000"/>
          </a:bodyPr>
          <a:lstStyle/>
          <a:p>
            <a:r>
              <a:rPr lang="ru-RU" sz="2800" u="sng" dirty="0"/>
              <a:t>Определение степени проявления эмпатии по отношению к беременной девушке в современном обществе.</a:t>
            </a:r>
          </a:p>
          <a:p>
            <a:r>
              <a:rPr lang="ru-RU" sz="2800" u="sng" dirty="0"/>
              <a:t>Методы исследования</a:t>
            </a:r>
            <a:r>
              <a:rPr lang="en-US" sz="2800" u="sng" dirty="0"/>
              <a:t>:</a:t>
            </a:r>
            <a:endParaRPr lang="ru-RU" sz="2800" u="sng" dirty="0"/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Наблюдение</a:t>
            </a:r>
            <a:r>
              <a:rPr lang="en-US" sz="2800" dirty="0"/>
              <a:t>;</a:t>
            </a:r>
            <a:endParaRPr lang="ru-RU" sz="2800" dirty="0"/>
          </a:p>
          <a:p>
            <a:pPr marL="514350" indent="-514350">
              <a:buFont typeface="+mj-lt"/>
              <a:buAutoNum type="arabicPeriod"/>
            </a:pPr>
            <a:r>
              <a:rPr lang="ru-RU" sz="2800" dirty="0"/>
              <a:t>Эксперимент.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3C42880-5432-45A6-B18A-DDFC84D8ED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7127" y="2614337"/>
            <a:ext cx="4709471" cy="320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1068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04BC05-6AA5-4E25-B880-FF9848D09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7137"/>
          <a:stretch/>
        </p:blipFill>
        <p:spPr>
          <a:xfrm>
            <a:off x="6871044" y="1981200"/>
            <a:ext cx="4112363" cy="32272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D222D8-4D3B-42BB-86A1-B93C7DB5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Группа испытуемых: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CDF41B0-05D6-4BB1-A66F-480F305AD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593" y="2498555"/>
            <a:ext cx="5783877" cy="4538739"/>
          </a:xfrm>
        </p:spPr>
        <p:txBody>
          <a:bodyPr>
            <a:normAutofit/>
          </a:bodyPr>
          <a:lstStyle/>
          <a:p>
            <a:r>
              <a:rPr lang="ru-RU" sz="2400" u="sng" dirty="0"/>
              <a:t>Для эксперимента было выбрано 2 группы испытуемых</a:t>
            </a:r>
            <a:r>
              <a:rPr lang="en-US" sz="2400" u="sng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Мужчины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u="sng" dirty="0"/>
              <a:t>Женщины</a:t>
            </a:r>
          </a:p>
          <a:p>
            <a:r>
              <a:rPr lang="ru-RU" sz="2400" u="sng" dirty="0"/>
              <a:t>Помимо этого, исследовались: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Возрастные группы людей;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Расовая принадлежность.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FE8FFE-C4E3-4151-ACFD-170C5A7E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74254">
            <a:off x="8073517" y="4130574"/>
            <a:ext cx="2497974" cy="2497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12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6804F-F05D-48AE-B45A-84B596B5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Ход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AF0DD6-42D6-4735-9D60-B8C4829A5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42" y="2419509"/>
            <a:ext cx="5411758" cy="3636511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/>
              <a:t>Торговый центр «</a:t>
            </a:r>
            <a:r>
              <a:rPr lang="en-US" u="sng" dirty="0"/>
              <a:t>Old City</a:t>
            </a:r>
            <a:r>
              <a:rPr lang="ru-RU" u="sng" dirty="0"/>
              <a:t>».</a:t>
            </a:r>
          </a:p>
          <a:p>
            <a:r>
              <a:rPr lang="ru-RU" dirty="0"/>
              <a:t>В течение часа мы проверяли: сколько человек различного возраста и пола окажут помощь беременной девушке.</a:t>
            </a:r>
          </a:p>
          <a:p>
            <a:r>
              <a:rPr lang="ru-RU" u="sng" dirty="0"/>
              <a:t>Наблюдаемая реакция:</a:t>
            </a:r>
          </a:p>
          <a:p>
            <a:pPr>
              <a:buFont typeface="+mj-lt"/>
              <a:buAutoNum type="arabicPeriod"/>
            </a:pPr>
            <a:r>
              <a:rPr lang="ru-RU" dirty="0"/>
              <a:t>Игнорирование</a:t>
            </a:r>
            <a:r>
              <a:rPr lang="en-US" dirty="0"/>
              <a:t>;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Оказание помощи</a:t>
            </a:r>
            <a:r>
              <a:rPr lang="en-US" dirty="0"/>
              <a:t>;</a:t>
            </a:r>
            <a:endParaRPr lang="ru-RU" dirty="0"/>
          </a:p>
          <a:p>
            <a:pPr>
              <a:buFont typeface="+mj-lt"/>
              <a:buAutoNum type="arabicPeriod"/>
            </a:pPr>
            <a:r>
              <a:rPr lang="ru-RU" dirty="0"/>
              <a:t>Привлечение внимания без последующего оказания помощи.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9D24672-1ABA-4B41-A0D5-CB3AA10A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247" b="6791"/>
          <a:stretch/>
        </p:blipFill>
        <p:spPr>
          <a:xfrm>
            <a:off x="7016577" y="2550820"/>
            <a:ext cx="3109690" cy="356795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1405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B32F32-09D6-4E66-A6E8-C6B15C3D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81620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Ход исследования:</a:t>
            </a:r>
            <a:br>
              <a:rPr lang="ru-RU" dirty="0"/>
            </a:br>
            <a:r>
              <a:rPr lang="ru-RU" sz="2000" dirty="0"/>
              <a:t>На данном слайде отображено полное игнорирование проблемы и отсутствие эмпатии. Возможно нам удавалось привлечь внимание некоторых людей, но они проявляли абсолютное равнодушие.</a:t>
            </a:r>
            <a:endParaRPr lang="ru-RU" sz="3600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19CB0AFB-45A3-4F5C-8D40-EF6183F3C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174"/>
          <a:stretch/>
        </p:blipFill>
        <p:spPr>
          <a:xfrm>
            <a:off x="965737" y="2620218"/>
            <a:ext cx="1983651" cy="259313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981FF81-F29D-4A59-B210-CEE4059C0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40784"/>
          <a:stretch/>
        </p:blipFill>
        <p:spPr>
          <a:xfrm>
            <a:off x="2624418" y="3599329"/>
            <a:ext cx="1893898" cy="2492188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F43795A-F3C9-47FB-9742-0854D95B4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5" b="35555"/>
          <a:stretch/>
        </p:blipFill>
        <p:spPr>
          <a:xfrm>
            <a:off x="8886044" y="2620218"/>
            <a:ext cx="2010554" cy="259313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E2235A4-AAEF-40DE-8EE1-F2D9BCBD0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64" b="30588"/>
          <a:stretch/>
        </p:blipFill>
        <p:spPr>
          <a:xfrm>
            <a:off x="7426104" y="3665347"/>
            <a:ext cx="1893898" cy="2426170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41583F5-8E72-4B62-BCD9-3415F051A5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504" r="47376" b="30685"/>
          <a:stretch/>
        </p:blipFill>
        <p:spPr>
          <a:xfrm>
            <a:off x="5145116" y="3665347"/>
            <a:ext cx="1654188" cy="2426170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712C430-C72A-429C-840D-D1315D4D3B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1177" b="27582"/>
          <a:stretch/>
        </p:blipFill>
        <p:spPr>
          <a:xfrm>
            <a:off x="5150774" y="1999130"/>
            <a:ext cx="1648529" cy="2175160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1847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6FCE6C-92CF-4ED6-B183-DA3286CEF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7998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Ход исследования:</a:t>
            </a:r>
            <a:br>
              <a:rPr lang="ru-RU" dirty="0"/>
            </a:br>
            <a:r>
              <a:rPr lang="ru-RU" sz="2700" dirty="0"/>
              <a:t>Однако наблюдалась и обратная реакция: незнакомцы обращали внимание и охотно предлагали помощь.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B518092-1C8A-4A81-9A7D-1C2451F23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6857"/>
          <a:stretch/>
        </p:blipFill>
        <p:spPr>
          <a:xfrm>
            <a:off x="1006786" y="2563906"/>
            <a:ext cx="1131158" cy="2089975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6D89ADE-6DCC-4F66-AA00-13FD320D89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3137" b="21699"/>
          <a:stretch/>
        </p:blipFill>
        <p:spPr>
          <a:xfrm>
            <a:off x="2571481" y="2848472"/>
            <a:ext cx="1596839" cy="1957490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B6D947-CDC8-432F-B5AD-5599272C20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1895" b="19478"/>
          <a:stretch/>
        </p:blipFill>
        <p:spPr>
          <a:xfrm>
            <a:off x="1440323" y="4009528"/>
            <a:ext cx="1402792" cy="2139334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64CD533-37D1-48B5-93EC-3609AAD51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99" t="5098" r="4975" b="50000"/>
          <a:stretch/>
        </p:blipFill>
        <p:spPr>
          <a:xfrm>
            <a:off x="4833548" y="2563906"/>
            <a:ext cx="1834114" cy="224205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C8AF9AD-E7D7-4FBD-B6F7-3869E1961D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27" t="7190" r="7008" b="48626"/>
          <a:stretch/>
        </p:blipFill>
        <p:spPr>
          <a:xfrm>
            <a:off x="5811532" y="4059536"/>
            <a:ext cx="1712259" cy="208932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D47EB5-3855-4857-9789-CE3AAD4673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9" r="26471" b="52941"/>
          <a:stretch/>
        </p:blipFill>
        <p:spPr>
          <a:xfrm>
            <a:off x="9631534" y="2563906"/>
            <a:ext cx="1553680" cy="204395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20B71C3-0BC8-4515-BC9D-31E10010C0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08" t="10341" r="9623" b="41535"/>
          <a:stretch/>
        </p:blipFill>
        <p:spPr>
          <a:xfrm>
            <a:off x="7901490" y="3349516"/>
            <a:ext cx="1747829" cy="224205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B105D19-17E0-4C6A-A910-93FA8AD003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321" r="44517" b="50898"/>
          <a:stretch/>
        </p:blipFill>
        <p:spPr>
          <a:xfrm>
            <a:off x="9620519" y="4191372"/>
            <a:ext cx="1405152" cy="1957490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8827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0A59B4-78F5-4431-A625-F8D617DA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229" y="1029429"/>
            <a:ext cx="9601196" cy="1303867"/>
          </a:xfrm>
        </p:spPr>
        <p:txBody>
          <a:bodyPr/>
          <a:lstStyle/>
          <a:p>
            <a:r>
              <a:rPr lang="ru-RU" dirty="0"/>
              <a:t>Результаты исследования: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C32F52CA-8625-41BF-A01F-226B4CFD6D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40408167"/>
              </p:ext>
            </p:extLst>
          </p:nvPr>
        </p:nvGraphicFramePr>
        <p:xfrm>
          <a:off x="6096000" y="2486276"/>
          <a:ext cx="4993341" cy="361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BA68F36-1087-4956-998C-3AA277CE640B}"/>
              </a:ext>
            </a:extLst>
          </p:cNvPr>
          <p:cNvSpPr txBox="1"/>
          <p:nvPr/>
        </p:nvSpPr>
        <p:spPr>
          <a:xfrm>
            <a:off x="1102659" y="2486276"/>
            <a:ext cx="48980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Результаты исследования оказались неутешительными: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/>
              <a:t>Из 15 исследуемых только 3 человека предложили свою помощь;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/>
              <a:t>Превалирующими оказались мужчины, т.к. из 3 человек, обративших внимание, 2 – именно мужчины;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/>
              <a:t>1 молодой человек из числа откликнувшихся – иностранец. </a:t>
            </a:r>
          </a:p>
        </p:txBody>
      </p:sp>
    </p:spTree>
    <p:extLst>
      <p:ext uri="{BB962C8B-B14F-4D97-AF65-F5344CB8AC3E}">
        <p14:creationId xmlns="" xmlns:p14="http://schemas.microsoft.com/office/powerpoint/2010/main" val="621454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A38252-8505-45A7-A119-79F01984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исследования: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5419A43-E3CF-4586-AF65-7EB5C8089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Проведенный нами эксперимент ярко отражает отношение незнакомцев друг к другу. Окутанные своими проблемами и заботами, люди не замечают то, что окружает их; то, что кому-то нужна их помощь. Помимо эксперимента мы наблюдали и за отношением к беременной в большой социальной группе. Результаты оказались удручающими: большинство просто игнорируют таких девушек. Многие нагло обсматривают или бросают осуждающий взгляд. Несколько консультантов в магазине подозрительно смотрели и, скорее всего, посчитали, что беременная – воровка. Важно отметить, что женщины проявляют меньше интереса и внимания, чем мужчины. Хотя, казалось бы, они сами попадали в подобные ситуации. Игнорирование и безразличие повергло нас, как исследователей, в шок. Хочется верить, что подобные ситуации являются единичными, а люди способны проявлять сочувствие и понимание к незнакомцам.</a:t>
            </a:r>
          </a:p>
        </p:txBody>
      </p:sp>
    </p:spTree>
    <p:extLst>
      <p:ext uri="{BB962C8B-B14F-4D97-AF65-F5344CB8AC3E}">
        <p14:creationId xmlns="" xmlns:p14="http://schemas.microsoft.com/office/powerpoint/2010/main" val="3515725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348</TotalTime>
  <Words>343</Words>
  <Application>Microsoft Office PowerPoint</Application>
  <PresentationFormat>Произвольный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Натуральные материалы</vt:lpstr>
      <vt:lpstr>Социальный эксперимент: «Влияние социальных установок на проявление эмпатии»</vt:lpstr>
      <vt:lpstr>Предмет исследования:</vt:lpstr>
      <vt:lpstr>Цель исследования:</vt:lpstr>
      <vt:lpstr>Группа испытуемых:</vt:lpstr>
      <vt:lpstr>Ход исследования:</vt:lpstr>
      <vt:lpstr>Ход исследования: На данном слайде отображено полное игнорирование проблемы и отсутствие эмпатии. Возможно нам удавалось привлечь внимание некоторых людей, но они проявляли абсолютное равнодушие.</vt:lpstr>
      <vt:lpstr>Ход исследования: Однако наблюдалась и обратная реакция: незнакомцы обращали внимание и охотно предлагали помощь.</vt:lpstr>
      <vt:lpstr>Результаты исследования:</vt:lpstr>
      <vt:lpstr>Выводы исследования: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эксперимент: «Помощь беременной девушке»</dc:title>
  <dc:creator>Анна Поплавская</dc:creator>
  <cp:lastModifiedBy>Pushaenko Irina</cp:lastModifiedBy>
  <cp:revision>4</cp:revision>
  <dcterms:created xsi:type="dcterms:W3CDTF">2021-10-30T15:52:24Z</dcterms:created>
  <dcterms:modified xsi:type="dcterms:W3CDTF">2021-11-06T13:28:59Z</dcterms:modified>
</cp:coreProperties>
</file>