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Merriweather" panose="020B0604020202020204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2-05T18:38:55.691" idx="1">
    <p:pos x="6000" y="0"/>
    <p:text>еще надо подумать над текстом
-viktoriazavalej@gmail.com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769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030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4936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80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215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d1d8ca31e7f054a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d1d8ca31e7f054a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398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33664f94bd16fd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33664f94bd16fd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67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33664f94bd16fd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433664f94bd16fd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059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33664f94bd16fd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33664f94bd16fd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362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06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828567"/>
            <a:ext cx="5334900" cy="12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5556732" y="1705709"/>
            <a:ext cx="30540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ibre Franklin"/>
              <a:buNone/>
              <a:defRPr sz="2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rgbClr val="2B2B2B"/>
          </a:solidFill>
          <a:ln w="508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52000" dist="345000" dir="5400000" sx="-80000" sy="-18000" rotWithShape="0">
              <a:srgbClr val="000000">
                <a:alpha val="24710"/>
              </a:srgbClr>
            </a:outerShdw>
          </a:effectLst>
        </p:spPr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5556734" y="2998765"/>
            <a:ext cx="3054000" cy="26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SzPts val="960"/>
              <a:buFont typeface="Arial"/>
              <a:buNone/>
              <a:defRPr sz="1200"/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SzPts val="1080"/>
              <a:buFont typeface="Arial"/>
              <a:buNone/>
              <a:defRPr sz="1200"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SzPts val="850"/>
              <a:buFont typeface="Arial"/>
              <a:buNone/>
              <a:defRPr sz="1000"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SzPts val="810"/>
              <a:buFont typeface="Arial"/>
              <a:buNone/>
              <a:defRPr sz="900"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31469" algn="l" rtl="0">
              <a:spcBef>
                <a:spcPts val="1200"/>
              </a:spcBef>
              <a:spcAft>
                <a:spcPts val="0"/>
              </a:spcAft>
              <a:buSzPts val="1620"/>
              <a:buChar char="○"/>
              <a:defRPr/>
            </a:lvl2pPr>
            <a:lvl3pPr marL="1371600" lvl="2" indent="-325755" algn="l" rtl="0">
              <a:spcBef>
                <a:spcPts val="1200"/>
              </a:spcBef>
              <a:spcAft>
                <a:spcPts val="0"/>
              </a:spcAft>
              <a:buSzPts val="1530"/>
              <a:buChar char="■"/>
              <a:defRPr/>
            </a:lvl3pPr>
            <a:lvl4pPr marL="1828800" lvl="3" indent="-331469" algn="l" rtl="0">
              <a:spcBef>
                <a:spcPts val="1200"/>
              </a:spcBef>
              <a:spcAft>
                <a:spcPts val="0"/>
              </a:spcAft>
              <a:buSzPts val="162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9144250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58833"/>
            <a:ext cx="4313625" cy="5865687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5860653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3187533"/>
            <a:ext cx="3127500" cy="30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5825333"/>
            <a:ext cx="9144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E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-1" y="-518987"/>
            <a:ext cx="8822700" cy="3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 sz="2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МИНИСТЕРСТВО ЗДРАВООХРАНЕНИЯ РЕСПУБЛИКИ БЕЛАРУСЬ</a:t>
            </a:r>
            <a:br>
              <a:rPr lang="ru-RU" sz="2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ГРОДНЕНСКИЙ ГОСУДАРСТВЕННЫЙ УНИВЕРСИТЕТ</a:t>
            </a:r>
            <a:br>
              <a:rPr lang="ru-RU" sz="2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ПСИХОЛОГИИ И ПЕДАГОГИКИ</a:t>
            </a:r>
            <a:endParaRPr sz="2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SzPts val="1120"/>
              <a:buNone/>
            </a:pPr>
            <a:endParaRPr sz="21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SzPts val="1120"/>
              <a:buNone/>
            </a:pPr>
            <a:endParaRPr sz="21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SzPts val="1120"/>
              <a:buNone/>
            </a:pPr>
            <a:endParaRPr sz="21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SzPts val="1120"/>
              <a:buNone/>
            </a:pPr>
            <a:r>
              <a:rPr lang="ru-RU" sz="2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1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Социально-психологический эксперимент</a:t>
            </a:r>
            <a:br>
              <a:rPr lang="ru-RU" sz="21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1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Тема: «Формирование первого впечатления»</a:t>
            </a:r>
            <a:endParaRPr sz="2100">
              <a:solidFill>
                <a:schemeClr val="accent4"/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2911880" y="4485476"/>
            <a:ext cx="6313200" cy="21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Выполнили: МПФ, 3 курс, 11 группа</a:t>
            </a:r>
            <a:endParaRPr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280"/>
              </a:spcBef>
              <a:spcAft>
                <a:spcPts val="0"/>
              </a:spcAft>
              <a:buSzPts val="1120"/>
              <a:buNone/>
            </a:pPr>
            <a:r>
              <a:rPr lang="ru-RU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Завалей Виктория Николаевна</a:t>
            </a:r>
            <a:endParaRPr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280"/>
              </a:spcBef>
              <a:spcAft>
                <a:spcPts val="0"/>
              </a:spcAft>
              <a:buSzPts val="1120"/>
              <a:buNone/>
            </a:pPr>
            <a:r>
              <a:rPr lang="ru-RU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Зеневич Ангелина Григорьевна</a:t>
            </a:r>
            <a:endParaRPr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280"/>
              </a:spcBef>
              <a:spcAft>
                <a:spcPts val="0"/>
              </a:spcAft>
              <a:buSzPts val="1120"/>
              <a:buNone/>
            </a:pPr>
            <a:r>
              <a:rPr lang="ru-RU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Казакова Мария Сергеевна</a:t>
            </a:r>
            <a:endParaRPr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280"/>
              </a:spcBef>
              <a:spcAft>
                <a:spcPts val="0"/>
              </a:spcAft>
              <a:buSzPts val="1120"/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E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4254" y="1779596"/>
            <a:ext cx="3272814" cy="480131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362438" y="1779612"/>
            <a:ext cx="49647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-RU" sz="180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ервое впечатление обусловлено признаками, которые наилучшим образом выражены во внешности воспринимаемого человека.</a:t>
            </a:r>
            <a:endParaRPr sz="180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</a:t>
            </a:r>
            <a:r>
              <a:rPr lang="ru-RU" sz="180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ормирование образа другого человека на основе первого впечатления зависит также от особенностей личности субъекта восприятия. </a:t>
            </a:r>
            <a:endParaRPr sz="180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ru-RU" sz="180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-R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ервое впечатление</a:t>
            </a:r>
            <a:r>
              <a:rPr lang="ru-RU" sz="180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</a:t>
            </a:r>
            <a:r>
              <a:rPr lang="ru-R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большинстве случаев</a:t>
            </a:r>
            <a:r>
              <a:rPr lang="ru-RU" sz="180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неточно</a:t>
            </a:r>
            <a:r>
              <a:rPr lang="ru-RU" sz="180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какая-либо оценка черт личности и ее эмоционального состояния может оказаться поспешным обобщением.</a:t>
            </a:r>
            <a:endParaRPr sz="180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750416" y="134504"/>
            <a:ext cx="6023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</a:t>
            </a:r>
            <a:endParaRPr sz="3600" b="0" i="0" u="none" strike="noStrike" cap="none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E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103350" y="2374279"/>
            <a:ext cx="89373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None/>
            </a:pPr>
            <a:r>
              <a:rPr lang="ru-RU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Люди разных возрастов (18 – 40 лет), обоих полов.</a:t>
            </a:r>
            <a:endParaRPr sz="18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None/>
            </a:pPr>
            <a:r>
              <a:rPr lang="ru-RU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проводилось фильтрации субъектов исследования по мировоззрению, религиозному принципу,  а также наличию заболеваний психологического профиля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4" name="Google Shape;84;p16"/>
          <p:cNvGrpSpPr/>
          <p:nvPr/>
        </p:nvGrpSpPr>
        <p:grpSpPr>
          <a:xfrm>
            <a:off x="-368699" y="1867993"/>
            <a:ext cx="9409338" cy="4590070"/>
            <a:chOff x="-3419919" y="1171111"/>
            <a:chExt cx="12183527" cy="5793349"/>
          </a:xfrm>
        </p:grpSpPr>
        <p:sp>
          <p:nvSpPr>
            <p:cNvPr id="85" name="Google Shape;85;p16"/>
            <p:cNvSpPr/>
            <p:nvPr/>
          </p:nvSpPr>
          <p:spPr>
            <a:xfrm>
              <a:off x="-3419919" y="1171111"/>
              <a:ext cx="893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3000"/>
                <a:buFont typeface="Times New Roman"/>
                <a:buNone/>
              </a:pPr>
              <a:r>
                <a:rPr lang="ru-RU" sz="3000" b="1">
                  <a:solidFill>
                    <a:srgbClr val="0B539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Экспериментальная группа:</a:t>
              </a:r>
              <a:endParaRPr sz="3000" b="1" cap="none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6" name="Google Shape;8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3758" y="3384235"/>
              <a:ext cx="8309850" cy="3580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6"/>
          <p:cNvSpPr/>
          <p:nvPr/>
        </p:nvSpPr>
        <p:spPr>
          <a:xfrm>
            <a:off x="103347" y="297433"/>
            <a:ext cx="8937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0B0"/>
              </a:buClr>
              <a:buSzPts val="3000"/>
              <a:buFont typeface="Times New Roman"/>
              <a:buNone/>
            </a:pPr>
            <a:r>
              <a:rPr lang="ru-RU" sz="3000" b="1" i="0" u="none" strike="noStrike" cap="none">
                <a:solidFill>
                  <a:srgbClr val="6EA0B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исследования:</a:t>
            </a:r>
            <a:endParaRPr sz="3000" b="1" i="0" u="none" strike="noStrike" cap="none">
              <a:solidFill>
                <a:srgbClr val="6EA0B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03350" y="738112"/>
            <a:ext cx="79659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Изучить влияние внешнего облика человека на про</a:t>
            </a:r>
            <a:r>
              <a:rPr lang="ru-R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цесс</a:t>
            </a:r>
            <a:r>
              <a:rPr lang="ru-RU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формировани</a:t>
            </a:r>
            <a:r>
              <a:rPr lang="ru-R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</a:t>
            </a:r>
            <a:r>
              <a:rPr lang="ru-RU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первого впечатления о нем.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E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832081" y="1163405"/>
            <a:ext cx="3890400" cy="4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онлайн-форме,испытуемые оценивали свой уровень симпатии к различным людям, давали им характеристики;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Проводился анализа заполненных анкет тестируемых;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заключительной стадии были сделаны соответствующие выводы по имеющимся данным.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4" name="Google Shape;94;p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457202" y="1281288"/>
            <a:ext cx="4114800" cy="4114800"/>
          </a:xfrm>
          <a:prstGeom prst="ellipse">
            <a:avLst/>
          </a:prstGeom>
          <a:solidFill>
            <a:srgbClr val="2B2B2B"/>
          </a:solidFill>
          <a:ln>
            <a:noFill/>
          </a:ln>
          <a:effectLst>
            <a:outerShdw blurRad="152000" dist="345000" dir="5400000" sx="-80000" sy="-18000" rotWithShape="0">
              <a:srgbClr val="000000">
                <a:alpha val="24705"/>
              </a:srgbClr>
            </a:outerShdw>
          </a:effectLst>
        </p:spPr>
      </p:pic>
      <p:sp>
        <p:nvSpPr>
          <p:cNvPr id="95" name="Google Shape;95;p17"/>
          <p:cNvSpPr/>
          <p:nvPr/>
        </p:nvSpPr>
        <p:spPr>
          <a:xfrm>
            <a:off x="2908948" y="174141"/>
            <a:ext cx="4114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Times New Roman"/>
              <a:buNone/>
            </a:pPr>
            <a:r>
              <a:rPr lang="ru-RU" sz="30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Ход эксперимента</a:t>
            </a:r>
            <a:endParaRPr sz="3000" b="1" cap="none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E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778378" y="-6"/>
            <a:ext cx="70314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Times New Roman"/>
              <a:buNone/>
            </a:pPr>
            <a:r>
              <a:rPr lang="ru-RU" sz="26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Описание результатов исследования</a:t>
            </a:r>
            <a:endParaRPr sz="2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54213" y="933375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276136" y="936491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0" y="338150"/>
            <a:ext cx="96558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Первая фотография: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Черты: доброта, милосердие, легкомысленность, дружелюбность, эмоциональность и смелость.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 симпатии: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Вывод: Из-за того, что девушка на имеет неформальный внешний вид, людям казалось, что она закрытый и рискованный человек.</a:t>
            </a:r>
            <a:b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b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b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b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b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494" y="932614"/>
            <a:ext cx="3335799" cy="120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 l="12515" r="5091" b="13397"/>
          <a:stretch/>
        </p:blipFill>
        <p:spPr>
          <a:xfrm>
            <a:off x="6703478" y="834650"/>
            <a:ext cx="2108198" cy="133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54225" y="2521629"/>
            <a:ext cx="8843100" cy="23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Вторая фотография: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Черты: спокойствие,доброта,открытость, уверенность, общительность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 симпатии: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Вывод:Молодой человек имеет симпатичную внешность и располагает к себе, поэтому больший процент испытуемых испытывает к нему средне выраженную симпатию.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0626" y="3123961"/>
            <a:ext cx="3335799" cy="121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4824" y="2514600"/>
            <a:ext cx="2066852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52399" y="4813280"/>
            <a:ext cx="91440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Третья фотография:</a:t>
            </a:r>
            <a:endParaRPr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Черты: смелость, открытость, эмоциональность, </a:t>
            </a:r>
            <a:r>
              <a:rPr lang="ru-RU" dirty="0" err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эпатажность</a:t>
            </a:r>
            <a:r>
              <a:rPr lang="ru-RU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доброта</a:t>
            </a:r>
            <a:endParaRPr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 симпатии:</a:t>
            </a:r>
            <a:endParaRPr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Вывод: Мужчина имеет довольно неформальную внешность – люди считали его смелым и эпатажным.</a:t>
            </a:r>
            <a:endParaRPr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0626" y="5315994"/>
            <a:ext cx="3335799" cy="109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03478" y="4829658"/>
            <a:ext cx="2343384" cy="1572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932772-2C9B-8EC2-121C-DFA2872DA6D9}"/>
              </a:ext>
            </a:extLst>
          </p:cNvPr>
          <p:cNvSpPr txBox="1"/>
          <p:nvPr/>
        </p:nvSpPr>
        <p:spPr>
          <a:xfrm>
            <a:off x="86180" y="3292929"/>
            <a:ext cx="44858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 фотография:</a:t>
            </a:r>
          </a:p>
          <a:p>
            <a:pPr algn="l"/>
            <a:r>
              <a:rPr lang="ru-RU" dirty="0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Черты: строгость, замкнутость, критичность, хитрость, неуверенность.</a:t>
            </a:r>
          </a:p>
          <a:p>
            <a:pPr algn="l"/>
            <a:r>
              <a:rPr lang="ru-RU" dirty="0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симпатии: </a:t>
            </a:r>
          </a:p>
          <a:p>
            <a:pPr algn="l"/>
            <a:endParaRPr lang="ru-RU" dirty="0">
              <a:solidFill>
                <a:schemeClr val="bg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bg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bg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bg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bg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bg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bg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bg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На четвертой фотографии изображена женщина типичной внешности в очках, вследствие чего ей приписывались такие черты как строгость, неуверенность. Им казалось, что женщина явно умная.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8BFE42-2D5F-3100-1B10-B54A6F469368}"/>
              </a:ext>
            </a:extLst>
          </p:cNvPr>
          <p:cNvSpPr txBox="1"/>
          <p:nvPr/>
        </p:nvSpPr>
        <p:spPr>
          <a:xfrm>
            <a:off x="4572000" y="3292929"/>
            <a:ext cx="42889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Пятая фотография: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Черты: жестокость, агрессивность, строгость, критичность.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симпатии: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На данной фотографии представлен пожилой мужчин а в деловом стиле, отчего  респондентам казалось, что он строгий и критичный.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26E4593-6035-A4E7-DDBC-06D4E4CF4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581" y="515271"/>
            <a:ext cx="3939765" cy="272415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39E66BE8-A12E-5027-FA93-EF37E1937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581" y="4246211"/>
            <a:ext cx="4284689" cy="1540032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E89644C4-E072-A766-26FD-FCA27D3DA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45" y="217172"/>
            <a:ext cx="3999272" cy="3019058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35BE7EB6-5E90-8A9D-D0F0-A547DD8B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029" y="4339044"/>
            <a:ext cx="4045077" cy="14471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0" y="2587563"/>
            <a:ext cx="3883500" cy="5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Шестая фотография:</a:t>
            </a:r>
            <a:endParaRPr sz="14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Черты: доброта, открытость, общительность, мудрость, сварливость.</a:t>
            </a:r>
            <a:endParaRPr sz="14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 симпатии:</a:t>
            </a:r>
            <a:endParaRPr sz="14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Вывод: при восприятии пожилой женщины респондентами, было отмечено  нейтральное отношение большинства к ней. Приписываемые ей позитивные черты в равной степени соотносятся с негативными. </a:t>
            </a:r>
            <a:endParaRPr sz="1400"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23" y="126699"/>
            <a:ext cx="2542820" cy="246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 t="4085" b="6525"/>
          <a:stretch/>
        </p:blipFill>
        <p:spPr>
          <a:xfrm>
            <a:off x="4089323" y="195821"/>
            <a:ext cx="1879677" cy="26616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3883500" y="2941349"/>
            <a:ext cx="4886700" cy="365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Седьмая фотография (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Армин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Майвес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):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Черты, приписываемые респондентами: спокойный, закрытый, жестокий, агрессивный, критичный.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 симпатии: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Вывод: подлинная характеристика мужчины (негативно известный, как каннибал) полностью соответствует первому впечатлению людей, большинство также отметило, что он вызывает неприязнь.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5">
            <a:alphaModFix/>
          </a:blip>
          <a:srcRect l="8828" t="9502" r="4017"/>
          <a:stretch/>
        </p:blipFill>
        <p:spPr>
          <a:xfrm>
            <a:off x="108100" y="3753780"/>
            <a:ext cx="3540299" cy="151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7182" y="4103863"/>
            <a:ext cx="3612700" cy="13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body" idx="2"/>
          </p:nvPr>
        </p:nvSpPr>
        <p:spPr>
          <a:xfrm>
            <a:off x="4634250" y="2149855"/>
            <a:ext cx="4447500" cy="54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Девятая фотография: (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А.Спесивцев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Черты, приписываемые респондентами: жестокость, безответственность, злость, хитрость, вспыльчивость, трусливость. </a:t>
            </a: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 симпатии:</a:t>
            </a: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Вывод: респондентам не было сказано, что на данной фотографии представлен серийный убийца, однако негативное первое впечатление большинства, с выделением антисоциальных черт поведения, полностью соответствует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Спесивцеву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0" y="2420355"/>
            <a:ext cx="4572000" cy="46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Восьмая фотография </a:t>
            </a: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Черты, приписываемые респондентами: веселый, открытый, добрый, дружелюбный, лживый, самовлюбленный, жестокий, инфантильный, назойливый, агрессивный.</a:t>
            </a: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 симпатии:</a:t>
            </a: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Вывод: Весомым количеством респондентов был отмечен эпатажный внешний вид мужчины, что сказалось на их негативной оценке.</a:t>
            </a: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50" y="4281339"/>
            <a:ext cx="4447501" cy="165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4135" y="3990580"/>
            <a:ext cx="4218475" cy="15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5">
            <a:alphaModFix/>
          </a:blip>
          <a:srcRect t="5770" b="15402"/>
          <a:stretch/>
        </p:blipFill>
        <p:spPr>
          <a:xfrm>
            <a:off x="62250" y="138875"/>
            <a:ext cx="3185321" cy="228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6">
            <a:alphaModFix/>
          </a:blip>
          <a:srcRect t="17972" b="17565"/>
          <a:stretch/>
        </p:blipFill>
        <p:spPr>
          <a:xfrm>
            <a:off x="4664135" y="244799"/>
            <a:ext cx="3726936" cy="190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/>
        </p:nvSpPr>
        <p:spPr>
          <a:xfrm>
            <a:off x="67812" y="2985478"/>
            <a:ext cx="4572000" cy="365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Десятая фотография: </a:t>
            </a:r>
            <a:endParaRPr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Черты, приписываемые респондентами: доброта, заботливость, спокойствие, целеустремленность, строгость, властность, закрытость.</a:t>
            </a:r>
            <a:endParaRPr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 симпатии:</a:t>
            </a:r>
            <a:endParaRPr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Вывод: Модельная внешность девушки ассоциируется у людей с завышенной самооценкой и авторитарностью.</a:t>
            </a:r>
            <a:endParaRPr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b="12273"/>
          <a:stretch/>
        </p:blipFill>
        <p:spPr>
          <a:xfrm>
            <a:off x="207173" y="259875"/>
            <a:ext cx="2632184" cy="272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12" y="4496119"/>
            <a:ext cx="4280175" cy="1546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2C7AD7-D4E6-0648-B838-571546B1CB05}"/>
              </a:ext>
            </a:extLst>
          </p:cNvPr>
          <p:cNvSpPr txBox="1"/>
          <p:nvPr/>
        </p:nvSpPr>
        <p:spPr>
          <a:xfrm>
            <a:off x="4639812" y="3309163"/>
            <a:ext cx="46745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Одиннадцатая фотография: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Черты: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открытый, самоуверенный, самовлюбленный, наглый, жесткий.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симпатии: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Оголенное тело у мужчины вызывает практически  у половины респондентов антипатию, также из-за этого многим испытуемым казалось, что данный человек может совершать асоциальные поступки.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3E1EADC0-7551-172E-C5B5-B29861140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173" y="240107"/>
            <a:ext cx="2748963" cy="3109383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F84D5B2-7B12-B251-199C-85656298C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173" y="4266527"/>
            <a:ext cx="2388254" cy="16247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0F3B035-B97E-8C0C-E77B-890B44A10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61493"/>
            <a:ext cx="4615952" cy="3832578"/>
          </a:xfrm>
        </p:spPr>
        <p:txBody>
          <a:bodyPr anchor="ctr">
            <a:noAutofit/>
          </a:bodyPr>
          <a:lstStyle/>
          <a:p>
            <a:pPr algn="just"/>
            <a:r>
              <a:rPr lang="ru-RU" sz="1400" dirty="0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Двенадцатая фотография:</a:t>
            </a:r>
          </a:p>
          <a:p>
            <a:pPr algn="just"/>
            <a:r>
              <a:rPr lang="ru-RU" sz="1400" dirty="0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Черты: дерзкая, творческая, открытая, смелая, ранимая, добрая.</a:t>
            </a:r>
          </a:p>
          <a:p>
            <a:pPr algn="just"/>
            <a:r>
              <a:rPr lang="ru-RU" sz="1400" dirty="0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симпатии:</a:t>
            </a:r>
          </a:p>
          <a:p>
            <a:pPr algn="just"/>
            <a:endParaRPr lang="ru-RU" sz="1400" dirty="0">
              <a:solidFill>
                <a:schemeClr val="bg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bg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bg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bg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bg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bg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bg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Наличие татуировок  надвигало респондентов на мысль о том, что данная девушка творческая,  смелая, открытая. Но при этом некоторые, под действием стереотипов, отмечали, что девушка явно сидела в тюрьме.</a:t>
            </a:r>
            <a:endParaRPr lang="ru-RU" sz="1400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8A411CC-5CAE-8207-7CF4-4EC0EDF9903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3025421"/>
            <a:ext cx="4718548" cy="5481900"/>
          </a:xfrm>
        </p:spPr>
        <p:txBody>
          <a:bodyPr>
            <a:normAutofit/>
          </a:bodyPr>
          <a:lstStyle/>
          <a:p>
            <a:pPr marL="146050" indent="0" algn="l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Тринадцатая фотография (Тед Банди):</a:t>
            </a:r>
          </a:p>
          <a:p>
            <a:pPr marL="146050" indent="0" algn="l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Черты: любвеобильный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жестокий, вежливый, внимательный, 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харизматичный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рассудительный</a:t>
            </a:r>
          </a:p>
          <a:p>
            <a:pPr marL="146050" indent="0" algn="l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симпатии:</a:t>
            </a:r>
          </a:p>
          <a:p>
            <a:pPr marL="146050" indent="0" algn="l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 algn="l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 algn="l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 algn="l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 algn="l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 algn="l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 algn="l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Несмотря на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то, что данный человек является асоциальным, улыбка на фотографии и опрятный внешний вид дает повод респондентам думать, что данный мужчина располагает к себе и являлся бы приятным собеседником.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xmlns="" id="{89ED2372-2B19-3E9A-6FB5-33F09D176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97" y="4263730"/>
            <a:ext cx="4109357" cy="1502641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C061197D-EA51-F96B-9BC5-B97D2ECE8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5" y="81643"/>
            <a:ext cx="2493204" cy="334735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B3BB8CA8-B66C-2539-50BE-397E5E670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345" y="4162405"/>
            <a:ext cx="4109358" cy="1469571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5C64EFEE-C79B-36FA-52D2-55DDBC672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273" y="111769"/>
            <a:ext cx="2611869" cy="29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33656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760</Words>
  <Application>Microsoft Office PowerPoint</Application>
  <PresentationFormat>Экран (4:3)</PresentationFormat>
  <Paragraphs>162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Roboto</vt:lpstr>
      <vt:lpstr>Libre Franklin</vt:lpstr>
      <vt:lpstr>Times New Roman</vt:lpstr>
      <vt:lpstr>Arial</vt:lpstr>
      <vt:lpstr>Merriweather</vt:lpstr>
      <vt:lpstr>Paradigm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work</cp:lastModifiedBy>
  <cp:revision>4</cp:revision>
  <dcterms:modified xsi:type="dcterms:W3CDTF">2022-12-07T07:09:38Z</dcterms:modified>
</cp:coreProperties>
</file>