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1"/>
  </p:handout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B6"/>
    <a:srgbClr val="F9D600"/>
    <a:srgbClr val="97000B"/>
    <a:srgbClr val="324057"/>
    <a:srgbClr val="007CCE"/>
    <a:srgbClr val="2A1255"/>
    <a:srgbClr val="A58C51"/>
    <a:srgbClr val="213969"/>
    <a:srgbClr val="332319"/>
    <a:srgbClr val="173A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25" d="100"/>
          <a:sy n="125" d="100"/>
        </p:scale>
        <p:origin x="-1224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8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474221" y="3031884"/>
            <a:ext cx="4983979" cy="9561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1B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Уровень </a:t>
            </a:r>
            <a:r>
              <a:rPr lang="ru-RU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1B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созависимых</a:t>
            </a:r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1B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1B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моделей 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1B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на стадии интеграции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41B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77514" y="4303876"/>
            <a:ext cx="5490519" cy="2267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800"/>
              </a:spcAft>
            </a:pPr>
            <a:r>
              <a:rPr lang="ru-RU" dirty="0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Выполнили студенты МПФ, 3 курс</a:t>
            </a:r>
            <a:endParaRPr lang="ru-RU" sz="1400" dirty="0">
              <a:solidFill>
                <a:srgbClr val="0041B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800"/>
              </a:spcAft>
            </a:pPr>
            <a:r>
              <a:rPr lang="ru-RU" dirty="0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Группа 1</a:t>
            </a:r>
            <a:endParaRPr lang="ru-RU" sz="1400" dirty="0">
              <a:solidFill>
                <a:srgbClr val="0041B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800"/>
              </a:spcAft>
            </a:pPr>
            <a:r>
              <a:rPr lang="ru-RU" dirty="0" err="1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Зобова</a:t>
            </a:r>
            <a:r>
              <a:rPr lang="ru-RU" dirty="0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Диана Валентиновна</a:t>
            </a:r>
            <a:endParaRPr lang="ru-RU" sz="1400" dirty="0">
              <a:solidFill>
                <a:srgbClr val="0041B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800"/>
              </a:spcAft>
            </a:pPr>
            <a:r>
              <a:rPr lang="ru-RU" dirty="0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Горенюк Яна Олеговна</a:t>
            </a:r>
            <a:endParaRPr lang="ru-RU" sz="1400" dirty="0">
              <a:solidFill>
                <a:srgbClr val="0041B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800"/>
              </a:spcAft>
            </a:pPr>
            <a:r>
              <a:rPr lang="ru-RU" dirty="0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Проверил преподаватель: </a:t>
            </a:r>
          </a:p>
          <a:p>
            <a:pPr algn="r">
              <a:spcAft>
                <a:spcPts val="800"/>
              </a:spcAft>
            </a:pPr>
            <a:r>
              <a:rPr lang="ru-RU" dirty="0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Воронко Елена Валентиновна</a:t>
            </a:r>
            <a:endParaRPr lang="ru-RU" sz="1400" dirty="0">
              <a:solidFill>
                <a:srgbClr val="0041B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542" y="4632326"/>
            <a:ext cx="2578443" cy="193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2960" y="0"/>
            <a:ext cx="83210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МИНИСТЕРСТВО ЗДРАВООХРАНЕНИЯ РЕСПУБЛИКИ БЕЛАРУСЬ УЧРЕЖДЕНИЕ ОБРАЗОВАНИЯ ГРОДНЕНСКИЙ</a:t>
            </a:r>
          </a:p>
          <a:p>
            <a:pPr algn="ctr"/>
            <a:r>
              <a:rPr lang="ru-RU" sz="1400" dirty="0"/>
              <a:t>ГОСУДАРСТВЕННЫЙ МЕДИЦИНСКИЙ УНИВЕРСИТЕТ </a:t>
            </a:r>
          </a:p>
          <a:p>
            <a:pPr algn="ctr"/>
            <a:endParaRPr lang="ru-RU" sz="1400" dirty="0"/>
          </a:p>
          <a:p>
            <a:pPr algn="ctr"/>
            <a:r>
              <a:rPr lang="ru-RU" sz="1400" dirty="0"/>
              <a:t>КАФЕДРА ПСИХОЛОГИИ И ПЕДАГОГИКИ</a:t>
            </a:r>
          </a:p>
          <a:p>
            <a:pPr algn="ctr"/>
            <a:endParaRPr lang="ru-RU" sz="1400" dirty="0"/>
          </a:p>
          <a:p>
            <a:pPr algn="ctr"/>
            <a:r>
              <a:rPr lang="ru-RU" sz="1400" dirty="0"/>
              <a:t>СОЦИАЛЬНАЯ ПСИХОЛОГИЯ</a:t>
            </a: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0876" y="2615209"/>
            <a:ext cx="8114270" cy="3670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25000"/>
              </a:lnSpc>
              <a:spcAft>
                <a:spcPts val="1200"/>
              </a:spcAft>
            </a:pPr>
            <a:r>
              <a:rPr lang="ru-RU" dirty="0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исследования: оценка уровня </a:t>
            </a:r>
            <a:r>
              <a:rPr lang="ru-RU" dirty="0" err="1" smtClean="0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созависимости</a:t>
            </a:r>
            <a:r>
              <a:rPr lang="ru-RU" dirty="0" smtClean="0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стадии интеграции.</a:t>
            </a:r>
            <a:endParaRPr lang="ru-RU" sz="1400" dirty="0">
              <a:solidFill>
                <a:srgbClr val="0041B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25000"/>
              </a:lnSpc>
              <a:spcAft>
                <a:spcPts val="1200"/>
              </a:spcAft>
            </a:pPr>
            <a:r>
              <a:rPr lang="ru-RU" dirty="0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 исследования: уровень </a:t>
            </a:r>
            <a:r>
              <a:rPr lang="ru-RU" dirty="0" err="1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созависимости</a:t>
            </a:r>
            <a:r>
              <a:rPr lang="ru-RU" dirty="0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среди подростков и юношей.</a:t>
            </a:r>
            <a:endParaRPr lang="ru-RU" sz="1400" dirty="0">
              <a:solidFill>
                <a:srgbClr val="0041B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25000"/>
              </a:lnSpc>
              <a:spcAft>
                <a:spcPts val="1200"/>
              </a:spcAft>
            </a:pPr>
            <a:r>
              <a:rPr lang="ru-RU" dirty="0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 исследования: опрос </a:t>
            </a:r>
            <a:r>
              <a:rPr lang="ru-RU" dirty="0" smtClean="0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 социологического исследования, заключающийся в сборе и получении сведений об определённых мнениях, знаниях и социальных фактах, составляющих предмет исследования, путём устного или письменного взаимодействия исследователя (интервьюера) и заданной совокупности опрашиваемых (интервьюируемые, респонденты).</a:t>
            </a:r>
            <a:endParaRPr lang="ru-RU" sz="1400" dirty="0">
              <a:solidFill>
                <a:srgbClr val="0041B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25000"/>
              </a:lnSpc>
              <a:spcAft>
                <a:spcPts val="1200"/>
              </a:spcAft>
            </a:pPr>
            <a:r>
              <a:rPr lang="ru-RU" dirty="0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Группа испытуемых: 50 человека, подростки и юноши в возрасте 17-22 лет.</a:t>
            </a:r>
            <a:endParaRPr lang="ru-RU" sz="1400" dirty="0">
              <a:solidFill>
                <a:srgbClr val="0041B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147929" y="975309"/>
            <a:ext cx="4983979" cy="9561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1B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Цель и предмет исследования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41B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1026" name="Picture 2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179" y="0"/>
            <a:ext cx="2421924" cy="242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1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10739" y="1889760"/>
            <a:ext cx="6720223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25000"/>
              </a:lnSpc>
              <a:spcAft>
                <a:spcPts val="800"/>
              </a:spcAft>
            </a:pPr>
            <a:r>
              <a:rPr lang="ru-RU" dirty="0" err="1" smtClean="0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Созависимость</a:t>
            </a:r>
            <a:r>
              <a:rPr lang="ru-RU" dirty="0" smtClean="0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dirty="0" err="1" smtClean="0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Б.Уайнхолд</a:t>
            </a:r>
            <a:r>
              <a:rPr lang="ru-RU" dirty="0" smtClean="0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Дж.Уайнхолд</a:t>
            </a:r>
            <a:r>
              <a:rPr lang="ru-RU" dirty="0" smtClean="0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определяется </a:t>
            </a:r>
            <a:r>
              <a:rPr lang="ru-RU" dirty="0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психологическое расстройство, причиной которого является незавершенность одной из наиболее важных стадий развития в раннем детстве </a:t>
            </a:r>
            <a:r>
              <a:rPr lang="ru-RU" dirty="0" smtClean="0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стадии установления психологической автономии. Психологическая автономия необходима для развития собственного “Я”, отдельного от родителей.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603159" y="176238"/>
            <a:ext cx="5476102" cy="9561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1B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Созависимость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41B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4098" name="Picture 2" descr="190 человечков для презентации на прозрачном фон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0"/>
          <a:stretch/>
        </p:blipFill>
        <p:spPr bwMode="auto">
          <a:xfrm>
            <a:off x="3680212" y="5395784"/>
            <a:ext cx="2807684" cy="146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7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94485" y="1394077"/>
            <a:ext cx="7735331" cy="5283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800"/>
              </a:spcAft>
            </a:pPr>
            <a:r>
              <a:rPr lang="ru-RU" dirty="0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Маргарет Малер </a:t>
            </a:r>
            <a:r>
              <a:rPr lang="ru-RU" dirty="0" smtClean="0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соавторами установили</a:t>
            </a:r>
            <a:r>
              <a:rPr lang="ru-RU" dirty="0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что люди, у которых </a:t>
            </a:r>
            <a:r>
              <a:rPr lang="ru-RU" dirty="0" smtClean="0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стадия установления автономии завершается </a:t>
            </a:r>
            <a:r>
              <a:rPr lang="ru-RU" dirty="0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успешно, в дальнейшем не зависят от людей или вещей, находящихся вовне, которые управляли бы ими. У них существует целостное внутреннее ощущение своей уникальности и четкое представление о своем “Я” и о том, кто они есть. Они могут находиться в близких отношениях с другими людьми, не опасаясь потерять себя как личность. Они могут эффективно удовлетворять все свои потребности, обращаясь непосредственно к другим лицам, если им необходима помощь. И наконец, они не теряют общего позитивного представления о самом себе, когда окружающие их критикуют. </a:t>
            </a:r>
          </a:p>
          <a:p>
            <a:pPr indent="450215" algn="just">
              <a:spcAft>
                <a:spcPts val="800"/>
              </a:spcAft>
            </a:pPr>
            <a:r>
              <a:rPr lang="ru-RU" dirty="0" smtClean="0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Незавершенность </a:t>
            </a:r>
            <a:r>
              <a:rPr lang="ru-RU" dirty="0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этой </a:t>
            </a:r>
            <a:r>
              <a:rPr lang="ru-RU" dirty="0" smtClean="0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стадии </a:t>
            </a:r>
            <a:r>
              <a:rPr lang="ru-RU" dirty="0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может лишить человека полноты ощущений всех его человеческих качеств и заставить вести очень замкнутую жизнь, в которой будет преобладать страх, неискреннее поведение и зависимости.</a:t>
            </a:r>
            <a:endParaRPr lang="ru-RU" sz="1400" dirty="0">
              <a:solidFill>
                <a:srgbClr val="0041B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800"/>
              </a:spcAft>
            </a:pPr>
            <a:r>
              <a:rPr lang="ru-RU" dirty="0" smtClean="0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развития </a:t>
            </a:r>
            <a:r>
              <a:rPr lang="ru-RU" dirty="0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психологической автономности человека </a:t>
            </a:r>
            <a:r>
              <a:rPr lang="ru-RU" dirty="0" smtClean="0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нужно</a:t>
            </a:r>
            <a:r>
              <a:rPr lang="ru-RU" dirty="0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чтобы оба его родителя были достаточно грамотны и каждый из них имел хорошо развитую психологическою автономность, чтобы помочь ребенку отделиться.</a:t>
            </a:r>
            <a:endParaRPr lang="ru-RU" sz="1400" dirty="0">
              <a:solidFill>
                <a:srgbClr val="0041B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99072" y="151525"/>
            <a:ext cx="5476102" cy="9561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1B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Созависимость это 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41B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5122" name="Picture 2" descr="https://uprostim.com/wp-content/uploads/2021/05/image17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722" y="82378"/>
            <a:ext cx="2711192" cy="175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58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38402" y="505752"/>
            <a:ext cx="6425512" cy="9561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1B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Описание результатов исследования 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41B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523">
                        <a14:foregroundMark x1="26522" y1="2564" x2="72033" y2="2564"/>
                        <a14:foregroundMark x1="26729" y1="2024" x2="27348" y2="7287"/>
                        <a14:foregroundMark x1="27141" y1="9177" x2="71827" y2="8097"/>
                        <a14:foregroundMark x1="41589" y1="6208" x2="57379" y2="4184"/>
                        <a14:foregroundMark x1="37564" y1="6208" x2="61610" y2="7018"/>
                        <a14:foregroundMark x1="71414" y1="3104" x2="74819" y2="10796"/>
                        <a14:foregroundMark x1="3199" y1="74629" x2="42002" y2="96761"/>
                        <a14:foregroundMark x1="29205" y1="75169" x2="65325" y2="97301"/>
                        <a14:foregroundMark x1="86997" y1="77058" x2="67492" y2="97706"/>
                        <a14:foregroundMark x1="70382" y1="77328" x2="54592" y2="97976"/>
                        <a14:foregroundMark x1="3612" y1="76248" x2="88029" y2="78408"/>
                        <a14:foregroundMark x1="2167" y1="74359" x2="2064" y2="91093"/>
                        <a14:foregroundMark x1="4231" y1="95951" x2="89474" y2="97976"/>
                        <a14:foregroundMark x1="90299" y1="95951" x2="88442" y2="77598"/>
                        <a14:foregroundMark x1="86791" y1="83401" x2="40764" y2="93522"/>
                        <a14:foregroundMark x1="8669" y1="89609" x2="32817" y2="83671"/>
                        <a14:foregroundMark x1="9907" y1="79487" x2="15996" y2="87989"/>
                        <a14:foregroundMark x1="6295" y1="78947" x2="12384" y2="86370"/>
                        <a14:foregroundMark x1="4231" y1="78408" x2="12178" y2="87989"/>
                        <a14:foregroundMark x1="4231" y1="79757" x2="11352" y2="91633"/>
                        <a14:foregroundMark x1="3818" y1="77868" x2="7121" y2="90283"/>
                        <a14:foregroundMark x1="23529" y1="81916" x2="38287" y2="94062"/>
                        <a14:foregroundMark x1="32198" y1="80297" x2="43756" y2="92713"/>
                        <a14:foregroundMark x1="38493" y1="82591" x2="53973" y2="95951"/>
                        <a14:foregroundMark x1="55418" y1="82861" x2="62229" y2="93792"/>
                        <a14:foregroundMark x1="51496" y1="81107" x2="58204" y2="94872"/>
                        <a14:foregroundMark x1="45614" y1="78947" x2="53767" y2="89339"/>
                        <a14:foregroundMark x1="57998" y1="80297" x2="74200" y2="91093"/>
                        <a14:foregroundMark x1="66151" y1="79757" x2="73375" y2="87179"/>
                        <a14:foregroundMark x1="72859" y1="77868" x2="77090" y2="85830"/>
                        <a14:foregroundMark x1="78947" y1="80567" x2="82972" y2="89879"/>
                        <a14:foregroundMark x1="62642" y1="89879" x2="70175" y2="96221"/>
                        <a14:foregroundMark x1="19917" y1="84211" x2="31785" y2="94602"/>
                        <a14:foregroundMark x1="21259" y1="87989" x2="33230" y2="96221"/>
                        <a14:foregroundMark x1="33849" y1="86100" x2="40351" y2="92713"/>
                        <a14:foregroundMark x1="68111" y1="85560" x2="70382" y2="95142"/>
                        <a14:foregroundMark x1="84417" y1="83131" x2="91847" y2="89879"/>
                        <a14:foregroundMark x1="78741" y1="85830" x2="82559" y2="92713"/>
                        <a14:foregroundMark x1="22497" y1="3914" x2="32405" y2="6748"/>
                        <a14:foregroundMark x1="25800" y1="9177" x2="33230" y2="4184"/>
                        <a14:foregroundMark x1="87616" y1="81646" x2="94737" y2="87179"/>
                        <a14:backgroundMark x1="18060" y1="24831" x2="18060" y2="24831"/>
                      </a14:backgroundRemoval>
                    </a14:imgEffect>
                  </a14:imgLayer>
                </a14:imgProps>
              </a:ext>
            </a:extLst>
          </a:blip>
          <a:srcRect r="8927"/>
          <a:stretch/>
        </p:blipFill>
        <p:spPr>
          <a:xfrm>
            <a:off x="539883" y="1626617"/>
            <a:ext cx="4225706" cy="3548139"/>
          </a:xfrm>
          <a:prstGeom prst="rect">
            <a:avLst/>
          </a:prstGeom>
          <a:scene3d>
            <a:camera prst="perspectiveFront"/>
            <a:lightRig rig="threePt" dir="t"/>
          </a:scene3d>
        </p:spPr>
      </p:pic>
      <p:sp>
        <p:nvSpPr>
          <p:cNvPr id="4" name="Прямоугольник 3"/>
          <p:cNvSpPr/>
          <p:nvPr/>
        </p:nvSpPr>
        <p:spPr>
          <a:xfrm>
            <a:off x="4765589" y="1626617"/>
            <a:ext cx="3950043" cy="4220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25000"/>
              </a:lnSpc>
              <a:spcAft>
                <a:spcPts val="800"/>
              </a:spcAft>
            </a:pPr>
            <a:r>
              <a:rPr lang="ru-RU" dirty="0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Данные нашего исследования можно представить в следующей форме: из 25 испытуемых девушек 1 (4%) имеет очень мало </a:t>
            </a:r>
            <a:r>
              <a:rPr lang="ru-RU" dirty="0" err="1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созависимых</a:t>
            </a:r>
            <a:r>
              <a:rPr lang="ru-RU" dirty="0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и/или высокую степень </a:t>
            </a:r>
            <a:r>
              <a:rPr lang="ru-RU" dirty="0" err="1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контрзависимых</a:t>
            </a:r>
            <a:r>
              <a:rPr lang="ru-RU" dirty="0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моделей, 6 (24%) имеет среднюю степень </a:t>
            </a:r>
            <a:r>
              <a:rPr lang="ru-RU" dirty="0" err="1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созависимых</a:t>
            </a:r>
            <a:r>
              <a:rPr lang="ru-RU" dirty="0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и/или </a:t>
            </a:r>
            <a:r>
              <a:rPr lang="ru-RU" dirty="0" err="1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контрзависимых</a:t>
            </a:r>
            <a:r>
              <a:rPr lang="ru-RU" dirty="0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моделей, 17 (68%) имеет высокую степень </a:t>
            </a:r>
            <a:r>
              <a:rPr lang="ru-RU" dirty="0" err="1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созависимости</a:t>
            </a:r>
            <a:r>
              <a:rPr lang="ru-RU" dirty="0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 (4%) имеет очень высокую степень </a:t>
            </a:r>
            <a:r>
              <a:rPr lang="ru-RU" dirty="0" err="1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созависимых</a:t>
            </a:r>
            <a:r>
              <a:rPr lang="ru-RU" dirty="0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моделей.</a:t>
            </a:r>
            <a:endParaRPr lang="ru-RU" sz="1400" dirty="0">
              <a:solidFill>
                <a:srgbClr val="0041B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441" y="5038850"/>
            <a:ext cx="1510905" cy="1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41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397212" y="579893"/>
            <a:ext cx="6425512" cy="9561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1B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Описание результатов исследования 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41B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8588"/>
          <a:stretch/>
        </p:blipFill>
        <p:spPr>
          <a:xfrm>
            <a:off x="4754009" y="2067698"/>
            <a:ext cx="4389991" cy="36874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06843" y="2737926"/>
            <a:ext cx="3422822" cy="3873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25000"/>
              </a:lnSpc>
              <a:spcAft>
                <a:spcPts val="800"/>
              </a:spcAft>
            </a:pPr>
            <a:r>
              <a:rPr lang="ru-RU" dirty="0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25 испытуемых юношей 1 (4%) имеет очень мало </a:t>
            </a:r>
            <a:r>
              <a:rPr lang="ru-RU" dirty="0" err="1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созависимых</a:t>
            </a:r>
            <a:r>
              <a:rPr lang="ru-RU" dirty="0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и/или высокую степень </a:t>
            </a:r>
            <a:r>
              <a:rPr lang="ru-RU" dirty="0" err="1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контрзависимых</a:t>
            </a:r>
            <a:r>
              <a:rPr lang="ru-RU" dirty="0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моделей, 13 (52%) имеет среднюю степень </a:t>
            </a:r>
            <a:r>
              <a:rPr lang="ru-RU" dirty="0" err="1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созависимых</a:t>
            </a:r>
            <a:r>
              <a:rPr lang="ru-RU" dirty="0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и/или </a:t>
            </a:r>
            <a:r>
              <a:rPr lang="ru-RU" dirty="0" err="1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контрзависимых</a:t>
            </a:r>
            <a:r>
              <a:rPr lang="ru-RU" dirty="0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моделей, 10 (40%) имеет высокую степень </a:t>
            </a:r>
            <a:r>
              <a:rPr lang="ru-RU" dirty="0" err="1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созависимости</a:t>
            </a:r>
            <a:r>
              <a:rPr lang="ru-RU" dirty="0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 (4%) имеет очень высокую степень </a:t>
            </a:r>
            <a:r>
              <a:rPr lang="ru-RU" dirty="0" err="1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созависимых</a:t>
            </a:r>
            <a:r>
              <a:rPr lang="ru-RU" dirty="0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моделей.</a:t>
            </a:r>
            <a:endParaRPr lang="ru-RU" sz="1400" dirty="0">
              <a:solidFill>
                <a:srgbClr val="0041B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843" y="885874"/>
            <a:ext cx="2487222" cy="186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73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397212" y="579893"/>
            <a:ext cx="6425512" cy="9561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1B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Описание результатов исследования 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41B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98" r="91403">
                        <a14:foregroundMark x1="25593" y1="2196" x2="69763" y2="5556"/>
                        <a14:foregroundMark x1="27075" y1="7494" x2="70455" y2="4134"/>
                        <a14:foregroundMark x1="24901" y1="5426" x2="36166" y2="2842"/>
                        <a14:foregroundMark x1="58696" y1="3488" x2="70652" y2="9432"/>
                        <a14:foregroundMark x1="58992" y1="3230" x2="62352" y2="8527"/>
                        <a14:foregroundMark x1="56522" y1="1163" x2="61067" y2="6848"/>
                        <a14:foregroundMark x1="51976" y1="1809" x2="56621" y2="7235"/>
                        <a14:foregroundMark x1="55336" y1="3747" x2="58696" y2="10207"/>
                        <a14:foregroundMark x1="51087" y1="4522" x2="58498" y2="10465"/>
                        <a14:foregroundMark x1="69565" y1="3747" x2="67292" y2="8786"/>
                        <a14:foregroundMark x1="73419" y1="3230" x2="66403" y2="10465"/>
                        <a14:foregroundMark x1="60573" y1="1809" x2="63538" y2="10207"/>
                        <a14:foregroundMark x1="59387" y1="1550" x2="61067" y2="9561"/>
                        <a14:foregroundMark x1="60870" y1="2584" x2="72332" y2="6848"/>
                        <a14:foregroundMark x1="38735" y1="7752" x2="51976" y2="5426"/>
                        <a14:foregroundMark x1="36364" y1="5814" x2="42589" y2="10465"/>
                        <a14:foregroundMark x1="5435" y1="77390" x2="10870" y2="87080"/>
                        <a14:foregroundMark x1="12846" y1="78941" x2="19565" y2="91344"/>
                        <a14:foregroundMark x1="19565" y1="79328" x2="25296" y2="86951"/>
                        <a14:foregroundMark x1="1285" y1="79199" x2="89427" y2="79328"/>
                        <a14:foregroundMark x1="89032" y1="79716" x2="89427" y2="92894"/>
                        <a14:foregroundMark x1="89427" y1="93928" x2="12549" y2="93282"/>
                        <a14:foregroundMark x1="1976" y1="79587" x2="14328" y2="94057"/>
                        <a14:foregroundMark x1="18577" y1="81266" x2="26285" y2="91990"/>
                        <a14:foregroundMark x1="32016" y1="78941" x2="39229" y2="93023"/>
                        <a14:foregroundMark x1="47628" y1="80233" x2="54644" y2="93282"/>
                        <a14:foregroundMark x1="23715" y1="85401" x2="90415" y2="85401"/>
                        <a14:foregroundMark x1="23617" y1="80362" x2="87747" y2="81266"/>
                        <a14:foregroundMark x1="27273" y1="89276" x2="76186" y2="90052"/>
                        <a14:foregroundMark x1="76285" y1="93023" x2="24605" y2="91990"/>
                        <a14:foregroundMark x1="29150" y1="84367" x2="38538" y2="90956"/>
                        <a14:foregroundMark x1="40514" y1="82687" x2="48123" y2="89276"/>
                        <a14:foregroundMark x1="53360" y1="82687" x2="59387" y2="88889"/>
                        <a14:foregroundMark x1="64723" y1="83075" x2="69466" y2="90956"/>
                        <a14:foregroundMark x1="89032" y1="83333" x2="63933" y2="83333"/>
                        <a14:foregroundMark x1="53656" y1="82687" x2="67391" y2="82558"/>
                        <a14:foregroundMark x1="50296" y1="82687" x2="20257" y2="80879"/>
                        <a14:foregroundMark x1="21937" y1="82558" x2="28261" y2="83979"/>
                        <a14:foregroundMark x1="39032" y1="84367" x2="45949" y2="92636"/>
                        <a14:foregroundMark x1="57213" y1="87597" x2="76482" y2="87726"/>
                        <a14:foregroundMark x1="79644" y1="84625" x2="81719" y2="95090"/>
                        <a14:foregroundMark x1="79150" y1="86951" x2="89427" y2="87339"/>
                        <a14:foregroundMark x1="88043" y1="81654" x2="91403" y2="83979"/>
                        <a14:foregroundMark x1="5435" y1="80620" x2="18379" y2="82687"/>
                        <a14:foregroundMark x1="14526" y1="89406" x2="14032" y2="89018"/>
                        <a14:foregroundMark x1="8794" y1="83721" x2="16206" y2="85271"/>
                        <a14:foregroundMark x1="7510" y1="83721" x2="12055" y2="866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919"/>
          <a:stretch/>
        </p:blipFill>
        <p:spPr>
          <a:xfrm>
            <a:off x="646516" y="1458531"/>
            <a:ext cx="4617463" cy="411057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75190" y="1836169"/>
            <a:ext cx="3447534" cy="3901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25000"/>
              </a:lnSpc>
              <a:spcAft>
                <a:spcPts val="800"/>
              </a:spcAft>
            </a:pPr>
            <a:r>
              <a:rPr lang="ru-RU" dirty="0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50 испытуемых 2 (4%) имеют очень мало </a:t>
            </a:r>
            <a:r>
              <a:rPr lang="ru-RU" dirty="0" err="1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созависимых</a:t>
            </a:r>
            <a:r>
              <a:rPr lang="ru-RU" dirty="0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и/или высокую степень </a:t>
            </a:r>
            <a:r>
              <a:rPr lang="ru-RU" dirty="0" err="1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контрзависимых</a:t>
            </a:r>
            <a:r>
              <a:rPr lang="ru-RU" dirty="0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моделей, 19 (38%) имеет среднюю степень </a:t>
            </a:r>
            <a:r>
              <a:rPr lang="ru-RU" dirty="0" err="1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созависимых</a:t>
            </a:r>
            <a:r>
              <a:rPr lang="ru-RU" dirty="0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и/или </a:t>
            </a:r>
            <a:r>
              <a:rPr lang="ru-RU" dirty="0" err="1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контрзависимых</a:t>
            </a:r>
            <a:r>
              <a:rPr lang="ru-RU" dirty="0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моделей, 27 (54%) имеет высокую степень </a:t>
            </a:r>
            <a:r>
              <a:rPr lang="ru-RU" dirty="0" err="1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созависимости</a:t>
            </a:r>
            <a:r>
              <a:rPr lang="ru-RU" dirty="0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 (4%) имеют очень высокую степень </a:t>
            </a:r>
            <a:r>
              <a:rPr lang="ru-RU" dirty="0" err="1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созависимых</a:t>
            </a:r>
            <a:r>
              <a:rPr lang="ru-RU" dirty="0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моделей.</a:t>
            </a:r>
            <a:endParaRPr lang="ru-RU" sz="1400" dirty="0">
              <a:solidFill>
                <a:srgbClr val="0041B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014" y="5373112"/>
            <a:ext cx="2356965" cy="148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08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5631" y="1313630"/>
            <a:ext cx="7883611" cy="3657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25000"/>
              </a:lnSpc>
              <a:spcAft>
                <a:spcPts val="800"/>
              </a:spcAft>
            </a:pPr>
            <a:r>
              <a:rPr lang="ru-RU" dirty="0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Было проведено исследование уровня </a:t>
            </a:r>
            <a:r>
              <a:rPr lang="ru-RU" dirty="0" err="1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созависимости</a:t>
            </a:r>
            <a:r>
              <a:rPr lang="ru-RU" dirty="0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 шкале </a:t>
            </a:r>
            <a:r>
              <a:rPr lang="ru-RU" dirty="0" err="1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созависимости</a:t>
            </a:r>
            <a:r>
              <a:rPr lang="ru-RU" dirty="0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Уайнхолд</a:t>
            </a:r>
            <a:r>
              <a:rPr lang="ru-RU" dirty="0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dirty="0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Codependency</a:t>
            </a:r>
            <a:r>
              <a:rPr lang="ru-RU" dirty="0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Self-Inventory</a:t>
            </a:r>
            <a:r>
              <a:rPr lang="ru-RU" dirty="0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Scale</a:t>
            </a:r>
            <a:r>
              <a:rPr lang="ru-RU" dirty="0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CSIS), которая позволяет самостоятельно оценить уровень </a:t>
            </a:r>
            <a:r>
              <a:rPr lang="ru-RU" dirty="0" err="1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созависимости</a:t>
            </a:r>
            <a:r>
              <a:rPr lang="ru-RU" dirty="0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</a:t>
            </a:r>
            <a:r>
              <a:rPr lang="ru-RU" dirty="0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исследования не совпали с гипотезой, в которой мы предполагали, что уровень </a:t>
            </a:r>
            <a:r>
              <a:rPr lang="ru-RU" dirty="0" err="1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созависимых</a:t>
            </a:r>
            <a:r>
              <a:rPr lang="ru-RU" dirty="0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моделей среди юношей и девушек будет примерно одинаковым. По итогам исследования среди юношей преобладает средняя степень </a:t>
            </a:r>
            <a:r>
              <a:rPr lang="ru-RU" dirty="0" err="1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созависимых</a:t>
            </a:r>
            <a:r>
              <a:rPr lang="ru-RU" dirty="0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моделей и/или </a:t>
            </a:r>
            <a:r>
              <a:rPr lang="ru-RU" dirty="0" err="1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контрзависимых</a:t>
            </a:r>
            <a:r>
              <a:rPr lang="ru-RU" dirty="0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моделей, в то время как среди девушек преобладает высокая степень </a:t>
            </a:r>
            <a:r>
              <a:rPr lang="ru-RU" dirty="0" err="1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созависимых</a:t>
            </a:r>
            <a:r>
              <a:rPr lang="ru-RU" dirty="0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моделей.</a:t>
            </a:r>
            <a:endParaRPr lang="ru-RU" sz="1400" dirty="0">
              <a:solidFill>
                <a:srgbClr val="0041B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25000"/>
              </a:lnSpc>
              <a:spcAft>
                <a:spcPts val="800"/>
              </a:spcAft>
            </a:pPr>
            <a:r>
              <a:rPr lang="ru-RU" dirty="0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говорить про общий уровень </a:t>
            </a:r>
            <a:r>
              <a:rPr lang="ru-RU" dirty="0" err="1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созависимости</a:t>
            </a:r>
            <a:r>
              <a:rPr lang="ru-RU" dirty="0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то преобладает высокая степень </a:t>
            </a:r>
            <a:r>
              <a:rPr lang="ru-RU" dirty="0" err="1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созависимых</a:t>
            </a:r>
            <a:r>
              <a:rPr lang="ru-RU" dirty="0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моделей.</a:t>
            </a:r>
            <a:endParaRPr lang="ru-RU" sz="1400" dirty="0">
              <a:solidFill>
                <a:srgbClr val="0041B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117126" y="143287"/>
            <a:ext cx="6425512" cy="9561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1B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Выводы исследования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41B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3074" name="Picture 2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46" y="143287"/>
            <a:ext cx="1458570" cy="145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1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67656" y="3358753"/>
            <a:ext cx="7117491" cy="4588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1B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Спасибо </a:t>
            </a:r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1B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за внимание !!!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41B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9218" name="Picture 2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857" y="206038"/>
            <a:ext cx="2846044" cy="284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75" y="4004033"/>
            <a:ext cx="2487826" cy="316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504" y="4168257"/>
            <a:ext cx="2408496" cy="281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0875" y="368705"/>
            <a:ext cx="2031470" cy="270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9390" flipH="1">
            <a:off x="3678568" y="305545"/>
            <a:ext cx="2208684" cy="239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958" y="4143008"/>
            <a:ext cx="2708888" cy="240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26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778</TotalTime>
  <Words>604</Words>
  <Application>Microsoft Office PowerPoint</Application>
  <PresentationFormat>Экран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work</cp:lastModifiedBy>
  <cp:revision>92</cp:revision>
  <dcterms:created xsi:type="dcterms:W3CDTF">2016-11-18T14:12:19Z</dcterms:created>
  <dcterms:modified xsi:type="dcterms:W3CDTF">2022-12-29T06:42:04Z</dcterms:modified>
</cp:coreProperties>
</file>