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Rubik Black" charset="1" panose="00000A00000000000000"/>
      <p:regular r:id="rId14"/>
    </p:embeddedFont>
    <p:embeddedFont>
      <p:font typeface="Rubik Black Italics" charset="1" panose="00000A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3391" t="25889" r="25540" b="1399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658963"/>
            <a:ext cx="11124050" cy="6969073"/>
            <a:chOff x="0" y="0"/>
            <a:chExt cx="14832067" cy="929209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76200"/>
              <a:ext cx="14832067" cy="8077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spc="431">
                  <a:solidFill>
                    <a:srgbClr val="E3E8F0"/>
                  </a:solidFill>
                  <a:latin typeface="Source Sans Pro Bold"/>
                </a:rPr>
                <a:t>КЛУБ «6 ГРУППА МПФ» ПРЕДСТАВЛЯЕТ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075249"/>
              <a:ext cx="14832067" cy="55659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675"/>
                </a:lnSpc>
              </a:pPr>
              <a:r>
                <a:rPr lang="en-US" sz="10675" spc="106">
                  <a:solidFill>
                    <a:srgbClr val="E3E8F0"/>
                  </a:solidFill>
                  <a:latin typeface="Rubik Black Bold"/>
                </a:rPr>
                <a:t>СОВЕТЫ ПО ВЫЖИВАНИЮ </a:t>
              </a:r>
            </a:p>
            <a:p>
              <a:pPr algn="l">
                <a:lnSpc>
                  <a:spcPts val="10675"/>
                </a:lnSpc>
              </a:pPr>
              <a:r>
                <a:rPr lang="en-US" sz="10675" spc="106">
                  <a:solidFill>
                    <a:srgbClr val="E3E8F0"/>
                  </a:solidFill>
                  <a:latin typeface="Rubik Black Bold"/>
                </a:rPr>
                <a:t>В МЕДЕ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625348"/>
              <a:ext cx="14832067" cy="666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spc="150">
                  <a:solidFill>
                    <a:srgbClr val="E3E8F0"/>
                  </a:solidFill>
                  <a:latin typeface="Source Sans Pro"/>
                </a:rPr>
                <a:t>Руководство для потерянных первокурсников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31261" r="0" b="3126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5290" y="9484541"/>
            <a:ext cx="18838579" cy="1063257"/>
            <a:chOff x="0" y="0"/>
            <a:chExt cx="25118105" cy="1417675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5118105" cy="1417675"/>
            </a:xfrm>
            <a:prstGeom prst="rect">
              <a:avLst/>
            </a:prstGeom>
            <a:solidFill>
              <a:srgbClr val="414754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1787804" y="232501"/>
              <a:ext cx="12019211" cy="53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Source Sans Pro"/>
                </a:rPr>
                <a:t>Презентация с советами по выживанию в диком меде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314346" y="1028700"/>
            <a:ext cx="8944954" cy="7879222"/>
            <a:chOff x="0" y="0"/>
            <a:chExt cx="11926606" cy="10505629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11926606" cy="10505629"/>
            </a:xfrm>
            <a:prstGeom prst="rect">
              <a:avLst/>
            </a:prstGeom>
            <a:solidFill>
              <a:srgbClr val="E3E8F0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977573" y="891892"/>
              <a:ext cx="9971461" cy="2660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 spc="455">
                  <a:solidFill>
                    <a:srgbClr val="414754"/>
                  </a:solidFill>
                  <a:latin typeface="Rubik Black"/>
                </a:rPr>
                <a:t>Что мы узнаем сегодня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77573" y="3932912"/>
              <a:ext cx="9276003" cy="787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БАЗОВЫЕ ЗНАНИЯ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77573" y="5713248"/>
              <a:ext cx="9276003" cy="3924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04520" indent="-302260" lvl="1">
                <a:lnSpc>
                  <a:spcPts val="3919"/>
                </a:lnSpc>
                <a:buFont typeface="Arial"/>
                <a:buChar char="•"/>
              </a:pPr>
              <a:r>
                <a:rPr lang="en-US" sz="2799" spc="27">
                  <a:solidFill>
                    <a:srgbClr val="414754"/>
                  </a:solidFill>
                  <a:latin typeface="Source Sans Pro"/>
                </a:rPr>
                <a:t>Как вас сюда занесло вообще?</a:t>
              </a:r>
            </a:p>
            <a:p>
              <a:pPr marL="604520" indent="-302260" lvl="1">
                <a:lnSpc>
                  <a:spcPts val="3919"/>
                </a:lnSpc>
                <a:buFont typeface="Arial"/>
                <a:buChar char="•"/>
              </a:pPr>
              <a:r>
                <a:rPr lang="en-US" sz="2800" spc="28">
                  <a:solidFill>
                    <a:srgbClr val="414754"/>
                  </a:solidFill>
                  <a:latin typeface="Source Sans Pro"/>
                </a:rPr>
                <a:t>Зачем ходить на анатомию в 8:30</a:t>
              </a:r>
            </a:p>
            <a:p>
              <a:pPr marL="604520" indent="-302260" lvl="1">
                <a:lnSpc>
                  <a:spcPts val="3919"/>
                </a:lnSpc>
                <a:buFont typeface="Arial"/>
                <a:buChar char="•"/>
              </a:pPr>
              <a:r>
                <a:rPr lang="en-US" sz="2800" spc="28">
                  <a:solidFill>
                    <a:srgbClr val="414754"/>
                  </a:solidFill>
                  <a:latin typeface="Source Sans Pro"/>
                </a:rPr>
                <a:t>Демография походов или найди нужную аудиторию </a:t>
              </a:r>
            </a:p>
            <a:p>
              <a:pPr marL="604520" indent="-302260" lvl="1">
                <a:lnSpc>
                  <a:spcPts val="3919"/>
                </a:lnSpc>
                <a:buFont typeface="Arial"/>
                <a:buChar char="•"/>
              </a:pPr>
              <a:r>
                <a:rPr lang="en-US" sz="2800" spc="28">
                  <a:solidFill>
                    <a:srgbClr val="414754"/>
                  </a:solidFill>
                  <a:latin typeface="Source Sans Pro"/>
                </a:rPr>
                <a:t>Необходимое оборудование для приготовления хрустящих тараканов</a:t>
              </a:r>
            </a:p>
          </p:txBody>
        </p:sp>
        <p:sp>
          <p:nvSpPr>
            <p:cNvPr name="AutoShape 10" id="10"/>
            <p:cNvSpPr/>
            <p:nvPr/>
          </p:nvSpPr>
          <p:spPr>
            <a:xfrm rot="0">
              <a:off x="977573" y="5169367"/>
              <a:ext cx="2283800" cy="154517"/>
            </a:xfrm>
            <a:prstGeom prst="rect">
              <a:avLst/>
            </a:prstGeom>
            <a:solidFill>
              <a:srgbClr val="8F6858"/>
            </a:solid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5290" y="9460411"/>
            <a:ext cx="18838579" cy="1087386"/>
            <a:chOff x="0" y="0"/>
            <a:chExt cx="25118105" cy="1449849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5118105" cy="1449849"/>
            </a:xfrm>
            <a:prstGeom prst="rect">
              <a:avLst/>
            </a:prstGeom>
            <a:solidFill>
              <a:srgbClr val="414754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1787804" y="264674"/>
              <a:ext cx="12019211" cy="53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Source Sans Pro"/>
                </a:rPr>
                <a:t>Презентация с советами по выживанию в диком меде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028700"/>
            <a:ext cx="7275753" cy="2627658"/>
            <a:chOff x="0" y="0"/>
            <a:chExt cx="9701003" cy="3503544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19050"/>
              <a:ext cx="9701003" cy="26403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 spc="455">
                  <a:solidFill>
                    <a:srgbClr val="414754"/>
                  </a:solidFill>
                  <a:latin typeface="Rubik Black"/>
                </a:rPr>
                <a:t>Как вас сюда занесло?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3349028"/>
              <a:ext cx="2283800" cy="154517"/>
            </a:xfrm>
            <a:prstGeom prst="rect">
              <a:avLst/>
            </a:prstGeom>
            <a:solidFill>
              <a:srgbClr val="8F685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578341" y="1230408"/>
            <a:ext cx="8403610" cy="7287573"/>
            <a:chOff x="0" y="0"/>
            <a:chExt cx="11204814" cy="971676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671567"/>
              <a:ext cx="11204814" cy="5071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90"/>
                </a:lnSpc>
              </a:pPr>
              <a:r>
                <a:rPr lang="en-US" sz="2349" spc="23">
                  <a:solidFill>
                    <a:srgbClr val="414754"/>
                  </a:solidFill>
                  <a:latin typeface="Source Sans Pro"/>
                </a:rPr>
                <a:t>(но вот серьёзно, вам это нужно?)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11204814" cy="1510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ВООБЩЕ ВСЁ ЭТО ШУТКИ, И МЫ ОЧЕНЬ РАДЫ ВАШЕМУ ПОСТУПЛЕНИЮ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422757"/>
              <a:ext cx="11204814" cy="5071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90"/>
                </a:lnSpc>
              </a:pPr>
              <a:r>
                <a:rPr lang="en-US" sz="2349" spc="23">
                  <a:solidFill>
                    <a:srgbClr val="414754"/>
                  </a:solidFill>
                  <a:latin typeface="Source Sans Pro"/>
                </a:rPr>
                <a:t>(Все запоминаем : трудности будут с вами все 6 лет)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911720"/>
              <a:ext cx="11204814" cy="22923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В ЭТОМ РУКОВОДСТВЕ МЫ ПОКАЖЕМ НАШИ ТРУДНОСТИ В ПЕРВОЕ ВРЕМЯ УЧЕБЫ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8447610"/>
              <a:ext cx="11204814" cy="10557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90"/>
                </a:lnSpc>
              </a:pPr>
              <a:r>
                <a:rPr lang="en-US" sz="2349" spc="23">
                  <a:solidFill>
                    <a:srgbClr val="414754"/>
                  </a:solidFill>
                  <a:latin typeface="Source Sans Pro"/>
                </a:rPr>
                <a:t>(Всё равно вы наступите на эти грабли, так что не очень надейтесь)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6718893"/>
              <a:ext cx="11204814" cy="1510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И ПОКАЖЕМ КАК С НИМИ СПРАВЛЯТЬСЯ)</a:t>
              </a: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53068" y="4579675"/>
            <a:ext cx="1600236" cy="328406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85864" y="4579675"/>
            <a:ext cx="1600236" cy="328406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80295" y="4579675"/>
            <a:ext cx="1600236" cy="32840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08028" y="642469"/>
            <a:ext cx="16871943" cy="8190731"/>
          </a:xfrm>
          <a:prstGeom prst="rect">
            <a:avLst/>
          </a:prstGeom>
          <a:solidFill>
            <a:srgbClr val="E3E8F0">
              <a:alpha val="89804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-275290" y="9460411"/>
            <a:ext cx="18838579" cy="1087386"/>
            <a:chOff x="0" y="0"/>
            <a:chExt cx="25118105" cy="1449849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25118105" cy="1449849"/>
            </a:xfrm>
            <a:prstGeom prst="rect">
              <a:avLst/>
            </a:prstGeom>
            <a:solidFill>
              <a:srgbClr val="414754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1787804" y="264674"/>
              <a:ext cx="12019211" cy="53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Source Sans Pro"/>
                </a:rPr>
                <a:t>Презентация с советами по выживанию в диком меде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82575" y="1509752"/>
            <a:ext cx="13476950" cy="2187254"/>
            <a:chOff x="0" y="0"/>
            <a:chExt cx="17969267" cy="2916338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9050"/>
              <a:ext cx="17969263" cy="13296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 spc="455">
                  <a:solidFill>
                    <a:srgbClr val="414754"/>
                  </a:solidFill>
                  <a:latin typeface="Rubik Black"/>
                </a:rPr>
                <a:t>Как выжить на анатомии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586331"/>
              <a:ext cx="17969267" cy="792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ПРАВИЛА, КОТОРЫМ СЛЕДОВАЛО БЫ СЛЕДОВАТЬ</a:t>
              </a:r>
            </a:p>
          </p:txBody>
        </p:sp>
        <p:sp>
          <p:nvSpPr>
            <p:cNvPr name="AutoShape 9" id="9"/>
            <p:cNvSpPr/>
            <p:nvPr/>
          </p:nvSpPr>
          <p:spPr>
            <a:xfrm rot="0">
              <a:off x="0" y="2761821"/>
              <a:ext cx="2283800" cy="154517"/>
            </a:xfrm>
            <a:prstGeom prst="rect">
              <a:avLst/>
            </a:prstGeom>
            <a:solidFill>
              <a:srgbClr val="8F6858"/>
            </a:solid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362000" y="4350762"/>
            <a:ext cx="2489518" cy="196983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321050" y="4240350"/>
            <a:ext cx="1093073" cy="208024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rcRect l="0" t="49234" r="0" b="0"/>
          <a:stretch>
            <a:fillRect/>
          </a:stretch>
        </p:blipFill>
        <p:spPr>
          <a:xfrm flipH="false" flipV="false" rot="0">
            <a:off x="12934104" y="4668753"/>
            <a:ext cx="2975941" cy="165184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155258" y="4369723"/>
            <a:ext cx="1329022" cy="5980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rcRect l="24559" t="0" r="55832" b="0"/>
          <a:stretch>
            <a:fillRect/>
          </a:stretch>
        </p:blipFill>
        <p:spPr>
          <a:xfrm flipH="false" flipV="false" rot="0">
            <a:off x="13499882" y="4369723"/>
            <a:ext cx="344639" cy="790924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3672201" y="4967783"/>
            <a:ext cx="601447" cy="27065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3844521" y="4494257"/>
            <a:ext cx="775539" cy="348992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2071635" y="6715699"/>
            <a:ext cx="4700878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27">
                <a:solidFill>
                  <a:srgbClr val="414754"/>
                </a:solidFill>
                <a:latin typeface="Source Sans Pro"/>
              </a:rPr>
              <a:t>Всегда лучше вкусно поесть и поспать</a:t>
            </a:r>
          </a:p>
          <a:p>
            <a:pPr algn="ctr">
              <a:lnSpc>
                <a:spcPts val="3919"/>
              </a:lnSpc>
            </a:pPr>
            <a:r>
              <a:rPr lang="en-US" sz="2799" spc="27">
                <a:solidFill>
                  <a:srgbClr val="414754"/>
                </a:solidFill>
                <a:latin typeface="Source Sans Pro"/>
              </a:rPr>
              <a:t>(вы ведь всё уже выучили?)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13757" y="6715699"/>
            <a:ext cx="4675665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27">
                <a:solidFill>
                  <a:srgbClr val="414754"/>
                </a:solidFill>
                <a:latin typeface="Source Sans Pro"/>
              </a:rPr>
              <a:t>Учите всё вовремя</a:t>
            </a:r>
          </a:p>
          <a:p>
            <a:pPr algn="ctr">
              <a:lnSpc>
                <a:spcPts val="3919"/>
              </a:lnSpc>
            </a:pPr>
            <a:r>
              <a:rPr lang="en-US" sz="2799" spc="27">
                <a:solidFill>
                  <a:srgbClr val="414754"/>
                </a:solidFill>
                <a:latin typeface="Source Sans Pro"/>
              </a:rPr>
              <a:t>(перед итогом скажете себе спасибо)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667493" y="6715699"/>
            <a:ext cx="4953013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28">
                <a:solidFill>
                  <a:srgbClr val="414754"/>
                </a:solidFill>
                <a:latin typeface="Source Sans Pro"/>
              </a:rPr>
              <a:t>Не оставлять долгов</a:t>
            </a:r>
          </a:p>
          <a:p>
            <a:pPr algn="ctr">
              <a:lnSpc>
                <a:spcPts val="3919"/>
              </a:lnSpc>
            </a:pPr>
            <a:r>
              <a:rPr lang="en-US" sz="2799" spc="27">
                <a:solidFill>
                  <a:srgbClr val="414754"/>
                </a:solidFill>
                <a:latin typeface="Source Sans Pro"/>
              </a:rPr>
              <a:t>(а вот за это никто спасибо вам не скажет)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786" r="0" b="778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5290" y="9460411"/>
            <a:ext cx="18838579" cy="1087386"/>
            <a:chOff x="0" y="0"/>
            <a:chExt cx="25118105" cy="1449849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5118105" cy="1449849"/>
            </a:xfrm>
            <a:prstGeom prst="rect">
              <a:avLst/>
            </a:prstGeom>
            <a:solidFill>
              <a:srgbClr val="E3E8F0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1787804" y="264674"/>
              <a:ext cx="12019211" cy="53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414754"/>
                  </a:solidFill>
                  <a:latin typeface="Source Sans Pro"/>
                </a:rPr>
                <a:t>Презентация с советами по выживанию в диком меде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868364" y="662050"/>
            <a:ext cx="16551272" cy="8190731"/>
          </a:xfrm>
          <a:prstGeom prst="rect">
            <a:avLst/>
          </a:prstGeom>
          <a:solidFill>
            <a:srgbClr val="E3E8F0">
              <a:alpha val="89804"/>
            </a:srgbClr>
          </a:solidFill>
        </p:spPr>
      </p:sp>
      <p:sp>
        <p:nvSpPr>
          <p:cNvPr name="TextBox 6" id="6"/>
          <p:cNvSpPr txBox="true"/>
          <p:nvPr/>
        </p:nvSpPr>
        <p:spPr>
          <a:xfrm rot="0">
            <a:off x="1812571" y="1271278"/>
            <a:ext cx="14662858" cy="916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81"/>
              </a:lnSpc>
            </a:pPr>
            <a:r>
              <a:rPr lang="en-US" sz="6300" spc="126">
                <a:solidFill>
                  <a:srgbClr val="414754"/>
                </a:solidFill>
                <a:latin typeface="Source Sans Pro Bold"/>
              </a:rPr>
              <a:t>ДЕМОГРАФИЯ ПОХОДОВ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2199428" y="3624302"/>
            <a:ext cx="226950" cy="192088"/>
          </a:xfrm>
          <a:prstGeom prst="rect">
            <a:avLst/>
          </a:prstGeom>
          <a:solidFill>
            <a:srgbClr val="E3E8F0"/>
          </a:solidFill>
        </p:spPr>
      </p:sp>
      <p:grpSp>
        <p:nvGrpSpPr>
          <p:cNvPr name="Group 8" id="8"/>
          <p:cNvGrpSpPr/>
          <p:nvPr/>
        </p:nvGrpSpPr>
        <p:grpSpPr>
          <a:xfrm rot="0">
            <a:off x="1812571" y="3816390"/>
            <a:ext cx="6906988" cy="1794629"/>
            <a:chOff x="0" y="0"/>
            <a:chExt cx="9209317" cy="239283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9209317" cy="792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ПОХОДЫ СО СТАРОСТОЙ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075849"/>
              <a:ext cx="9209317" cy="952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62"/>
                </a:lnSpc>
              </a:pPr>
              <a:r>
                <a:rPr lang="en-US" sz="1974" spc="19">
                  <a:solidFill>
                    <a:srgbClr val="414754"/>
                  </a:solidFill>
                  <a:latin typeface="Source Sans Pro"/>
                </a:rPr>
                <a:t>Он вероятнее всего знает куда идти( только если у него не топографический критинизм)</a:t>
              </a:r>
            </a:p>
          </p:txBody>
        </p:sp>
      </p:grpSp>
      <p:sp>
        <p:nvSpPr>
          <p:cNvPr name="AutoShape 11" id="11"/>
          <p:cNvSpPr/>
          <p:nvPr/>
        </p:nvSpPr>
        <p:spPr>
          <a:xfrm rot="0">
            <a:off x="9514628" y="3624302"/>
            <a:ext cx="226950" cy="192088"/>
          </a:xfrm>
          <a:prstGeom prst="rect">
            <a:avLst/>
          </a:prstGeom>
          <a:solidFill>
            <a:srgbClr val="E3E8F0"/>
          </a:solidFill>
        </p:spPr>
      </p:sp>
      <p:grpSp>
        <p:nvGrpSpPr>
          <p:cNvPr name="Group 12" id="12"/>
          <p:cNvGrpSpPr/>
          <p:nvPr/>
        </p:nvGrpSpPr>
        <p:grpSpPr>
          <a:xfrm rot="0">
            <a:off x="9144000" y="3720346"/>
            <a:ext cx="7138001" cy="2168009"/>
            <a:chOff x="0" y="0"/>
            <a:chExt cx="9517334" cy="2890679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0"/>
              <a:ext cx="9517334" cy="792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ПЕШИЕ ПОХОДЫ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075849"/>
              <a:ext cx="9517334" cy="1450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62"/>
                </a:lnSpc>
              </a:pPr>
              <a:r>
                <a:rPr lang="en-US" sz="1974" spc="19">
                  <a:solidFill>
                    <a:srgbClr val="414754"/>
                  </a:solidFill>
                  <a:latin typeface="Source Sans Pro"/>
                </a:rPr>
                <a:t>Если есть время между парами, можно прогуляться группой до нужного корпуса(со старостой или яндекс картами узнайте из прошлого пункта)</a:t>
              </a:r>
            </a:p>
          </p:txBody>
        </p:sp>
      </p:grpSp>
      <p:sp>
        <p:nvSpPr>
          <p:cNvPr name="AutoShape 15" id="15"/>
          <p:cNvSpPr/>
          <p:nvPr/>
        </p:nvSpPr>
        <p:spPr>
          <a:xfrm rot="0">
            <a:off x="2199428" y="6405602"/>
            <a:ext cx="226950" cy="192088"/>
          </a:xfrm>
          <a:prstGeom prst="rect">
            <a:avLst/>
          </a:prstGeom>
          <a:solidFill>
            <a:srgbClr val="E3E8F0"/>
          </a:solidFill>
        </p:spPr>
      </p:sp>
      <p:grpSp>
        <p:nvGrpSpPr>
          <p:cNvPr name="Group 16" id="16"/>
          <p:cNvGrpSpPr/>
          <p:nvPr/>
        </p:nvGrpSpPr>
        <p:grpSpPr>
          <a:xfrm rot="0">
            <a:off x="1812571" y="5984399"/>
            <a:ext cx="6906988" cy="2762369"/>
            <a:chOff x="0" y="0"/>
            <a:chExt cx="9209317" cy="3683159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0"/>
              <a:ext cx="9209317" cy="1584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ПОХОДЫ С "БОЖЬЕЙ ПОМОЩЬЮ"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868329"/>
              <a:ext cx="9209317" cy="1450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62"/>
                </a:lnSpc>
              </a:pPr>
              <a:r>
                <a:rPr lang="en-US" sz="1974" spc="19">
                  <a:solidFill>
                    <a:srgbClr val="414754"/>
                  </a:solidFill>
                  <a:latin typeface="Source Sans Pro"/>
                </a:rPr>
                <a:t>Если всё совсем плохо, на помощь всегда придут куратор-студент, куратор-преподаватель и любой проходящий в столовую старшекурсник(советую кстати идти за ним)</a:t>
              </a:r>
            </a:p>
          </p:txBody>
        </p:sp>
      </p:grpSp>
      <p:sp>
        <p:nvSpPr>
          <p:cNvPr name="AutoShape 19" id="19"/>
          <p:cNvSpPr/>
          <p:nvPr/>
        </p:nvSpPr>
        <p:spPr>
          <a:xfrm rot="0">
            <a:off x="9514628" y="6405602"/>
            <a:ext cx="226950" cy="192088"/>
          </a:xfrm>
          <a:prstGeom prst="rect">
            <a:avLst/>
          </a:prstGeom>
          <a:solidFill>
            <a:srgbClr val="E3E8F0"/>
          </a:solidFill>
        </p:spPr>
      </p:sp>
      <p:grpSp>
        <p:nvGrpSpPr>
          <p:cNvPr name="Group 20" id="20"/>
          <p:cNvGrpSpPr/>
          <p:nvPr/>
        </p:nvGrpSpPr>
        <p:grpSpPr>
          <a:xfrm rot="0">
            <a:off x="9144000" y="5984399"/>
            <a:ext cx="7138001" cy="2168009"/>
            <a:chOff x="0" y="0"/>
            <a:chExt cx="9517334" cy="2890679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0"/>
              <a:ext cx="9517334" cy="792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ГРУППА</a:t>
              </a:r>
              <a:r>
                <a:rPr lang="en-US" sz="3900" spc="390">
                  <a:solidFill>
                    <a:srgbClr val="414754"/>
                  </a:solidFill>
                  <a:latin typeface="Source Sans Pro Bold"/>
                </a:rPr>
                <a:t> НА КОЛЕСАХ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075849"/>
              <a:ext cx="9517334" cy="1450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62"/>
                </a:lnSpc>
              </a:pPr>
              <a:r>
                <a:rPr lang="en-US" sz="1974" spc="19">
                  <a:solidFill>
                    <a:srgbClr val="414754"/>
                  </a:solidFill>
                  <a:latin typeface="Source Sans Pro"/>
                </a:rPr>
                <a:t>При обнаружении в вашей группе так называемых "мажоров" можно опробовать перемещение на такси(если ехать вчетвером, оно может быть даже выгоднее троллейбуса)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415548" y="2187964"/>
            <a:ext cx="7366330" cy="1237107"/>
            <a:chOff x="0" y="0"/>
            <a:chExt cx="9821773" cy="1649476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-9525"/>
              <a:ext cx="9821773" cy="1089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52"/>
                </a:lnSpc>
              </a:pPr>
              <a:r>
                <a:rPr lang="en-US" sz="3543" spc="354">
                  <a:solidFill>
                    <a:srgbClr val="414754"/>
                  </a:solidFill>
                  <a:latin typeface="Source Sans Pro Bold"/>
                </a:rPr>
                <a:t>КАК НАЙТИ АУДИТОРИЮ?</a:t>
              </a:r>
            </a:p>
            <a:p>
              <a:pPr algn="ctr">
                <a:lnSpc>
                  <a:spcPts val="2186"/>
                </a:lnSpc>
              </a:pPr>
              <a:r>
                <a:rPr lang="en-US" sz="1822" spc="182">
                  <a:solidFill>
                    <a:srgbClr val="414754"/>
                  </a:solidFill>
                  <a:latin typeface="Source Sans Pro"/>
                </a:rPr>
                <a:t>А МОЖЕТ ТЫ ВООБЩЕ НЕ В ТОМ КОРПУСЕ</a:t>
              </a:r>
            </a:p>
          </p:txBody>
        </p:sp>
        <p:sp>
          <p:nvSpPr>
            <p:cNvPr name="AutoShape 25" id="25"/>
            <p:cNvSpPr/>
            <p:nvPr/>
          </p:nvSpPr>
          <p:spPr>
            <a:xfrm rot="0">
              <a:off x="0" y="1493036"/>
              <a:ext cx="2312231" cy="156440"/>
            </a:xfrm>
            <a:prstGeom prst="rect">
              <a:avLst/>
            </a:prstGeom>
            <a:solidFill>
              <a:srgbClr val="8F6858"/>
            </a:solidFill>
          </p:spPr>
        </p:sp>
      </p:grpSp>
      <p:sp>
        <p:nvSpPr>
          <p:cNvPr name="AutoShape 26" id="26"/>
          <p:cNvSpPr/>
          <p:nvPr/>
        </p:nvSpPr>
        <p:spPr>
          <a:xfrm rot="0">
            <a:off x="5415548" y="3310771"/>
            <a:ext cx="7205212" cy="0"/>
          </a:xfrm>
          <a:prstGeom prst="line">
            <a:avLst/>
          </a:prstGeom>
          <a:ln cap="rnd" w="114300">
            <a:solidFill>
              <a:srgbClr val="8F6858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818" t="8037" r="1581" b="830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08028" y="401086"/>
            <a:ext cx="16871943" cy="8857214"/>
          </a:xfrm>
          <a:prstGeom prst="rect">
            <a:avLst/>
          </a:prstGeom>
          <a:solidFill>
            <a:srgbClr val="E3E8F0">
              <a:alpha val="89804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012955" y="4829693"/>
            <a:ext cx="4262091" cy="3444141"/>
            <a:chOff x="0" y="0"/>
            <a:chExt cx="5682788" cy="459218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57150"/>
              <a:ext cx="5682788" cy="1510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КАК СТАТЬ ИМ ПЛОХИМ ДРУГОМ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953763"/>
              <a:ext cx="5644151" cy="2513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45"/>
                </a:lnSpc>
              </a:pPr>
              <a:r>
                <a:rPr lang="en-US" sz="2174" spc="21">
                  <a:solidFill>
                    <a:srgbClr val="414754"/>
                  </a:solidFill>
                  <a:latin typeface="Source Sans Pro"/>
                </a:rPr>
                <a:t>Существуют специальные cpeдcтвa: мелки, гeли, aэpoзoли, лoвyшки. Caмoe пoпyляpнoe нapoднoe cpeдcтвo – пpимaнки c бopнoй киcлoтoй.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66733" y="1562225"/>
            <a:ext cx="13476947" cy="3206773"/>
            <a:chOff x="0" y="0"/>
            <a:chExt cx="17969263" cy="427569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9050"/>
              <a:ext cx="17969263" cy="33108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539"/>
                </a:lnSpc>
              </a:pPr>
              <a:r>
                <a:rPr lang="en-US" sz="5450" spc="381">
                  <a:solidFill>
                    <a:srgbClr val="414754"/>
                  </a:solidFill>
                  <a:latin typeface="Rubik Black"/>
                </a:rPr>
                <a:t>Правила безопасности в общежитии: как приготовить тараканов</a:t>
              </a: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4121180"/>
              <a:ext cx="2283800" cy="154517"/>
            </a:xfrm>
            <a:prstGeom prst="rect">
              <a:avLst/>
            </a:prstGeom>
            <a:solidFill>
              <a:srgbClr val="8F6858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75290" y="9460411"/>
            <a:ext cx="18838579" cy="1087386"/>
            <a:chOff x="0" y="0"/>
            <a:chExt cx="25118105" cy="1449849"/>
          </a:xfrm>
        </p:grpSpPr>
        <p:sp>
          <p:nvSpPr>
            <p:cNvPr name="AutoShape 10" id="10"/>
            <p:cNvSpPr/>
            <p:nvPr/>
          </p:nvSpPr>
          <p:spPr>
            <a:xfrm rot="0">
              <a:off x="0" y="0"/>
              <a:ext cx="25118105" cy="1449849"/>
            </a:xfrm>
            <a:prstGeom prst="rect">
              <a:avLst/>
            </a:prstGeom>
            <a:solidFill>
              <a:srgbClr val="414754"/>
            </a:solid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1787804" y="264674"/>
              <a:ext cx="12019211" cy="53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Source Sans Pro"/>
                </a:rPr>
                <a:t>Презентация с советами по выживанию в диком меде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90238" y="4829693"/>
            <a:ext cx="5043710" cy="3649881"/>
            <a:chOff x="0" y="0"/>
            <a:chExt cx="6724947" cy="4866508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57150"/>
              <a:ext cx="6724947" cy="22923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НЕТ НУ ТАРАКАНОВ НИКТО ЕСТЬ НЕ СОБИРАЕТСЯ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736083"/>
              <a:ext cx="6679224" cy="2005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45"/>
                </a:lnSpc>
              </a:pPr>
              <a:r>
                <a:rPr lang="en-US" sz="2174" spc="21">
                  <a:solidFill>
                    <a:srgbClr val="414754"/>
                  </a:solidFill>
                  <a:latin typeface="Source Sans Pro"/>
                </a:rPr>
                <a:t>Но будьте готовы увидеть их прогуливающимися по кухне, умывальной или даже на полу в вашей комнате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929562" y="4764510"/>
            <a:ext cx="5169778" cy="3268881"/>
            <a:chOff x="0" y="0"/>
            <a:chExt cx="6893037" cy="4358508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57150"/>
              <a:ext cx="6893037" cy="22923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НО ЭТИ РЕБЯТА ЗНАЮТ ДЕВИЗ "ВМЕСТЕ МЫ СИЛА"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2736083"/>
              <a:ext cx="6846172" cy="1497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45"/>
                </a:lnSpc>
              </a:pPr>
              <a:r>
                <a:rPr lang="en-US" sz="2174" spc="21">
                  <a:solidFill>
                    <a:srgbClr val="414754"/>
                  </a:solidFill>
                  <a:latin typeface="Source Sans Pro"/>
                </a:rPr>
                <a:t>Так что придется приспособиться к таким соседям, в любом случае это не самое страшное, что вы увидите в меде))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86862" y="1028700"/>
            <a:ext cx="8572438" cy="7508184"/>
            <a:chOff x="0" y="0"/>
            <a:chExt cx="11429917" cy="10010911"/>
          </a:xfrm>
        </p:grpSpPr>
        <p:sp>
          <p:nvSpPr>
            <p:cNvPr name="AutoShape 3" id="3"/>
            <p:cNvSpPr/>
            <p:nvPr/>
          </p:nvSpPr>
          <p:spPr>
            <a:xfrm rot="0">
              <a:off x="0" y="3129908"/>
              <a:ext cx="2283800" cy="154517"/>
            </a:xfrm>
            <a:prstGeom prst="rect">
              <a:avLst/>
            </a:prstGeom>
            <a:solidFill>
              <a:srgbClr val="8F6858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0" y="-19050"/>
              <a:ext cx="11429917" cy="26403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 spc="455">
                  <a:solidFill>
                    <a:srgbClr val="414754"/>
                  </a:solidFill>
                  <a:latin typeface="Rubik Black"/>
                </a:rPr>
                <a:t>Обязательно к исполнению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800455"/>
              <a:ext cx="11429917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27">
                  <a:solidFill>
                    <a:srgbClr val="414754"/>
                  </a:solidFill>
                  <a:latin typeface="Source Sans Pro"/>
                </a:rPr>
                <a:t>Чтоб на зачёты все были как огурчики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815219"/>
              <a:ext cx="11429917" cy="701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09"/>
                </a:lnSpc>
              </a:pPr>
              <a:r>
                <a:rPr lang="en-US" sz="3150" spc="315">
                  <a:solidFill>
                    <a:srgbClr val="8F6858"/>
                  </a:solidFill>
                  <a:latin typeface="Source Sans Pro"/>
                </a:rPr>
                <a:t>ВЫСЫПАТЬСЯ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6778117"/>
              <a:ext cx="11429917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27">
                  <a:solidFill>
                    <a:srgbClr val="414754"/>
                  </a:solidFill>
                  <a:latin typeface="Source Sans Pro"/>
                </a:rPr>
                <a:t>Поверьте, с такой умственной нагрузкой вы не поправитесь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855850"/>
              <a:ext cx="11429917" cy="727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МНОГО ЕСТЬ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9388188"/>
              <a:ext cx="11429917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27">
                  <a:solidFill>
                    <a:srgbClr val="414754"/>
                  </a:solidFill>
                  <a:latin typeface="Source Sans Pro"/>
                </a:rPr>
                <a:t>А то не отрываетесь от учебников, ботаны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493913"/>
              <a:ext cx="11429917" cy="727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30">
                  <a:solidFill>
                    <a:srgbClr val="8F6858"/>
                  </a:solidFill>
                  <a:latin typeface="Source Sans Pro"/>
                </a:rPr>
                <a:t>НЕ ЗАБЫВАТЬ ВЕСЕЛИТЬСЯ</a:t>
              </a: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2"/>
          <a:srcRect l="22926" t="0" r="25951" b="0"/>
          <a:stretch>
            <a:fillRect/>
          </a:stretch>
        </p:blipFill>
        <p:spPr>
          <a:xfrm flipH="false" flipV="false" rot="0">
            <a:off x="0" y="0"/>
            <a:ext cx="7558410" cy="9856849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-275290" y="9460411"/>
            <a:ext cx="18838579" cy="1087386"/>
            <a:chOff x="0" y="0"/>
            <a:chExt cx="25118105" cy="1449849"/>
          </a:xfrm>
        </p:grpSpPr>
        <p:sp>
          <p:nvSpPr>
            <p:cNvPr name="AutoShape 13" id="13"/>
            <p:cNvSpPr/>
            <p:nvPr/>
          </p:nvSpPr>
          <p:spPr>
            <a:xfrm rot="0">
              <a:off x="0" y="0"/>
              <a:ext cx="25118105" cy="1449849"/>
            </a:xfrm>
            <a:prstGeom prst="rect">
              <a:avLst/>
            </a:prstGeom>
            <a:solidFill>
              <a:srgbClr val="414754"/>
            </a:solid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1787804" y="264674"/>
              <a:ext cx="12019211" cy="5353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spc="192">
                  <a:solidFill>
                    <a:srgbClr val="E3E8F0"/>
                  </a:solidFill>
                  <a:latin typeface="Source Sans Pro"/>
                </a:rPr>
                <a:t>Презентация с советами по выживанию в диком меде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8600" y="-229674"/>
            <a:ext cx="18745200" cy="10746349"/>
            <a:chOff x="0" y="0"/>
            <a:chExt cx="24993600" cy="143284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90000"/>
            </a:blip>
            <a:srcRect l="0" t="7057" r="0" b="7057"/>
            <a:stretch>
              <a:fillRect/>
            </a:stretch>
          </p:blipFill>
          <p:spPr>
            <a:xfrm>
              <a:off x="0" y="0"/>
              <a:ext cx="12496800" cy="7164233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>
              <a:alphaModFix amt="90000"/>
            </a:blip>
            <a:srcRect l="0" t="34294" r="0" b="22709"/>
            <a:stretch>
              <a:fillRect/>
            </a:stretch>
          </p:blipFill>
          <p:spPr>
            <a:xfrm>
              <a:off x="12496800" y="0"/>
              <a:ext cx="12496800" cy="716423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>
              <a:alphaModFix amt="90000"/>
            </a:blip>
            <a:srcRect l="0" t="18285" r="0" b="5276"/>
            <a:stretch>
              <a:fillRect/>
            </a:stretch>
          </p:blipFill>
          <p:spPr>
            <a:xfrm>
              <a:off x="0" y="7164233"/>
              <a:ext cx="12496800" cy="716423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>
              <a:alphaModFix amt="90000"/>
            </a:blip>
            <a:srcRect l="3909" t="17260" r="3909" b="3422"/>
            <a:stretch>
              <a:fillRect/>
            </a:stretch>
          </p:blipFill>
          <p:spPr>
            <a:xfrm>
              <a:off x="12496800" y="7164233"/>
              <a:ext cx="12496800" cy="7164233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3599677" y="3294467"/>
            <a:ext cx="11088645" cy="3698067"/>
            <a:chOff x="0" y="0"/>
            <a:chExt cx="14784860" cy="4930755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14784860" cy="4930755"/>
            </a:xfrm>
            <a:prstGeom prst="rect">
              <a:avLst/>
            </a:prstGeom>
            <a:solidFill>
              <a:srgbClr val="E3E8F0">
                <a:alpha val="8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957821" y="2705821"/>
              <a:ext cx="12869219" cy="1236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699" spc="26">
                  <a:solidFill>
                    <a:srgbClr val="414754"/>
                  </a:solidFill>
                  <a:latin typeface="Source Sans Pro"/>
                </a:rPr>
                <a:t>Счастливых вам учебных будней!</a:t>
              </a:r>
            </a:p>
            <a:p>
              <a:pPr algn="ctr">
                <a:lnSpc>
                  <a:spcPts val="3779"/>
                </a:lnSpc>
              </a:pPr>
              <a:r>
                <a:rPr lang="en-US" sz="2699" spc="26">
                  <a:solidFill>
                    <a:srgbClr val="414754"/>
                  </a:solidFill>
                  <a:latin typeface="Source Sans Pro"/>
                </a:rPr>
                <a:t>(ха-ха-ха)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880547" y="903500"/>
              <a:ext cx="13023766" cy="1402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40"/>
                </a:lnSpc>
              </a:pPr>
              <a:r>
                <a:rPr lang="en-US" sz="3450" spc="345">
                  <a:solidFill>
                    <a:srgbClr val="8F6858"/>
                  </a:solidFill>
                  <a:latin typeface="Source Sans Pro Bold"/>
                </a:rPr>
                <a:t>С ВАМИ БЫЛИ СОВЕТЫ</a:t>
              </a:r>
              <a:r>
                <a:rPr lang="en-US" sz="3450" spc="345">
                  <a:solidFill>
                    <a:srgbClr val="8F6858"/>
                  </a:solidFill>
                  <a:latin typeface="Source Sans Pro Bold"/>
                </a:rPr>
                <a:t> ОТ КЛУБА</a:t>
              </a:r>
            </a:p>
            <a:p>
              <a:pPr algn="ctr">
                <a:lnSpc>
                  <a:spcPts val="4140"/>
                </a:lnSpc>
              </a:pPr>
              <a:r>
                <a:rPr lang="en-US" sz="3450" spc="345">
                  <a:solidFill>
                    <a:srgbClr val="8F6858"/>
                  </a:solidFill>
                  <a:latin typeface="Source Sans Pro Bold"/>
                </a:rPr>
                <a:t> «6 ГРУППА МПФ»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DAEtBX33skM</dc:identifier>
  <dcterms:modified xsi:type="dcterms:W3CDTF">2011-08-01T06:04:30Z</dcterms:modified>
  <cp:revision>1</cp:revision>
  <dc:title>Презентация о выживании в меде</dc:title>
</cp:coreProperties>
</file>