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08A0D-3BC2-4830-869E-BF7F97C4526C}" type="doc">
      <dgm:prSet loTypeId="urn:microsoft.com/office/officeart/2005/8/layout/pyramid1" loCatId="pyramid" qsTypeId="urn:microsoft.com/office/officeart/2005/8/quickstyle/3d2" qsCatId="3D" csTypeId="urn:microsoft.com/office/officeart/2005/8/colors/colorful1#1" csCatId="colorful" phldr="1"/>
      <dgm:spPr/>
    </dgm:pt>
    <dgm:pt modelId="{FE1D8B04-9A3B-4545-A451-C739B2CC930A}">
      <dgm:prSet phldrT="[Текст]" custT="1"/>
      <dgm:spPr/>
      <dgm:t>
        <a:bodyPr/>
        <a:lstStyle/>
        <a:p>
          <a:r>
            <a:rPr lang="ru-RU" sz="1600" b="0" dirty="0" smtClean="0"/>
            <a:t>Эстетические</a:t>
          </a:r>
          <a:endParaRPr lang="ru-RU" sz="1600" b="0" dirty="0"/>
        </a:p>
      </dgm:t>
    </dgm:pt>
    <dgm:pt modelId="{B6E22809-7FD4-4070-AC5A-83478E1CF3D3}" type="parTrans" cxnId="{60A4D253-FE3B-4D60-9869-E771D5A680BB}">
      <dgm:prSet/>
      <dgm:spPr/>
      <dgm:t>
        <a:bodyPr/>
        <a:lstStyle/>
        <a:p>
          <a:endParaRPr lang="ru-RU"/>
        </a:p>
      </dgm:t>
    </dgm:pt>
    <dgm:pt modelId="{0414EB47-5A3D-44F6-B938-4CE3E5B7603D}" type="sibTrans" cxnId="{60A4D253-FE3B-4D60-9869-E771D5A680BB}">
      <dgm:prSet/>
      <dgm:spPr/>
      <dgm:t>
        <a:bodyPr/>
        <a:lstStyle/>
        <a:p>
          <a:endParaRPr lang="ru-RU"/>
        </a:p>
      </dgm:t>
    </dgm:pt>
    <dgm:pt modelId="{12D86E3F-B9F5-48DC-B9F7-FE3EC16564DB}">
      <dgm:prSet phldrT="[Текст]" custT="1"/>
      <dgm:spPr/>
      <dgm:t>
        <a:bodyPr/>
        <a:lstStyle/>
        <a:p>
          <a:r>
            <a:rPr lang="ru-RU" sz="1600" b="0" smtClean="0"/>
            <a:t>Познавательные</a:t>
          </a:r>
          <a:endParaRPr lang="ru-RU" sz="1600" b="0" dirty="0" smtClean="0"/>
        </a:p>
      </dgm:t>
    </dgm:pt>
    <dgm:pt modelId="{EF88A048-3466-452A-B4CB-1293F47EB913}" type="parTrans" cxnId="{9A738D02-60F9-4FE4-B927-2C116E1056CF}">
      <dgm:prSet/>
      <dgm:spPr/>
      <dgm:t>
        <a:bodyPr/>
        <a:lstStyle/>
        <a:p>
          <a:endParaRPr lang="ru-RU"/>
        </a:p>
      </dgm:t>
    </dgm:pt>
    <dgm:pt modelId="{655667AD-B015-4F77-B067-45651AB66824}" type="sibTrans" cxnId="{9A738D02-60F9-4FE4-B927-2C116E1056CF}">
      <dgm:prSet/>
      <dgm:spPr/>
      <dgm:t>
        <a:bodyPr/>
        <a:lstStyle/>
        <a:p>
          <a:endParaRPr lang="ru-RU"/>
        </a:p>
      </dgm:t>
    </dgm:pt>
    <dgm:pt modelId="{AFDFEBD2-56AE-4E95-9CD9-1E64F064E3D8}">
      <dgm:prSet phldrT="[Текст]" custT="1"/>
      <dgm:spPr/>
      <dgm:t>
        <a:bodyPr/>
        <a:lstStyle/>
        <a:p>
          <a:r>
            <a:rPr lang="ru-RU" sz="1600" b="1" dirty="0" smtClean="0"/>
            <a:t>                                                 </a:t>
          </a:r>
          <a:r>
            <a:rPr lang="ru-RU" sz="1400" b="0" dirty="0" err="1" smtClean="0"/>
            <a:t>самоактуа</a:t>
          </a:r>
          <a:r>
            <a:rPr lang="ru-RU" sz="1400" b="0" dirty="0" smtClean="0"/>
            <a:t>-</a:t>
          </a:r>
        </a:p>
        <a:p>
          <a:r>
            <a:rPr lang="ru-RU" sz="1400" b="0" dirty="0" smtClean="0"/>
            <a:t>лизация</a:t>
          </a:r>
          <a:endParaRPr lang="ru-RU" sz="1400" b="0" dirty="0"/>
        </a:p>
      </dgm:t>
    </dgm:pt>
    <dgm:pt modelId="{4729A82D-B804-4279-819E-AAC21D178013}" type="parTrans" cxnId="{AEF8CB28-98F9-401F-A43E-322B9852164C}">
      <dgm:prSet/>
      <dgm:spPr/>
      <dgm:t>
        <a:bodyPr/>
        <a:lstStyle/>
        <a:p>
          <a:endParaRPr lang="ru-RU"/>
        </a:p>
      </dgm:t>
    </dgm:pt>
    <dgm:pt modelId="{91FD3F0D-0833-45DB-896E-74C3F6F43ACA}" type="sibTrans" cxnId="{AEF8CB28-98F9-401F-A43E-322B9852164C}">
      <dgm:prSet/>
      <dgm:spPr/>
      <dgm:t>
        <a:bodyPr/>
        <a:lstStyle/>
        <a:p>
          <a:endParaRPr lang="ru-RU"/>
        </a:p>
      </dgm:t>
    </dgm:pt>
    <dgm:pt modelId="{8FD484A5-6101-4B5C-984C-6483A86EE29E}">
      <dgm:prSet phldrT="[Текст]" custT="1"/>
      <dgm:spPr/>
      <dgm:t>
        <a:bodyPr/>
        <a:lstStyle/>
        <a:p>
          <a:r>
            <a:rPr lang="ru-RU" sz="1600" b="0" smtClean="0"/>
            <a:t>Потребность в уважении, почитании</a:t>
          </a:r>
          <a:endParaRPr lang="ru-RU" sz="1600" b="0" dirty="0" smtClean="0"/>
        </a:p>
      </dgm:t>
    </dgm:pt>
    <dgm:pt modelId="{EDD488BD-41C1-4501-A707-5CB11F6A0E12}" type="parTrans" cxnId="{78F728F2-A1AA-4587-9744-43C762D81ED3}">
      <dgm:prSet/>
      <dgm:spPr/>
      <dgm:t>
        <a:bodyPr/>
        <a:lstStyle/>
        <a:p>
          <a:endParaRPr lang="ru-RU"/>
        </a:p>
      </dgm:t>
    </dgm:pt>
    <dgm:pt modelId="{D1B5CE53-0CCC-475E-8E47-82B3F136A322}" type="sibTrans" cxnId="{78F728F2-A1AA-4587-9744-43C762D81ED3}">
      <dgm:prSet/>
      <dgm:spPr/>
      <dgm:t>
        <a:bodyPr/>
        <a:lstStyle/>
        <a:p>
          <a:endParaRPr lang="ru-RU"/>
        </a:p>
      </dgm:t>
    </dgm:pt>
    <dgm:pt modelId="{B3CEA392-65E5-4CE1-A8B9-EEA4A7DECBBB}">
      <dgm:prSet phldrT="[Текст]" custT="1"/>
      <dgm:spPr/>
      <dgm:t>
        <a:bodyPr/>
        <a:lstStyle/>
        <a:p>
          <a:r>
            <a:rPr lang="ru-RU" sz="1600" b="0" smtClean="0"/>
            <a:t>Потребность в принадлежности и любви</a:t>
          </a:r>
          <a:endParaRPr lang="ru-RU" sz="1600" b="0" dirty="0" smtClean="0"/>
        </a:p>
      </dgm:t>
    </dgm:pt>
    <dgm:pt modelId="{6479CF3D-A6D3-460B-BA81-48B981E53C32}" type="parTrans" cxnId="{9D92C72A-5CEE-43F0-862B-BE463587A7D8}">
      <dgm:prSet/>
      <dgm:spPr/>
      <dgm:t>
        <a:bodyPr/>
        <a:lstStyle/>
        <a:p>
          <a:endParaRPr lang="ru-RU"/>
        </a:p>
      </dgm:t>
    </dgm:pt>
    <dgm:pt modelId="{B5792281-D3A3-428F-BE9A-4E711EAE2A3A}" type="sibTrans" cxnId="{9D92C72A-5CEE-43F0-862B-BE463587A7D8}">
      <dgm:prSet/>
      <dgm:spPr/>
      <dgm:t>
        <a:bodyPr/>
        <a:lstStyle/>
        <a:p>
          <a:endParaRPr lang="ru-RU"/>
        </a:p>
      </dgm:t>
    </dgm:pt>
    <dgm:pt modelId="{EC874BAE-745C-4566-8E4F-220BDDF6D4EE}">
      <dgm:prSet phldrT="[Текст]" custT="1"/>
      <dgm:spPr/>
      <dgm:t>
        <a:bodyPr/>
        <a:lstStyle/>
        <a:p>
          <a:r>
            <a:rPr lang="ru-RU" sz="1600" b="0" smtClean="0"/>
            <a:t>Потребность в безопасности</a:t>
          </a:r>
          <a:endParaRPr lang="ru-RU" sz="1600" b="0" dirty="0" smtClean="0"/>
        </a:p>
      </dgm:t>
    </dgm:pt>
    <dgm:pt modelId="{58AB39E8-B322-45A8-A921-2C3E611758EA}" type="parTrans" cxnId="{31A2C8DD-E7DE-4FBA-B109-93409CCEF041}">
      <dgm:prSet/>
      <dgm:spPr/>
      <dgm:t>
        <a:bodyPr/>
        <a:lstStyle/>
        <a:p>
          <a:endParaRPr lang="ru-RU"/>
        </a:p>
      </dgm:t>
    </dgm:pt>
    <dgm:pt modelId="{8EE6430F-5392-40FF-9634-CE4B4436072F}" type="sibTrans" cxnId="{31A2C8DD-E7DE-4FBA-B109-93409CCEF041}">
      <dgm:prSet/>
      <dgm:spPr/>
      <dgm:t>
        <a:bodyPr/>
        <a:lstStyle/>
        <a:p>
          <a:endParaRPr lang="ru-RU"/>
        </a:p>
      </dgm:t>
    </dgm:pt>
    <dgm:pt modelId="{6A6B8F8C-6EFC-4B57-9B8F-A7C24147CBB8}">
      <dgm:prSet phldrT="[Текст]" custT="1"/>
      <dgm:spPr/>
      <dgm:t>
        <a:bodyPr/>
        <a:lstStyle/>
        <a:p>
          <a:r>
            <a:rPr lang="ru-RU" sz="1600" b="0" smtClean="0"/>
            <a:t>Физиологические (органические) потребности</a:t>
          </a:r>
          <a:endParaRPr lang="ru-RU" sz="1600" b="0" dirty="0" smtClean="0"/>
        </a:p>
      </dgm:t>
    </dgm:pt>
    <dgm:pt modelId="{254ECD5D-ECDE-42C4-99C5-30DA0AF49BD2}" type="parTrans" cxnId="{FA90837E-CA9E-495D-AEA5-2C211D2E631F}">
      <dgm:prSet/>
      <dgm:spPr/>
      <dgm:t>
        <a:bodyPr/>
        <a:lstStyle/>
        <a:p>
          <a:endParaRPr lang="ru-RU"/>
        </a:p>
      </dgm:t>
    </dgm:pt>
    <dgm:pt modelId="{68ECF267-889E-4696-9052-5A3AA350A88A}" type="sibTrans" cxnId="{FA90837E-CA9E-495D-AEA5-2C211D2E631F}">
      <dgm:prSet/>
      <dgm:spPr/>
      <dgm:t>
        <a:bodyPr/>
        <a:lstStyle/>
        <a:p>
          <a:endParaRPr lang="ru-RU"/>
        </a:p>
      </dgm:t>
    </dgm:pt>
    <dgm:pt modelId="{6A5FF1E7-3A8E-4861-B107-48FC43751A5A}" type="pres">
      <dgm:prSet presAssocID="{D5908A0D-3BC2-4830-869E-BF7F97C4526C}" presName="Name0" presStyleCnt="0">
        <dgm:presLayoutVars>
          <dgm:dir/>
          <dgm:animLvl val="lvl"/>
          <dgm:resizeHandles val="exact"/>
        </dgm:presLayoutVars>
      </dgm:prSet>
      <dgm:spPr/>
    </dgm:pt>
    <dgm:pt modelId="{A73ED4F8-77E5-4105-8D3E-1FB27C9B5551}" type="pres">
      <dgm:prSet presAssocID="{AFDFEBD2-56AE-4E95-9CD9-1E64F064E3D8}" presName="Name8" presStyleCnt="0"/>
      <dgm:spPr/>
    </dgm:pt>
    <dgm:pt modelId="{2AB8AF3A-545A-43EF-BF55-7437E0C41234}" type="pres">
      <dgm:prSet presAssocID="{AFDFEBD2-56AE-4E95-9CD9-1E64F064E3D8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83382-4DCC-4905-A7EE-C56F1C24632B}" type="pres">
      <dgm:prSet presAssocID="{AFDFEBD2-56AE-4E95-9CD9-1E64F064E3D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AF250-4E4E-4B1E-92D3-BA1EE729B75F}" type="pres">
      <dgm:prSet presAssocID="{FE1D8B04-9A3B-4545-A451-C739B2CC930A}" presName="Name8" presStyleCnt="0"/>
      <dgm:spPr/>
    </dgm:pt>
    <dgm:pt modelId="{0564C64E-AAD8-4FF2-AF7D-39246D0BCE54}" type="pres">
      <dgm:prSet presAssocID="{FE1D8B04-9A3B-4545-A451-C739B2CC930A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BD494-7406-4473-8452-B21368385690}" type="pres">
      <dgm:prSet presAssocID="{FE1D8B04-9A3B-4545-A451-C739B2CC93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ADEB3-87E5-48BD-A51A-325F3EE75B19}" type="pres">
      <dgm:prSet presAssocID="{12D86E3F-B9F5-48DC-B9F7-FE3EC16564DB}" presName="Name8" presStyleCnt="0"/>
      <dgm:spPr/>
    </dgm:pt>
    <dgm:pt modelId="{F298463B-3D23-4FC1-9B6F-D7EF0CCF44FC}" type="pres">
      <dgm:prSet presAssocID="{12D86E3F-B9F5-48DC-B9F7-FE3EC16564DB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305CB-1559-4DB7-80F3-5629C51A1AFA}" type="pres">
      <dgm:prSet presAssocID="{12D86E3F-B9F5-48DC-B9F7-FE3EC16564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5D73B-6F50-4621-AD07-680F97A14C33}" type="pres">
      <dgm:prSet presAssocID="{8FD484A5-6101-4B5C-984C-6483A86EE29E}" presName="Name8" presStyleCnt="0"/>
      <dgm:spPr/>
    </dgm:pt>
    <dgm:pt modelId="{0B66E7BF-D8A3-46EE-8B8B-0C65E838EF8F}" type="pres">
      <dgm:prSet presAssocID="{8FD484A5-6101-4B5C-984C-6483A86EE29E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92B8DD-3383-4256-9DB1-486B4259B7CE}" type="pres">
      <dgm:prSet presAssocID="{8FD484A5-6101-4B5C-984C-6483A86EE29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35CEA-C8DC-4E5F-9B37-68F49CCF51B7}" type="pres">
      <dgm:prSet presAssocID="{B3CEA392-65E5-4CE1-A8B9-EEA4A7DECBBB}" presName="Name8" presStyleCnt="0"/>
      <dgm:spPr/>
    </dgm:pt>
    <dgm:pt modelId="{232857FB-2336-4D38-9155-FCEA7C53E7F7}" type="pres">
      <dgm:prSet presAssocID="{B3CEA392-65E5-4CE1-A8B9-EEA4A7DECBBB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46107-3C21-459A-94B1-A86D2C643D8B}" type="pres">
      <dgm:prSet presAssocID="{B3CEA392-65E5-4CE1-A8B9-EEA4A7DECB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EB330-5181-49D8-8339-E72A9FCF9737}" type="pres">
      <dgm:prSet presAssocID="{EC874BAE-745C-4566-8E4F-220BDDF6D4EE}" presName="Name8" presStyleCnt="0"/>
      <dgm:spPr/>
    </dgm:pt>
    <dgm:pt modelId="{4C2BED38-5338-42F4-8B23-AB508AE53838}" type="pres">
      <dgm:prSet presAssocID="{EC874BAE-745C-4566-8E4F-220BDDF6D4EE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758D6-0056-4D6B-84BB-3445BFD8DC89}" type="pres">
      <dgm:prSet presAssocID="{EC874BAE-745C-4566-8E4F-220BDDF6D4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5037C7-FC85-4B8B-B609-2C12D6A6980D}" type="pres">
      <dgm:prSet presAssocID="{6A6B8F8C-6EFC-4B57-9B8F-A7C24147CBB8}" presName="Name8" presStyleCnt="0"/>
      <dgm:spPr/>
    </dgm:pt>
    <dgm:pt modelId="{18154291-9F09-486B-BE5F-7CCF798A3370}" type="pres">
      <dgm:prSet presAssocID="{6A6B8F8C-6EFC-4B57-9B8F-A7C24147CBB8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67E59-4EC2-469D-8639-1D599841322E}" type="pres">
      <dgm:prSet presAssocID="{6A6B8F8C-6EFC-4B57-9B8F-A7C24147CBB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738D02-60F9-4FE4-B927-2C116E1056CF}" srcId="{D5908A0D-3BC2-4830-869E-BF7F97C4526C}" destId="{12D86E3F-B9F5-48DC-B9F7-FE3EC16564DB}" srcOrd="2" destOrd="0" parTransId="{EF88A048-3466-452A-B4CB-1293F47EB913}" sibTransId="{655667AD-B015-4F77-B067-45651AB66824}"/>
    <dgm:cxn modelId="{F2BE3B4A-A03D-44D9-82FE-DE0CFF8D79A6}" type="presOf" srcId="{8FD484A5-6101-4B5C-984C-6483A86EE29E}" destId="{6A92B8DD-3383-4256-9DB1-486B4259B7CE}" srcOrd="1" destOrd="0" presId="urn:microsoft.com/office/officeart/2005/8/layout/pyramid1"/>
    <dgm:cxn modelId="{41424D26-AB7D-4F4D-86D4-3D1820CCA298}" type="presOf" srcId="{AFDFEBD2-56AE-4E95-9CD9-1E64F064E3D8}" destId="{2AB8AF3A-545A-43EF-BF55-7437E0C41234}" srcOrd="0" destOrd="0" presId="urn:microsoft.com/office/officeart/2005/8/layout/pyramid1"/>
    <dgm:cxn modelId="{E1F69365-6E67-4090-9311-ED18FE3652EA}" type="presOf" srcId="{12D86E3F-B9F5-48DC-B9F7-FE3EC16564DB}" destId="{88A305CB-1559-4DB7-80F3-5629C51A1AFA}" srcOrd="1" destOrd="0" presId="urn:microsoft.com/office/officeart/2005/8/layout/pyramid1"/>
    <dgm:cxn modelId="{AEF8CB28-98F9-401F-A43E-322B9852164C}" srcId="{D5908A0D-3BC2-4830-869E-BF7F97C4526C}" destId="{AFDFEBD2-56AE-4E95-9CD9-1E64F064E3D8}" srcOrd="0" destOrd="0" parTransId="{4729A82D-B804-4279-819E-AAC21D178013}" sibTransId="{91FD3F0D-0833-45DB-896E-74C3F6F43ACA}"/>
    <dgm:cxn modelId="{4D984732-8B43-4A73-9F4F-36031CCE07BC}" type="presOf" srcId="{6A6B8F8C-6EFC-4B57-9B8F-A7C24147CBB8}" destId="{18154291-9F09-486B-BE5F-7CCF798A3370}" srcOrd="0" destOrd="0" presId="urn:microsoft.com/office/officeart/2005/8/layout/pyramid1"/>
    <dgm:cxn modelId="{34B1190D-B2DA-4DB2-8901-05A392F67A35}" type="presOf" srcId="{FE1D8B04-9A3B-4545-A451-C739B2CC930A}" destId="{224BD494-7406-4473-8452-B21368385690}" srcOrd="1" destOrd="0" presId="urn:microsoft.com/office/officeart/2005/8/layout/pyramid1"/>
    <dgm:cxn modelId="{31A2C8DD-E7DE-4FBA-B109-93409CCEF041}" srcId="{D5908A0D-3BC2-4830-869E-BF7F97C4526C}" destId="{EC874BAE-745C-4566-8E4F-220BDDF6D4EE}" srcOrd="5" destOrd="0" parTransId="{58AB39E8-B322-45A8-A921-2C3E611758EA}" sibTransId="{8EE6430F-5392-40FF-9634-CE4B4436072F}"/>
    <dgm:cxn modelId="{C6A8FB0A-DE01-4CBC-B742-C36869E15E89}" type="presOf" srcId="{EC874BAE-745C-4566-8E4F-220BDDF6D4EE}" destId="{4C2BED38-5338-42F4-8B23-AB508AE53838}" srcOrd="0" destOrd="0" presId="urn:microsoft.com/office/officeart/2005/8/layout/pyramid1"/>
    <dgm:cxn modelId="{9488D0DA-996E-4A10-9086-D52A4AE0C757}" type="presOf" srcId="{6A6B8F8C-6EFC-4B57-9B8F-A7C24147CBB8}" destId="{39E67E59-4EC2-469D-8639-1D599841322E}" srcOrd="1" destOrd="0" presId="urn:microsoft.com/office/officeart/2005/8/layout/pyramid1"/>
    <dgm:cxn modelId="{5460D68D-E781-4753-9C74-57945C8E356A}" type="presOf" srcId="{D5908A0D-3BC2-4830-869E-BF7F97C4526C}" destId="{6A5FF1E7-3A8E-4861-B107-48FC43751A5A}" srcOrd="0" destOrd="0" presId="urn:microsoft.com/office/officeart/2005/8/layout/pyramid1"/>
    <dgm:cxn modelId="{02E49606-25CA-4889-9078-C5D81ACA9062}" type="presOf" srcId="{12D86E3F-B9F5-48DC-B9F7-FE3EC16564DB}" destId="{F298463B-3D23-4FC1-9B6F-D7EF0CCF44FC}" srcOrd="0" destOrd="0" presId="urn:microsoft.com/office/officeart/2005/8/layout/pyramid1"/>
    <dgm:cxn modelId="{F44BC34F-98EF-4E1A-9289-8EE2F6B43D9E}" type="presOf" srcId="{B3CEA392-65E5-4CE1-A8B9-EEA4A7DECBBB}" destId="{06046107-3C21-459A-94B1-A86D2C643D8B}" srcOrd="1" destOrd="0" presId="urn:microsoft.com/office/officeart/2005/8/layout/pyramid1"/>
    <dgm:cxn modelId="{ABFD0F5B-6B15-4860-BF83-46D9738D474A}" type="presOf" srcId="{EC874BAE-745C-4566-8E4F-220BDDF6D4EE}" destId="{FBB758D6-0056-4D6B-84BB-3445BFD8DC89}" srcOrd="1" destOrd="0" presId="urn:microsoft.com/office/officeart/2005/8/layout/pyramid1"/>
    <dgm:cxn modelId="{5E4B16C1-219A-4AB8-8CF9-E592D2443CD7}" type="presOf" srcId="{8FD484A5-6101-4B5C-984C-6483A86EE29E}" destId="{0B66E7BF-D8A3-46EE-8B8B-0C65E838EF8F}" srcOrd="0" destOrd="0" presId="urn:microsoft.com/office/officeart/2005/8/layout/pyramid1"/>
    <dgm:cxn modelId="{60A4D253-FE3B-4D60-9869-E771D5A680BB}" srcId="{D5908A0D-3BC2-4830-869E-BF7F97C4526C}" destId="{FE1D8B04-9A3B-4545-A451-C739B2CC930A}" srcOrd="1" destOrd="0" parTransId="{B6E22809-7FD4-4070-AC5A-83478E1CF3D3}" sibTransId="{0414EB47-5A3D-44F6-B938-4CE3E5B7603D}"/>
    <dgm:cxn modelId="{0748D207-0FF1-410A-BA34-DA518E9552F4}" type="presOf" srcId="{B3CEA392-65E5-4CE1-A8B9-EEA4A7DECBBB}" destId="{232857FB-2336-4D38-9155-FCEA7C53E7F7}" srcOrd="0" destOrd="0" presId="urn:microsoft.com/office/officeart/2005/8/layout/pyramid1"/>
    <dgm:cxn modelId="{8570053B-D5F6-47AE-9A00-71604F385640}" type="presOf" srcId="{FE1D8B04-9A3B-4545-A451-C739B2CC930A}" destId="{0564C64E-AAD8-4FF2-AF7D-39246D0BCE54}" srcOrd="0" destOrd="0" presId="urn:microsoft.com/office/officeart/2005/8/layout/pyramid1"/>
    <dgm:cxn modelId="{1B866A41-10B7-47FE-AC77-417B0E0BE80A}" type="presOf" srcId="{AFDFEBD2-56AE-4E95-9CD9-1E64F064E3D8}" destId="{36883382-4DCC-4905-A7EE-C56F1C24632B}" srcOrd="1" destOrd="0" presId="urn:microsoft.com/office/officeart/2005/8/layout/pyramid1"/>
    <dgm:cxn modelId="{FA90837E-CA9E-495D-AEA5-2C211D2E631F}" srcId="{D5908A0D-3BC2-4830-869E-BF7F97C4526C}" destId="{6A6B8F8C-6EFC-4B57-9B8F-A7C24147CBB8}" srcOrd="6" destOrd="0" parTransId="{254ECD5D-ECDE-42C4-99C5-30DA0AF49BD2}" sibTransId="{68ECF267-889E-4696-9052-5A3AA350A88A}"/>
    <dgm:cxn modelId="{9D92C72A-5CEE-43F0-862B-BE463587A7D8}" srcId="{D5908A0D-3BC2-4830-869E-BF7F97C4526C}" destId="{B3CEA392-65E5-4CE1-A8B9-EEA4A7DECBBB}" srcOrd="4" destOrd="0" parTransId="{6479CF3D-A6D3-460B-BA81-48B981E53C32}" sibTransId="{B5792281-D3A3-428F-BE9A-4E711EAE2A3A}"/>
    <dgm:cxn modelId="{78F728F2-A1AA-4587-9744-43C762D81ED3}" srcId="{D5908A0D-3BC2-4830-869E-BF7F97C4526C}" destId="{8FD484A5-6101-4B5C-984C-6483A86EE29E}" srcOrd="3" destOrd="0" parTransId="{EDD488BD-41C1-4501-A707-5CB11F6A0E12}" sibTransId="{D1B5CE53-0CCC-475E-8E47-82B3F136A322}"/>
    <dgm:cxn modelId="{DFAA94B6-87F2-4E8D-B578-B600C9C45D84}" type="presParOf" srcId="{6A5FF1E7-3A8E-4861-B107-48FC43751A5A}" destId="{A73ED4F8-77E5-4105-8D3E-1FB27C9B5551}" srcOrd="0" destOrd="0" presId="urn:microsoft.com/office/officeart/2005/8/layout/pyramid1"/>
    <dgm:cxn modelId="{E551C3EB-92BB-42DC-A641-674FAA940A2F}" type="presParOf" srcId="{A73ED4F8-77E5-4105-8D3E-1FB27C9B5551}" destId="{2AB8AF3A-545A-43EF-BF55-7437E0C41234}" srcOrd="0" destOrd="0" presId="urn:microsoft.com/office/officeart/2005/8/layout/pyramid1"/>
    <dgm:cxn modelId="{1B094BB2-1FC3-44D3-B42D-D5E42AEBB8E2}" type="presParOf" srcId="{A73ED4F8-77E5-4105-8D3E-1FB27C9B5551}" destId="{36883382-4DCC-4905-A7EE-C56F1C24632B}" srcOrd="1" destOrd="0" presId="urn:microsoft.com/office/officeart/2005/8/layout/pyramid1"/>
    <dgm:cxn modelId="{460C9E9B-7E60-4E97-88D5-31D17A69DBDA}" type="presParOf" srcId="{6A5FF1E7-3A8E-4861-B107-48FC43751A5A}" destId="{7D0AF250-4E4E-4B1E-92D3-BA1EE729B75F}" srcOrd="1" destOrd="0" presId="urn:microsoft.com/office/officeart/2005/8/layout/pyramid1"/>
    <dgm:cxn modelId="{9D217E0D-E290-48ED-9FC8-B84A63E66D0E}" type="presParOf" srcId="{7D0AF250-4E4E-4B1E-92D3-BA1EE729B75F}" destId="{0564C64E-AAD8-4FF2-AF7D-39246D0BCE54}" srcOrd="0" destOrd="0" presId="urn:microsoft.com/office/officeart/2005/8/layout/pyramid1"/>
    <dgm:cxn modelId="{30A8E144-9BA2-4217-8D21-2B5BF5710476}" type="presParOf" srcId="{7D0AF250-4E4E-4B1E-92D3-BA1EE729B75F}" destId="{224BD494-7406-4473-8452-B21368385690}" srcOrd="1" destOrd="0" presId="urn:microsoft.com/office/officeart/2005/8/layout/pyramid1"/>
    <dgm:cxn modelId="{C8F450E1-BBA2-4D29-92F9-3C0316636E4F}" type="presParOf" srcId="{6A5FF1E7-3A8E-4861-B107-48FC43751A5A}" destId="{BBCADEB3-87E5-48BD-A51A-325F3EE75B19}" srcOrd="2" destOrd="0" presId="urn:microsoft.com/office/officeart/2005/8/layout/pyramid1"/>
    <dgm:cxn modelId="{C3389F40-2412-486F-B426-B4D923A807CD}" type="presParOf" srcId="{BBCADEB3-87E5-48BD-A51A-325F3EE75B19}" destId="{F298463B-3D23-4FC1-9B6F-D7EF0CCF44FC}" srcOrd="0" destOrd="0" presId="urn:microsoft.com/office/officeart/2005/8/layout/pyramid1"/>
    <dgm:cxn modelId="{E87ABD1D-C499-4C09-B77F-9704960021D5}" type="presParOf" srcId="{BBCADEB3-87E5-48BD-A51A-325F3EE75B19}" destId="{88A305CB-1559-4DB7-80F3-5629C51A1AFA}" srcOrd="1" destOrd="0" presId="urn:microsoft.com/office/officeart/2005/8/layout/pyramid1"/>
    <dgm:cxn modelId="{E8D6EB61-3D6B-4509-A08C-33406FD3899C}" type="presParOf" srcId="{6A5FF1E7-3A8E-4861-B107-48FC43751A5A}" destId="{0BF5D73B-6F50-4621-AD07-680F97A14C33}" srcOrd="3" destOrd="0" presId="urn:microsoft.com/office/officeart/2005/8/layout/pyramid1"/>
    <dgm:cxn modelId="{D9F7AD21-3D5A-47F7-9B63-E3D490681E6C}" type="presParOf" srcId="{0BF5D73B-6F50-4621-AD07-680F97A14C33}" destId="{0B66E7BF-D8A3-46EE-8B8B-0C65E838EF8F}" srcOrd="0" destOrd="0" presId="urn:microsoft.com/office/officeart/2005/8/layout/pyramid1"/>
    <dgm:cxn modelId="{9C25A852-7675-452B-801C-8E7CD37F4D6B}" type="presParOf" srcId="{0BF5D73B-6F50-4621-AD07-680F97A14C33}" destId="{6A92B8DD-3383-4256-9DB1-486B4259B7CE}" srcOrd="1" destOrd="0" presId="urn:microsoft.com/office/officeart/2005/8/layout/pyramid1"/>
    <dgm:cxn modelId="{78D391F3-51F6-42B0-BFFA-E571198D6C51}" type="presParOf" srcId="{6A5FF1E7-3A8E-4861-B107-48FC43751A5A}" destId="{CE835CEA-C8DC-4E5F-9B37-68F49CCF51B7}" srcOrd="4" destOrd="0" presId="urn:microsoft.com/office/officeart/2005/8/layout/pyramid1"/>
    <dgm:cxn modelId="{038AF38A-0670-43C6-8BFD-DE9B6DBD1B36}" type="presParOf" srcId="{CE835CEA-C8DC-4E5F-9B37-68F49CCF51B7}" destId="{232857FB-2336-4D38-9155-FCEA7C53E7F7}" srcOrd="0" destOrd="0" presId="urn:microsoft.com/office/officeart/2005/8/layout/pyramid1"/>
    <dgm:cxn modelId="{83E052D9-361F-40A8-8682-EE741BE554A1}" type="presParOf" srcId="{CE835CEA-C8DC-4E5F-9B37-68F49CCF51B7}" destId="{06046107-3C21-459A-94B1-A86D2C643D8B}" srcOrd="1" destOrd="0" presId="urn:microsoft.com/office/officeart/2005/8/layout/pyramid1"/>
    <dgm:cxn modelId="{41755CFE-0976-4505-83A3-5CBBB443411E}" type="presParOf" srcId="{6A5FF1E7-3A8E-4861-B107-48FC43751A5A}" destId="{F16EB330-5181-49D8-8339-E72A9FCF9737}" srcOrd="5" destOrd="0" presId="urn:microsoft.com/office/officeart/2005/8/layout/pyramid1"/>
    <dgm:cxn modelId="{ACF8B209-AE02-42B4-B608-FBBFC5E66429}" type="presParOf" srcId="{F16EB330-5181-49D8-8339-E72A9FCF9737}" destId="{4C2BED38-5338-42F4-8B23-AB508AE53838}" srcOrd="0" destOrd="0" presId="urn:microsoft.com/office/officeart/2005/8/layout/pyramid1"/>
    <dgm:cxn modelId="{9BEBF17E-A43E-4778-8503-5AF8880585AB}" type="presParOf" srcId="{F16EB330-5181-49D8-8339-E72A9FCF9737}" destId="{FBB758D6-0056-4D6B-84BB-3445BFD8DC89}" srcOrd="1" destOrd="0" presId="urn:microsoft.com/office/officeart/2005/8/layout/pyramid1"/>
    <dgm:cxn modelId="{A0F0BFB4-549C-4A6F-A651-4BC993052313}" type="presParOf" srcId="{6A5FF1E7-3A8E-4861-B107-48FC43751A5A}" destId="{F05037C7-FC85-4B8B-B609-2C12D6A6980D}" srcOrd="6" destOrd="0" presId="urn:microsoft.com/office/officeart/2005/8/layout/pyramid1"/>
    <dgm:cxn modelId="{C5B3757A-5E93-4ED6-BF52-6C746961841E}" type="presParOf" srcId="{F05037C7-FC85-4B8B-B609-2C12D6A6980D}" destId="{18154291-9F09-486B-BE5F-7CCF798A3370}" srcOrd="0" destOrd="0" presId="urn:microsoft.com/office/officeart/2005/8/layout/pyramid1"/>
    <dgm:cxn modelId="{B1D26777-61D3-440D-8C92-B8BBDE56F32F}" type="presParOf" srcId="{F05037C7-FC85-4B8B-B609-2C12D6A6980D}" destId="{39E67E59-4EC2-469D-8639-1D599841322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8AF3A-545A-43EF-BF55-7437E0C41234}">
      <dsp:nvSpPr>
        <dsp:cNvPr id="0" name=""/>
        <dsp:cNvSpPr/>
      </dsp:nvSpPr>
      <dsp:spPr>
        <a:xfrm>
          <a:off x="2994708" y="0"/>
          <a:ext cx="998236" cy="841287"/>
        </a:xfrm>
        <a:prstGeom prst="trapezoid">
          <a:avLst>
            <a:gd name="adj" fmla="val 593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                                      </a:t>
          </a:r>
          <a:r>
            <a:rPr lang="ru-RU" sz="1400" b="0" kern="1200" dirty="0" err="1" smtClean="0"/>
            <a:t>самоактуа</a:t>
          </a:r>
          <a:r>
            <a:rPr lang="ru-RU" sz="1400" b="0" kern="1200" dirty="0" smtClean="0"/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лизация</a:t>
          </a:r>
          <a:endParaRPr lang="ru-RU" sz="1400" b="0" kern="1200" dirty="0"/>
        </a:p>
      </dsp:txBody>
      <dsp:txXfrm>
        <a:off x="2994708" y="0"/>
        <a:ext cx="998236" cy="841287"/>
      </dsp:txXfrm>
    </dsp:sp>
    <dsp:sp modelId="{0564C64E-AAD8-4FF2-AF7D-39246D0BCE54}">
      <dsp:nvSpPr>
        <dsp:cNvPr id="0" name=""/>
        <dsp:cNvSpPr/>
      </dsp:nvSpPr>
      <dsp:spPr>
        <a:xfrm>
          <a:off x="2495590" y="841287"/>
          <a:ext cx="1996472" cy="841287"/>
        </a:xfrm>
        <a:prstGeom prst="trapezoid">
          <a:avLst>
            <a:gd name="adj" fmla="val 593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/>
            <a:t>Эстетические</a:t>
          </a:r>
          <a:endParaRPr lang="ru-RU" sz="1600" b="0" kern="1200" dirty="0"/>
        </a:p>
      </dsp:txBody>
      <dsp:txXfrm>
        <a:off x="2844973" y="841287"/>
        <a:ext cx="1297706" cy="841287"/>
      </dsp:txXfrm>
    </dsp:sp>
    <dsp:sp modelId="{F298463B-3D23-4FC1-9B6F-D7EF0CCF44FC}">
      <dsp:nvSpPr>
        <dsp:cNvPr id="0" name=""/>
        <dsp:cNvSpPr/>
      </dsp:nvSpPr>
      <dsp:spPr>
        <a:xfrm>
          <a:off x="1996472" y="1682574"/>
          <a:ext cx="2994708" cy="841287"/>
        </a:xfrm>
        <a:prstGeom prst="trapezoid">
          <a:avLst>
            <a:gd name="adj" fmla="val 5932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/>
            <a:t>Познавательные</a:t>
          </a:r>
          <a:endParaRPr lang="ru-RU" sz="1600" b="0" kern="1200" dirty="0" smtClean="0"/>
        </a:p>
      </dsp:txBody>
      <dsp:txXfrm>
        <a:off x="2520546" y="1682574"/>
        <a:ext cx="1946560" cy="841287"/>
      </dsp:txXfrm>
    </dsp:sp>
    <dsp:sp modelId="{0B66E7BF-D8A3-46EE-8B8B-0C65E838EF8F}">
      <dsp:nvSpPr>
        <dsp:cNvPr id="0" name=""/>
        <dsp:cNvSpPr/>
      </dsp:nvSpPr>
      <dsp:spPr>
        <a:xfrm>
          <a:off x="1497354" y="2523861"/>
          <a:ext cx="3992944" cy="841287"/>
        </a:xfrm>
        <a:prstGeom prst="trapezoid">
          <a:avLst>
            <a:gd name="adj" fmla="val 5932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/>
            <a:t>Потребность в уважении, почитании</a:t>
          </a:r>
          <a:endParaRPr lang="ru-RU" sz="1600" b="0" kern="1200" dirty="0" smtClean="0"/>
        </a:p>
      </dsp:txBody>
      <dsp:txXfrm>
        <a:off x="2196119" y="2523861"/>
        <a:ext cx="2595413" cy="841287"/>
      </dsp:txXfrm>
    </dsp:sp>
    <dsp:sp modelId="{232857FB-2336-4D38-9155-FCEA7C53E7F7}">
      <dsp:nvSpPr>
        <dsp:cNvPr id="0" name=""/>
        <dsp:cNvSpPr/>
      </dsp:nvSpPr>
      <dsp:spPr>
        <a:xfrm>
          <a:off x="998236" y="3365148"/>
          <a:ext cx="4991180" cy="841287"/>
        </a:xfrm>
        <a:prstGeom prst="trapezoid">
          <a:avLst>
            <a:gd name="adj" fmla="val 5932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/>
            <a:t>Потребность в принадлежности и любви</a:t>
          </a:r>
          <a:endParaRPr lang="ru-RU" sz="1600" b="0" kern="1200" dirty="0" smtClean="0"/>
        </a:p>
      </dsp:txBody>
      <dsp:txXfrm>
        <a:off x="1871692" y="3365148"/>
        <a:ext cx="3244267" cy="841287"/>
      </dsp:txXfrm>
    </dsp:sp>
    <dsp:sp modelId="{4C2BED38-5338-42F4-8B23-AB508AE53838}">
      <dsp:nvSpPr>
        <dsp:cNvPr id="0" name=""/>
        <dsp:cNvSpPr/>
      </dsp:nvSpPr>
      <dsp:spPr>
        <a:xfrm>
          <a:off x="499118" y="4206435"/>
          <a:ext cx="5989416" cy="841287"/>
        </a:xfrm>
        <a:prstGeom prst="trapezoid">
          <a:avLst>
            <a:gd name="adj" fmla="val 593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/>
            <a:t>Потребность в безопасности</a:t>
          </a:r>
          <a:endParaRPr lang="ru-RU" sz="1600" b="0" kern="1200" dirty="0" smtClean="0"/>
        </a:p>
      </dsp:txBody>
      <dsp:txXfrm>
        <a:off x="1547266" y="4206435"/>
        <a:ext cx="3893120" cy="841287"/>
      </dsp:txXfrm>
    </dsp:sp>
    <dsp:sp modelId="{18154291-9F09-486B-BE5F-7CCF798A3370}">
      <dsp:nvSpPr>
        <dsp:cNvPr id="0" name=""/>
        <dsp:cNvSpPr/>
      </dsp:nvSpPr>
      <dsp:spPr>
        <a:xfrm>
          <a:off x="0" y="5047722"/>
          <a:ext cx="6987653" cy="841287"/>
        </a:xfrm>
        <a:prstGeom prst="trapezoid">
          <a:avLst>
            <a:gd name="adj" fmla="val 593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smtClean="0"/>
            <a:t>Физиологические (органические) потребности</a:t>
          </a:r>
          <a:endParaRPr lang="ru-RU" sz="1600" b="0" kern="1200" dirty="0" smtClean="0"/>
        </a:p>
      </dsp:txBody>
      <dsp:txXfrm>
        <a:off x="1222839" y="5047722"/>
        <a:ext cx="4541974" cy="84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211" y="1041400"/>
            <a:ext cx="5150224" cy="2387600"/>
          </a:xfrm>
        </p:spPr>
        <p:txBody>
          <a:bodyPr>
            <a:normAutofit/>
          </a:bodyPr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Презентация на тему:</a:t>
            </a:r>
            <a:b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</a:b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Понятие психологического здоровья. Функции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50155" y="4645688"/>
            <a:ext cx="4987654" cy="485870"/>
          </a:xfrm>
        </p:spPr>
        <p:txBody>
          <a:bodyPr>
            <a:noAutofit/>
          </a:bodyPr>
          <a:lstStyle/>
          <a:p>
            <a:pPr algn="l"/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Подготовила: студентка МДФ</a:t>
            </a:r>
          </a:p>
          <a:p>
            <a:pPr algn="l"/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Специальность «сестринское дело»</a:t>
            </a:r>
          </a:p>
          <a:p>
            <a:pPr algn="l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Кузнецова (</a:t>
            </a:r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Кохановская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 </a:t>
            </a:r>
            <a:r>
              <a:rPr lang="ru-RU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В. С.</a:t>
            </a:r>
          </a:p>
          <a:p>
            <a:endParaRPr lang="en-GB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60546" y="6352190"/>
            <a:ext cx="1622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Гродно, 2016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3846562"/>
            <a:ext cx="4749420" cy="301143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422" y="174008"/>
            <a:ext cx="4389120" cy="49575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531" y="18243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</a:t>
            </a:r>
            <a:r>
              <a:rPr lang="ru-RU" sz="2800" b="1" dirty="0" smtClean="0">
                <a:solidFill>
                  <a:schemeClr val="bg1"/>
                </a:solidFill>
              </a:rPr>
              <a:t>сихологическое </a:t>
            </a:r>
            <a:r>
              <a:rPr lang="ru-RU" sz="2800" b="1" dirty="0">
                <a:solidFill>
                  <a:schemeClr val="bg1"/>
                </a:solidFill>
              </a:rPr>
              <a:t>здоровье можно описать как систему, </a:t>
            </a:r>
            <a:r>
              <a:rPr lang="ru-RU" sz="2800" b="1" dirty="0" smtClean="0">
                <a:solidFill>
                  <a:schemeClr val="bg1"/>
                </a:solidFill>
              </a:rPr>
              <a:t>включающую такие компоненты как: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475" y="663849"/>
            <a:ext cx="6194151" cy="61941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118780" y="3412413"/>
            <a:ext cx="1887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аксиологический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38958" y="3412413"/>
            <a:ext cx="2139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инструментальный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86929" y="4161090"/>
            <a:ext cx="2149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потребностно-мотивационный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3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321" y="294355"/>
            <a:ext cx="8024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u="sng" dirty="0">
                <a:solidFill>
                  <a:srgbClr val="FF0000"/>
                </a:solidFill>
              </a:rPr>
              <a:t>Аксиологический </a:t>
            </a:r>
            <a:r>
              <a:rPr lang="ru-RU" b="1" u="sng" dirty="0" smtClean="0">
                <a:solidFill>
                  <a:srgbClr val="FF0000"/>
                </a:solidFill>
              </a:rPr>
              <a:t>компонент  </a:t>
            </a:r>
            <a:r>
              <a:rPr lang="ru-RU" dirty="0" smtClean="0">
                <a:solidFill>
                  <a:schemeClr val="bg1"/>
                </a:solidFill>
              </a:rPr>
              <a:t>содержательно </a:t>
            </a:r>
            <a:r>
              <a:rPr lang="ru-RU" dirty="0">
                <a:solidFill>
                  <a:schemeClr val="bg1"/>
                </a:solidFill>
              </a:rPr>
              <a:t>представлен ценностями собственного «Я» человека и ценностями «Я» других людей. Ему соответствует как абсолютное принятие самого себя при достаточно полном знании себя, так и принятие других людей вне зависимости от пола, возраста, культурных особенностей и т. п. Безусловной предпосылкой этого является личностная целостность, а также умение принять самые разные стороны, вступая с ними в диалог. Кроме того, необходимыми качествами являются умение разглядеть в каждом из окружающих различные стороны личности и дать возможность другому человеку быть самим собой в его собственной целостности.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1321" y="2919822"/>
            <a:ext cx="80248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Инструментальный </a:t>
            </a:r>
            <a:r>
              <a:rPr lang="ru-RU" b="1" u="sng" dirty="0" smtClean="0">
                <a:solidFill>
                  <a:srgbClr val="FF0000"/>
                </a:solidFill>
              </a:rPr>
              <a:t>компонент </a:t>
            </a:r>
            <a:r>
              <a:rPr lang="ru-RU" dirty="0" smtClean="0">
                <a:solidFill>
                  <a:schemeClr val="bg1"/>
                </a:solidFill>
              </a:rPr>
              <a:t>предполагает </a:t>
            </a:r>
            <a:r>
              <a:rPr lang="ru-RU" dirty="0">
                <a:solidFill>
                  <a:schemeClr val="bg1"/>
                </a:solidFill>
              </a:rPr>
              <a:t>владение человеком рефлексией как средством самопознания, способностью концентрировать свое сознание на себе, своем внутреннем мире и своем месте во взаимоотношениях с другими. Ему соответствует умение человека понимать и описывать свои эмоциональные состояния и состояния других людей, возможность свободного и открытого проявления чувств без причинения вреда другим, осознание причин и последствий, как своего поведения, так и поведения окружающих.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9561" y="4970061"/>
            <a:ext cx="7956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>
                <a:solidFill>
                  <a:srgbClr val="FF0000"/>
                </a:solidFill>
              </a:rPr>
              <a:t>Потребностно</a:t>
            </a:r>
            <a:r>
              <a:rPr lang="ru-RU" b="1" u="sng" dirty="0">
                <a:solidFill>
                  <a:srgbClr val="FF0000"/>
                </a:solidFill>
              </a:rPr>
              <a:t>-мотивационный </a:t>
            </a:r>
            <a:r>
              <a:rPr lang="ru-RU" b="1" u="sng" dirty="0" smtClean="0">
                <a:solidFill>
                  <a:srgbClr val="FF0000"/>
                </a:solidFill>
              </a:rPr>
              <a:t>компонент </a:t>
            </a:r>
            <a:r>
              <a:rPr lang="ru-RU" dirty="0" smtClean="0">
                <a:solidFill>
                  <a:schemeClr val="bg1"/>
                </a:solidFill>
              </a:rPr>
              <a:t>определяет </a:t>
            </a:r>
            <a:r>
              <a:rPr lang="ru-RU" dirty="0">
                <a:solidFill>
                  <a:schemeClr val="bg1"/>
                </a:solidFill>
              </a:rPr>
              <a:t>наличие у человека потребности в саморазвитии. Это означает, что человек становится субъектом своей жизнедеятельности, имеет внутренний источник активности, выступающий двигателем его развития. Он полностью принимает ответственность за свое развитие и становится «автором собственной биографии».</a:t>
            </a:r>
          </a:p>
        </p:txBody>
      </p:sp>
    </p:spTree>
    <p:extLst>
      <p:ext uri="{BB962C8B-B14F-4D97-AF65-F5344CB8AC3E}">
        <p14:creationId xmlns:p14="http://schemas.microsoft.com/office/powerpoint/2010/main" xmlns="" val="148021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Выделение компонентов психологического здоровья позволяет определить следующие задачи психологического консультирования и коррекции:</a:t>
            </a:r>
          </a:p>
        </p:txBody>
      </p:sp>
      <p:pic>
        <p:nvPicPr>
          <p:cNvPr id="4" name="Picture 4" descr="C:\Documents and Settings\pmarkasian\Desktop\Шаблоны\Шаблоны\Иконки\заготовки\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810" y="3957714"/>
            <a:ext cx="8180168" cy="260108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pmarkasian\Desktop\Шаблоны\Шаблоны\Иконки\заготовки\1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936" y="2033516"/>
            <a:ext cx="6791770" cy="18582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pmarkasian\Desktop\Шаблоны\Шаблоны\Иконки\заготовки\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0904" y="2897791"/>
            <a:ext cx="6531980" cy="21927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 rot="21439669">
            <a:off x="4329404" y="3271118"/>
            <a:ext cx="43131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обучение рефлексивным умениям</a:t>
            </a:r>
            <a:endParaRPr lang="ru-RU" sz="2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 rot="21178728">
            <a:off x="4164932" y="4500742"/>
            <a:ext cx="41206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формирование потребности в саморазвитии</a:t>
            </a:r>
            <a:endParaRPr lang="ru-RU" sz="2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152069">
            <a:off x="2524361" y="2306014"/>
            <a:ext cx="5634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perspectiveHeroicExtremeRightFacing"/>
              <a:lightRig rig="threePt" dir="t"/>
            </a:scene3d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FFFF00"/>
                </a:solidFill>
              </a:rPr>
              <a:t>обучение </a:t>
            </a:r>
            <a:r>
              <a:rPr lang="ru-RU" sz="2400" b="1" dirty="0" smtClean="0">
                <a:solidFill>
                  <a:srgbClr val="FFFF00"/>
                </a:solidFill>
              </a:rPr>
              <a:t>положительному самоотношению и принятию других </a:t>
            </a:r>
            <a:endParaRPr lang="ru-RU" sz="2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95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6601" y="4837324"/>
            <a:ext cx="1620838" cy="54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3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6451" y="4208674"/>
            <a:ext cx="127635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4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201" y="2322724"/>
            <a:ext cx="7048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gray">
          <a:xfrm rot="13770025">
            <a:off x="6010051" y="4140412"/>
            <a:ext cx="1103313" cy="217487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51373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gray">
          <a:xfrm rot="-743917">
            <a:off x="3755801" y="3618124"/>
            <a:ext cx="1146175" cy="198438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48627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gray">
          <a:xfrm rot="-3205350">
            <a:off x="6155308" y="2361617"/>
            <a:ext cx="685800" cy="150813"/>
          </a:xfrm>
          <a:prstGeom prst="rect">
            <a:avLst/>
          </a:prstGeom>
          <a:gradFill rotWithShape="1">
            <a:gsLst>
              <a:gs pos="0">
                <a:srgbClr val="969696"/>
              </a:gs>
              <a:gs pos="50000">
                <a:srgbClr val="969696">
                  <a:gamma/>
                  <a:tint val="30196"/>
                  <a:invGamma/>
                </a:srgbClr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4674964" y="2398924"/>
            <a:ext cx="2179638" cy="1828800"/>
            <a:chOff x="2307" y="1488"/>
            <a:chExt cx="1373" cy="1152"/>
          </a:xfrm>
        </p:grpSpPr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33CC33"/>
                  </a:gs>
                  <a:gs pos="100000">
                    <a:srgbClr val="33CC33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33CC3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307" y="1750"/>
              <a:ext cx="1373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solidFill>
                    <a:srgbClr val="C00000"/>
                  </a:solidFill>
                </a:rPr>
                <a:t>Уровни </a:t>
              </a:r>
              <a:r>
                <a:rPr lang="ru-RU" dirty="0">
                  <a:solidFill>
                    <a:srgbClr val="C00000"/>
                  </a:solidFill>
                </a:rPr>
                <a:t>психологического здоровья</a:t>
              </a:r>
              <a:endPara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6422801" y="1332124"/>
            <a:ext cx="990600" cy="990600"/>
            <a:chOff x="3600" y="960"/>
            <a:chExt cx="624" cy="624"/>
          </a:xfrm>
        </p:grpSpPr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3600" y="960"/>
              <a:ext cx="624" cy="624"/>
              <a:chOff x="2016" y="1920"/>
              <a:chExt cx="1680" cy="1680"/>
            </a:xfrm>
          </p:grpSpPr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24314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3610" y="1175"/>
              <a:ext cx="60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rPr>
                <a:t>средний</a:t>
              </a:r>
              <a:endParaRPr 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endParaRP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308001" y="2779924"/>
            <a:ext cx="1981200" cy="2057400"/>
            <a:chOff x="624" y="1584"/>
            <a:chExt cx="1248" cy="1296"/>
          </a:xfrm>
        </p:grpSpPr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23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A776F0"/>
                  </a:gs>
                  <a:gs pos="100000">
                    <a:srgbClr val="A776F0">
                      <a:gamma/>
                      <a:shade val="63529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A776F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820" y="2095"/>
              <a:ext cx="90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высший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6346601" y="4303924"/>
            <a:ext cx="2286000" cy="2286000"/>
            <a:chOff x="3360" y="2688"/>
            <a:chExt cx="1440" cy="1440"/>
          </a:xfrm>
        </p:grpSpPr>
        <p:grpSp>
          <p:nvGrpSpPr>
            <p:cNvPr id="26" name="Group 22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28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A8228"/>
                  </a:gs>
                  <a:gs pos="100000">
                    <a:srgbClr val="FA8228">
                      <a:gamma/>
                      <a:shade val="51373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sy="50000" kx="-2453608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A8228">
                      <a:gamma/>
                      <a:tint val="0"/>
                      <a:invGamma/>
                    </a:srgbClr>
                  </a:gs>
                  <a:gs pos="100000">
                    <a:srgbClr val="FA822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3631" y="3211"/>
              <a:ext cx="888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низший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114" y="-254076"/>
            <a:ext cx="4817901" cy="307141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0038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364" y="1663273"/>
            <a:ext cx="903481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К </a:t>
            </a:r>
            <a:r>
              <a:rPr lang="ru-RU" sz="2200" b="1" i="1" dirty="0">
                <a:solidFill>
                  <a:srgbClr val="FF0000"/>
                </a:solidFill>
              </a:rPr>
              <a:t>среднему</a:t>
            </a:r>
            <a:r>
              <a:rPr lang="ru-RU" sz="2200" dirty="0">
                <a:solidFill>
                  <a:schemeClr val="bg1"/>
                </a:solidFill>
              </a:rPr>
              <a:t> уровню - адаптивному - отнесем людей, в целом адаптированных к социуму, однако имеющих несколько повышенную тревожность. Такие люди могут быть отнесены к группе риска, поскольку не имеют запаса прочности психологического здоровья и могут быть включены в групповую работу профилактически-развивающей направленности.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8364" y="20936"/>
            <a:ext cx="903481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К </a:t>
            </a:r>
            <a:r>
              <a:rPr lang="ru-RU" sz="2200" b="1" i="1" dirty="0">
                <a:solidFill>
                  <a:srgbClr val="FF0000"/>
                </a:solidFill>
              </a:rPr>
              <a:t>высшему</a:t>
            </a:r>
            <a:r>
              <a:rPr lang="ru-RU" sz="2200" dirty="0">
                <a:solidFill>
                  <a:schemeClr val="bg1"/>
                </a:solidFill>
              </a:rPr>
              <a:t> уровню психологического здоровья - креативному - можно отнести людей с устойчивой адаптацией к среде, наличием резерва сил для преодоления стрессовых ситуаций и активным творческим отношением к действительности, наличием созидательной позиции. Такие люди не нуждаются в психологической помощи.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364" y="3775108"/>
            <a:ext cx="88301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FF0000"/>
                </a:solidFill>
              </a:rPr>
              <a:t>Низший</a:t>
            </a:r>
            <a:r>
              <a:rPr lang="ru-RU" sz="2200" dirty="0">
                <a:solidFill>
                  <a:schemeClr val="bg1"/>
                </a:solidFill>
              </a:rPr>
              <a:t> уровень - это дезадаптивный, или </a:t>
            </a:r>
            <a:r>
              <a:rPr lang="ru-RU" sz="2200" dirty="0" smtClean="0">
                <a:solidFill>
                  <a:schemeClr val="bg1"/>
                </a:solidFill>
              </a:rPr>
              <a:t>ассимилятивно -</a:t>
            </a:r>
            <a:r>
              <a:rPr lang="ru-RU" sz="2200" dirty="0" err="1" smtClean="0">
                <a:solidFill>
                  <a:schemeClr val="bg1"/>
                </a:solidFill>
              </a:rPr>
              <a:t>аккомодативный</a:t>
            </a:r>
            <a:r>
              <a:rPr lang="ru-RU" sz="2200" dirty="0">
                <a:solidFill>
                  <a:schemeClr val="bg1"/>
                </a:solidFill>
              </a:rPr>
              <a:t>. К нему можно отнести людей с нарушением баланса процессов ассимиляции и аккомодации и использующих для разрешения внутреннего конфликта либо ассимилятивные, либо </a:t>
            </a:r>
            <a:r>
              <a:rPr lang="ru-RU" sz="2200" dirty="0" err="1">
                <a:solidFill>
                  <a:schemeClr val="bg1"/>
                </a:solidFill>
              </a:rPr>
              <a:t>аккомодативные</a:t>
            </a:r>
            <a:r>
              <a:rPr lang="ru-RU" sz="2200" dirty="0">
                <a:solidFill>
                  <a:schemeClr val="bg1"/>
                </a:solidFill>
              </a:rPr>
              <a:t> средства. Ассимилятивный стиль поведения характеризуется прежде всего стремлением человека приспособиться к внешним обстоятельствам в ущерб своим желаниям и возможностям. </a:t>
            </a:r>
            <a:r>
              <a:rPr lang="ru-RU" sz="2200" dirty="0" err="1">
                <a:solidFill>
                  <a:schemeClr val="bg1"/>
                </a:solidFill>
              </a:rPr>
              <a:t>Неконструктивность</a:t>
            </a:r>
            <a:r>
              <a:rPr lang="ru-RU" sz="2200" dirty="0">
                <a:solidFill>
                  <a:schemeClr val="bg1"/>
                </a:solidFill>
              </a:rPr>
              <a:t> его проявляется в его ригидности, в попытках человека полностью соответствовать желаниям окружающих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438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048" y="120527"/>
            <a:ext cx="7751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u="sng" dirty="0">
                <a:solidFill>
                  <a:schemeClr val="bg1"/>
                </a:solidFill>
              </a:rPr>
              <a:t>Факторы нарушения психологического здоровья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960" y="963136"/>
            <a:ext cx="8536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Условно все факторы можно разбить на 2 группы: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5800" y="1811189"/>
            <a:ext cx="4117988" cy="51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09172" y="1811189"/>
            <a:ext cx="4139293" cy="519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9"/>
          <p:cNvSpPr/>
          <p:nvPr/>
        </p:nvSpPr>
        <p:spPr>
          <a:xfrm>
            <a:off x="838199" y="3159057"/>
            <a:ext cx="3557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dirty="0"/>
              <a:t>– различные негативные воздействия и негативные отношения человека с окружающими людьми. Нарушение отношений в семье, в школе, на работе и т.д. Негативные отношения у детей с родителями могут привести не только к отставанию в развитии, но и формированию у него различных эмоциональных нарушений.</a:t>
            </a:r>
            <a:endParaRPr lang="en-US" altLang="ko-KR" dirty="0">
              <a:ea typeface="돋움" pitchFamily="50" charset="-127"/>
            </a:endParaRPr>
          </a:p>
        </p:txBody>
      </p:sp>
      <p:sp>
        <p:nvSpPr>
          <p:cNvPr id="9" name="Rectangle 17"/>
          <p:cNvSpPr/>
          <p:nvPr/>
        </p:nvSpPr>
        <p:spPr>
          <a:xfrm>
            <a:off x="5117427" y="3179545"/>
            <a:ext cx="356210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82600" algn="l"/>
              </a:tabLst>
            </a:pPr>
            <a:r>
              <a:rPr lang="ru-RU" sz="1600" dirty="0"/>
              <a:t> – влияние нарушенной части психики на здоровую часть. Так, например, эмоциональное нарушение влияет на познавательную сферу личности, снижает способности к общению. Нарушение эмоциональной сферы мешают свободному взаимодействию личности с окружающим миром, приводят к отклонениям в личностном развитии, вызывают появление соматических расстройств.</a:t>
            </a:r>
            <a:endParaRPr lang="en-US" altLang="ko-KR" sz="1600" dirty="0">
              <a:ea typeface="돋움" pitchFamily="50" charset="-127"/>
            </a:endParaRPr>
          </a:p>
        </p:txBody>
      </p:sp>
      <p:pic>
        <p:nvPicPr>
          <p:cNvPr id="10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7040"/>
          <a:stretch/>
        </p:blipFill>
        <p:spPr bwMode="auto">
          <a:xfrm>
            <a:off x="609600" y="1387229"/>
            <a:ext cx="4047697" cy="194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pmarkasian\Desktop\Other\Шаблоны\заготовки1\9\5.pn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02" b="35938"/>
          <a:stretch/>
        </p:blipFill>
        <p:spPr bwMode="auto">
          <a:xfrm>
            <a:off x="5185154" y="1387229"/>
            <a:ext cx="3587328" cy="19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"/>
          <p:cNvSpPr/>
          <p:nvPr/>
        </p:nvSpPr>
        <p:spPr>
          <a:xfrm>
            <a:off x="838199" y="2073092"/>
            <a:ext cx="2546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Внешние </a:t>
            </a:r>
            <a:r>
              <a:rPr lang="ru-RU" sz="2000" b="1" dirty="0"/>
              <a:t>(средовые)</a:t>
            </a:r>
            <a:endParaRPr lang="en-US" sz="2000" b="1" dirty="0"/>
          </a:p>
        </p:txBody>
      </p:sp>
      <p:sp>
        <p:nvSpPr>
          <p:cNvPr id="13" name="Rectangle 26"/>
          <p:cNvSpPr/>
          <p:nvPr/>
        </p:nvSpPr>
        <p:spPr>
          <a:xfrm>
            <a:off x="5335792" y="1989277"/>
            <a:ext cx="2168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Внутренние</a:t>
            </a:r>
            <a:r>
              <a:rPr lang="ru-RU" sz="2800" dirty="0"/>
              <a:t> </a:t>
            </a:r>
            <a:endParaRPr 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68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047" y="144271"/>
            <a:ext cx="77246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Психическое и психологическое здоровье - вещи разные.</a:t>
            </a:r>
          </a:p>
        </p:txBody>
      </p:sp>
      <p:pic>
        <p:nvPicPr>
          <p:cNvPr id="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017714"/>
            <a:ext cx="2833650" cy="2833650"/>
          </a:xfrm>
          <a:prstGeom prst="rect">
            <a:avLst/>
          </a:prstGeom>
        </p:spPr>
      </p:pic>
      <p:pic>
        <p:nvPicPr>
          <p:cNvPr id="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8135" y="2017714"/>
            <a:ext cx="2833650" cy="2833650"/>
          </a:xfrm>
          <a:prstGeom prst="rect">
            <a:avLst/>
          </a:prstGeom>
        </p:spPr>
      </p:pic>
      <p:pic>
        <p:nvPicPr>
          <p:cNvPr id="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600" y="3115800"/>
            <a:ext cx="2138400" cy="3742200"/>
          </a:xfrm>
          <a:prstGeom prst="rect">
            <a:avLst/>
          </a:prstGeom>
        </p:spPr>
      </p:pic>
      <p:sp>
        <p:nvSpPr>
          <p:cNvPr id="10" name="Rectangle 19"/>
          <p:cNvSpPr/>
          <p:nvPr/>
        </p:nvSpPr>
        <p:spPr>
          <a:xfrm>
            <a:off x="1804593" y="3200398"/>
            <a:ext cx="1893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Психическое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2" name="Rectangle 21"/>
          <p:cNvSpPr/>
          <p:nvPr/>
        </p:nvSpPr>
        <p:spPr>
          <a:xfrm>
            <a:off x="6081215" y="3019040"/>
            <a:ext cx="15815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</a:rPr>
              <a:t>Психологи</a:t>
            </a:r>
          </a:p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ческое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7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898" y="3272641"/>
            <a:ext cx="88301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Психическое здоровье </a:t>
            </a:r>
            <a:r>
              <a:rPr lang="ru-RU" sz="2400" dirty="0"/>
              <a:t>- </a:t>
            </a:r>
            <a:r>
              <a:rPr lang="ru-RU" sz="2400" b="1" dirty="0">
                <a:solidFill>
                  <a:schemeClr val="bg1"/>
                </a:solidFill>
              </a:rPr>
              <a:t>психические особенности, позволяющие человеку быть адекватным и успешно адаптироваться к среде. Обычно сюда относят соответствие формируемых у человека субъективных образов объективной реальности, адекватность в восприятии себя, способность концентрировать внимание не предмете, способность к удержанию информации в памяти, критичность мышления. Противоположность психическому здоровью - психические отклонения, психические расстройства и психические заболевания.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6065"/>
            <a:ext cx="5715000" cy="340995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1200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4223" y="2513666"/>
            <a:ext cx="7703522" cy="434433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50587" y="289977"/>
            <a:ext cx="85707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Психическое здоровье не гарантирует душевного здоровья. При сохранности психики, полной психической адекватности человек может быть болен душевно. Душа болит, жить не хочется. Может быть и наоборот: душевное здоровье, бодрость при некоторой психической неадекватности.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87083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251" y="292755"/>
            <a:ext cx="57184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 </a:t>
            </a:r>
            <a:r>
              <a:rPr lang="ru-RU" sz="2000" b="1" i="1" dirty="0">
                <a:solidFill>
                  <a:srgbClr val="FF0000"/>
                </a:solidFill>
              </a:rPr>
              <a:t>психологическое здоровье </a:t>
            </a:r>
            <a:r>
              <a:rPr lang="ru-RU" sz="2000" b="1" dirty="0">
                <a:solidFill>
                  <a:schemeClr val="bg1"/>
                </a:solidFill>
              </a:rPr>
              <a:t>- это не только душевное, но еще и личностное здоровье. Это состояние, когда душевное здоровье сочетается с личностным, у человека все светло и классно и при этом он в состоянии личностного роста и готовности к такому росту. Психологическое здоровье описывает личность в целом, имеет отношение к эмоциональной, мотивационной, познавательной и волевой сферам, а так же проявлению человеческого духа.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0785" y="3044760"/>
            <a:ext cx="6042745" cy="400199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3623" y="292755"/>
            <a:ext cx="2742956" cy="317009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0300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537" y="0"/>
            <a:ext cx="7886700" cy="615879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психологическое здоровье?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475984"/>
            <a:ext cx="4770315" cy="202760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668741" y="3521122"/>
            <a:ext cx="83660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мнению  этого ученого, большинство людей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изначально, биологически нацелены на сохранение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здоровья, а не на болезнь, страдания или смерть.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8741" y="4790364"/>
            <a:ext cx="76047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Обычный (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хороший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человек – не тот, кому просто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что-то дано, а тот, у кого ничего не отнято. Его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противоположность – такой, у кого заглушены и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подавлены способности и одаренность. </a:t>
            </a:r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8741" y="2374710"/>
            <a:ext cx="7652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Термин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психологическое здоровье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принадлежит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одному из основателей гуманистического направления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психологии А.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Маслоу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068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300" y="417438"/>
            <a:ext cx="515203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Основная функция психологического здоровья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r>
              <a:rPr lang="ru-RU" sz="2400" b="1" dirty="0">
                <a:solidFill>
                  <a:schemeClr val="bg1"/>
                </a:solidFill>
              </a:rPr>
              <a:t>– поддержание активного динамического баланса между человеком и окружающей средой в ситуациях, требующих мобилизации ресурсов личности. Ключевое слово для описания психологического здоровья является слово «гармония» или по-другому «баланс». Прежде всего, это гармония между различными аспектами самого человека: эмоциональными и интеллектуальными, телесными и психическими. Кроме того, это и гармония между человеком и окружающими людьми.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887" y="417438"/>
            <a:ext cx="4723118" cy="618807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12162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7634" y="2319825"/>
            <a:ext cx="55341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</a:rPr>
              <a:t>Таким образом, можно сделать вывод о том, что психологическое здоровье является необходимым источником и условием полноценного функционирования и развития человека в процессе его жизнедеятельности.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800" y="0"/>
            <a:ext cx="5056497" cy="251118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7634" y="4553010"/>
            <a:ext cx="5056497" cy="246876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4124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2829"/>
            <a:ext cx="7886700" cy="66710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Психологическое здоровье человека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168" y="600503"/>
            <a:ext cx="90908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Это состояние психологического благополучия,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комфорта </a:t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человека в системе отношений к себе, другим и обществу в целом</a:t>
            </a:r>
          </a:p>
        </p:txBody>
      </p:sp>
      <p:grpSp>
        <p:nvGrpSpPr>
          <p:cNvPr id="110" name="Group 78"/>
          <p:cNvGrpSpPr>
            <a:grpSpLocks/>
          </p:cNvGrpSpPr>
          <p:nvPr/>
        </p:nvGrpSpPr>
        <p:grpSpPr bwMode="auto">
          <a:xfrm>
            <a:off x="3437670" y="3096521"/>
            <a:ext cx="2513942" cy="1244719"/>
            <a:chOff x="960" y="2352"/>
            <a:chExt cx="1584" cy="1632"/>
          </a:xfrm>
        </p:grpSpPr>
        <p:grpSp>
          <p:nvGrpSpPr>
            <p:cNvPr id="111" name="Group 45"/>
            <p:cNvGrpSpPr>
              <a:grpSpLocks/>
            </p:cNvGrpSpPr>
            <p:nvPr/>
          </p:nvGrpSpPr>
          <p:grpSpPr bwMode="auto">
            <a:xfrm>
              <a:off x="960" y="2352"/>
              <a:ext cx="1584" cy="1632"/>
              <a:chOff x="480" y="2208"/>
              <a:chExt cx="1584" cy="1632"/>
            </a:xfrm>
          </p:grpSpPr>
          <p:sp>
            <p:nvSpPr>
              <p:cNvPr id="113" name="Oval 35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tint val="0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4" name="Oval 36"/>
              <p:cNvSpPr>
                <a:spLocks noChangeArrowheads="1"/>
              </p:cNvSpPr>
              <p:nvPr/>
            </p:nvSpPr>
            <p:spPr bwMode="gray">
              <a:xfrm>
                <a:off x="480" y="2208"/>
                <a:ext cx="1584" cy="1632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alpha val="32001"/>
                    </a:srgbClr>
                  </a:gs>
                  <a:gs pos="100000">
                    <a:srgbClr val="4CCAE8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5" name="Oval 37"/>
              <p:cNvSpPr>
                <a:spLocks noChangeArrowheads="1"/>
              </p:cNvSpPr>
              <p:nvPr/>
            </p:nvSpPr>
            <p:spPr bwMode="gray">
              <a:xfrm>
                <a:off x="583" y="2314"/>
                <a:ext cx="1378" cy="1420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54118"/>
                      <a:invGamma/>
                    </a:srgbClr>
                  </a:gs>
                  <a:gs pos="50000">
                    <a:srgbClr val="4CCAE8"/>
                  </a:gs>
                  <a:gs pos="100000">
                    <a:srgbClr val="4CCAE8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6" name="Oval 38"/>
              <p:cNvSpPr>
                <a:spLocks noChangeArrowheads="1"/>
              </p:cNvSpPr>
              <p:nvPr/>
            </p:nvSpPr>
            <p:spPr bwMode="gray">
              <a:xfrm>
                <a:off x="576" y="2304"/>
                <a:ext cx="1376" cy="1420"/>
              </a:xfrm>
              <a:prstGeom prst="ellipse">
                <a:avLst/>
              </a:prstGeom>
              <a:gradFill rotWithShape="1">
                <a:gsLst>
                  <a:gs pos="0">
                    <a:srgbClr val="4CCAE8">
                      <a:gamma/>
                      <a:shade val="63529"/>
                      <a:invGamma/>
                    </a:srgbClr>
                  </a:gs>
                  <a:gs pos="100000">
                    <a:srgbClr val="4CCAE8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" name="Oval 39"/>
              <p:cNvSpPr>
                <a:spLocks noChangeArrowheads="1"/>
              </p:cNvSpPr>
              <p:nvPr/>
            </p:nvSpPr>
            <p:spPr bwMode="gray">
              <a:xfrm>
                <a:off x="658" y="2386"/>
                <a:ext cx="1239" cy="127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8" name="Oval 40"/>
              <p:cNvSpPr>
                <a:spLocks noChangeArrowheads="1"/>
              </p:cNvSpPr>
              <p:nvPr/>
            </p:nvSpPr>
            <p:spPr bwMode="gray">
              <a:xfrm>
                <a:off x="678" y="2407"/>
                <a:ext cx="1200" cy="12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9" name="Oval 41"/>
              <p:cNvSpPr>
                <a:spLocks noChangeArrowheads="1"/>
              </p:cNvSpPr>
              <p:nvPr/>
            </p:nvSpPr>
            <p:spPr bwMode="gray">
              <a:xfrm>
                <a:off x="693" y="2414"/>
                <a:ext cx="1171" cy="120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0" name="Oval 42"/>
              <p:cNvSpPr>
                <a:spLocks noChangeArrowheads="1"/>
              </p:cNvSpPr>
              <p:nvPr/>
            </p:nvSpPr>
            <p:spPr bwMode="gray">
              <a:xfrm>
                <a:off x="706" y="2426"/>
                <a:ext cx="1114" cy="112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1" name="Oval 43"/>
              <p:cNvSpPr>
                <a:spLocks noChangeArrowheads="1"/>
              </p:cNvSpPr>
              <p:nvPr/>
            </p:nvSpPr>
            <p:spPr bwMode="gray">
              <a:xfrm>
                <a:off x="770" y="2458"/>
                <a:ext cx="991" cy="91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12" name="Text Box 44"/>
            <p:cNvSpPr txBox="1">
              <a:spLocks noChangeArrowheads="1"/>
            </p:cNvSpPr>
            <p:nvPr/>
          </p:nvSpPr>
          <p:spPr bwMode="gray">
            <a:xfrm>
              <a:off x="1104" y="2697"/>
              <a:ext cx="1335" cy="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3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Здоровый </a:t>
              </a:r>
            </a:p>
            <a:p>
              <a:pPr algn="ctr"/>
              <a:r>
                <a:rPr lang="ru-RU" sz="23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человек</a:t>
              </a:r>
              <a:endParaRPr lang="en-US" sz="23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85" name="Прямоугольник 184"/>
          <p:cNvSpPr/>
          <p:nvPr/>
        </p:nvSpPr>
        <p:spPr>
          <a:xfrm>
            <a:off x="-104221" y="4817191"/>
            <a:ext cx="34324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Синхронные и </a:t>
            </a:r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постоянные показатели</a:t>
            </a:r>
          </a:p>
          <a:p>
            <a:pPr algn="ctr"/>
            <a:r>
              <a:rPr lang="ru-RU" sz="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функционирования всех </a:t>
            </a:r>
            <a:r>
              <a:rPr lang="ru-RU" sz="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систем организма</a:t>
            </a:r>
          </a:p>
        </p:txBody>
      </p:sp>
      <p:sp>
        <p:nvSpPr>
          <p:cNvPr id="196" name="Прямоугольник 195"/>
          <p:cNvSpPr/>
          <p:nvPr/>
        </p:nvSpPr>
        <p:spPr>
          <a:xfrm>
            <a:off x="-604656" y="3369020"/>
            <a:ext cx="3958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Высокие резервные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возможности организма</a:t>
            </a:r>
          </a:p>
        </p:txBody>
      </p:sp>
      <p:sp>
        <p:nvSpPr>
          <p:cNvPr id="197" name="Прямоугольник 196"/>
          <p:cNvSpPr/>
          <p:nvPr/>
        </p:nvSpPr>
        <p:spPr>
          <a:xfrm>
            <a:off x="-414925" y="220714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Хорошая физическая и умственная работоспособность</a:t>
            </a:r>
            <a:endParaRPr lang="ru-RU" sz="1600" b="1" dirty="0">
              <a:solidFill>
                <a:srgbClr val="6600CC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2415014" y="164990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Отсутствуют факторы риска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здоровья</a:t>
            </a:r>
          </a:p>
        </p:txBody>
      </p:sp>
      <p:sp>
        <p:nvSpPr>
          <p:cNvPr id="199" name="Прямоугольник 198"/>
          <p:cNvSpPr/>
          <p:nvPr/>
        </p:nvSpPr>
        <p:spPr>
          <a:xfrm>
            <a:off x="5456891" y="218232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Адекватные реакции 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внешние раздражители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5773858" y="33690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Хорошая социальная 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адаптация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6515908" y="4294462"/>
            <a:ext cx="2357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Адекватная самооценка</a:t>
            </a:r>
          </a:p>
        </p:txBody>
      </p:sp>
      <p:sp>
        <p:nvSpPr>
          <p:cNvPr id="202" name="Прямоугольник 201"/>
          <p:cNvSpPr/>
          <p:nvPr/>
        </p:nvSpPr>
        <p:spPr>
          <a:xfrm>
            <a:off x="1032560" y="55156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Стабильное гармоничное 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физическое и умственное 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</a:t>
            </a:r>
          </a:p>
        </p:txBody>
      </p:sp>
      <p:sp>
        <p:nvSpPr>
          <p:cNvPr id="203" name="Прямоугольник 202"/>
          <p:cNvSpPr/>
          <p:nvPr/>
        </p:nvSpPr>
        <p:spPr>
          <a:xfrm>
            <a:off x="3843365" y="558117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Средняя и высокая 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мотивация достижения</a:t>
            </a:r>
          </a:p>
          <a:p>
            <a:pPr algn="ctr"/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целей</a:t>
            </a:r>
          </a:p>
        </p:txBody>
      </p:sp>
      <p:sp>
        <p:nvSpPr>
          <p:cNvPr id="204" name="Прямоугольник 203"/>
          <p:cNvSpPr/>
          <p:nvPr/>
        </p:nvSpPr>
        <p:spPr>
          <a:xfrm>
            <a:off x="5939063" y="4903893"/>
            <a:ext cx="26187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Социальные условия жизни</a:t>
            </a:r>
          </a:p>
        </p:txBody>
      </p:sp>
      <p:sp>
        <p:nvSpPr>
          <p:cNvPr id="205" name="AutoShape 119"/>
          <p:cNvSpPr>
            <a:spLocks noChangeArrowheads="1"/>
          </p:cNvSpPr>
          <p:nvPr/>
        </p:nvSpPr>
        <p:spPr bwMode="gray">
          <a:xfrm rot="10800000">
            <a:off x="5951612" y="3491043"/>
            <a:ext cx="92686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" name="AutoShape 119"/>
          <p:cNvSpPr>
            <a:spLocks noChangeArrowheads="1"/>
          </p:cNvSpPr>
          <p:nvPr/>
        </p:nvSpPr>
        <p:spPr bwMode="gray">
          <a:xfrm rot="12161706">
            <a:off x="5514787" y="4004356"/>
            <a:ext cx="1140083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" name="AutoShape 119"/>
          <p:cNvSpPr>
            <a:spLocks noChangeArrowheads="1"/>
          </p:cNvSpPr>
          <p:nvPr/>
        </p:nvSpPr>
        <p:spPr bwMode="gray">
          <a:xfrm rot="13204259">
            <a:off x="4994319" y="4416031"/>
            <a:ext cx="1140083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8" name="AutoShape 119"/>
          <p:cNvSpPr>
            <a:spLocks noChangeArrowheads="1"/>
          </p:cNvSpPr>
          <p:nvPr/>
        </p:nvSpPr>
        <p:spPr bwMode="gray">
          <a:xfrm rot="14644230">
            <a:off x="4445836" y="4802656"/>
            <a:ext cx="1140083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" name="AutoShape 119"/>
          <p:cNvSpPr>
            <a:spLocks noChangeArrowheads="1"/>
          </p:cNvSpPr>
          <p:nvPr/>
        </p:nvSpPr>
        <p:spPr bwMode="gray">
          <a:xfrm>
            <a:off x="2533785" y="3463586"/>
            <a:ext cx="93141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0" name="AutoShape 119"/>
          <p:cNvSpPr>
            <a:spLocks noChangeArrowheads="1"/>
          </p:cNvSpPr>
          <p:nvPr/>
        </p:nvSpPr>
        <p:spPr bwMode="gray">
          <a:xfrm rot="17317990">
            <a:off x="3619028" y="4803241"/>
            <a:ext cx="1140083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AutoShape 119"/>
          <p:cNvSpPr>
            <a:spLocks noChangeArrowheads="1"/>
          </p:cNvSpPr>
          <p:nvPr/>
        </p:nvSpPr>
        <p:spPr bwMode="gray">
          <a:xfrm rot="19036363">
            <a:off x="2888430" y="4277319"/>
            <a:ext cx="93141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2" name="AutoShape 119"/>
          <p:cNvSpPr>
            <a:spLocks noChangeArrowheads="1"/>
          </p:cNvSpPr>
          <p:nvPr/>
        </p:nvSpPr>
        <p:spPr bwMode="gray">
          <a:xfrm rot="2015675">
            <a:off x="2931357" y="2724986"/>
            <a:ext cx="93141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" name="AutoShape 119"/>
          <p:cNvSpPr>
            <a:spLocks noChangeArrowheads="1"/>
          </p:cNvSpPr>
          <p:nvPr/>
        </p:nvSpPr>
        <p:spPr bwMode="gray">
          <a:xfrm rot="8669691">
            <a:off x="5657328" y="2785781"/>
            <a:ext cx="800209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4" name="AutoShape 119"/>
          <p:cNvSpPr>
            <a:spLocks noChangeArrowheads="1"/>
          </p:cNvSpPr>
          <p:nvPr/>
        </p:nvSpPr>
        <p:spPr bwMode="gray">
          <a:xfrm rot="5400000">
            <a:off x="4235309" y="2543184"/>
            <a:ext cx="931410" cy="457200"/>
          </a:xfrm>
          <a:prstGeom prst="leftArrow">
            <a:avLst>
              <a:gd name="adj1" fmla="val 31250"/>
              <a:gd name="adj2" fmla="val 71531"/>
            </a:avLst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invGamma/>
                  <a:alpha val="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1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8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9593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значит быть психологически здоровым человеком?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376" y="1337480"/>
            <a:ext cx="4858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А. </a:t>
            </a:r>
            <a:r>
              <a:rPr lang="ru-RU" sz="2000" dirty="0" err="1" smtClean="0">
                <a:solidFill>
                  <a:schemeClr val="bg1"/>
                </a:solidFill>
              </a:rPr>
              <a:t>Маслоу</a:t>
            </a:r>
            <a:r>
              <a:rPr lang="ru-RU" sz="2000" dirty="0" smtClean="0">
                <a:solidFill>
                  <a:schemeClr val="bg1"/>
                </a:solidFill>
              </a:rPr>
              <a:t> выделяет несколько понятий,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характеризующих психически здорового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человека:</a:t>
            </a:r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450376" y="4317332"/>
            <a:ext cx="4536671" cy="519096"/>
            <a:chOff x="1248" y="1337"/>
            <a:chExt cx="3216" cy="509"/>
          </a:xfrm>
        </p:grpSpPr>
        <p:sp>
          <p:nvSpPr>
            <p:cNvPr id="33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  <a:contourClr>
                <a:srgbClr val="FF7C8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gray">
            <a:xfrm>
              <a:off x="1768" y="1337"/>
              <a:ext cx="2299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потребность в знаниях;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7" name="Group 7"/>
          <p:cNvGrpSpPr>
            <a:grpSpLocks/>
          </p:cNvGrpSpPr>
          <p:nvPr/>
        </p:nvGrpSpPr>
        <p:grpSpPr bwMode="auto">
          <a:xfrm>
            <a:off x="450376" y="2408729"/>
            <a:ext cx="4536671" cy="519096"/>
            <a:chOff x="1248" y="1927"/>
            <a:chExt cx="3216" cy="509"/>
          </a:xfrm>
        </p:grpSpPr>
        <p:sp>
          <p:nvSpPr>
            <p:cNvPr id="38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gray">
            <a:xfrm>
              <a:off x="1763" y="1927"/>
              <a:ext cx="1449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bg1"/>
                  </a:solidFill>
                </a:rPr>
                <a:t>ч</a:t>
              </a:r>
              <a:r>
                <a:rPr lang="ru-RU" sz="2400" dirty="0" smtClean="0">
                  <a:solidFill>
                    <a:schemeClr val="bg1"/>
                  </a:solidFill>
                </a:rPr>
                <a:t>еловечность;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2" name="Group 12"/>
          <p:cNvGrpSpPr>
            <a:grpSpLocks/>
          </p:cNvGrpSpPr>
          <p:nvPr/>
        </p:nvGrpSpPr>
        <p:grpSpPr bwMode="auto">
          <a:xfrm>
            <a:off x="457193" y="3020984"/>
            <a:ext cx="4536671" cy="519096"/>
            <a:chOff x="1248" y="2537"/>
            <a:chExt cx="3216" cy="509"/>
          </a:xfrm>
        </p:grpSpPr>
        <p:sp>
          <p:nvSpPr>
            <p:cNvPr id="43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gray">
            <a:xfrm>
              <a:off x="1763" y="2537"/>
              <a:ext cx="198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уверенность в себе;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47" name="Group 17"/>
          <p:cNvGrpSpPr>
            <a:grpSpLocks/>
          </p:cNvGrpSpPr>
          <p:nvPr/>
        </p:nvGrpSpPr>
        <p:grpSpPr bwMode="auto">
          <a:xfrm>
            <a:off x="448857" y="3665815"/>
            <a:ext cx="4536671" cy="520116"/>
            <a:chOff x="1248" y="3126"/>
            <a:chExt cx="3216" cy="510"/>
          </a:xfrm>
        </p:grpSpPr>
        <p:sp>
          <p:nvSpPr>
            <p:cNvPr id="48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gray">
            <a:xfrm>
              <a:off x="1763" y="3126"/>
              <a:ext cx="1661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самообладание;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1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2" name="Group 22"/>
          <p:cNvGrpSpPr>
            <a:grpSpLocks/>
          </p:cNvGrpSpPr>
          <p:nvPr/>
        </p:nvGrpSpPr>
        <p:grpSpPr bwMode="auto">
          <a:xfrm>
            <a:off x="450376" y="4965126"/>
            <a:ext cx="5277264" cy="491560"/>
            <a:chOff x="1248" y="3154"/>
            <a:chExt cx="3741" cy="482"/>
          </a:xfrm>
        </p:grpSpPr>
        <p:sp>
          <p:nvSpPr>
            <p:cNvPr id="53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4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5" name="Text Box 25"/>
            <p:cNvSpPr txBox="1">
              <a:spLocks noChangeArrowheads="1"/>
            </p:cNvSpPr>
            <p:nvPr/>
          </p:nvSpPr>
          <p:spPr bwMode="gray">
            <a:xfrm>
              <a:off x="1762" y="3154"/>
              <a:ext cx="3227" cy="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потребность в самоактуализации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3445" y="987932"/>
            <a:ext cx="4075684" cy="40738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8" name="TextBox 57"/>
          <p:cNvSpPr txBox="1"/>
          <p:nvPr/>
        </p:nvSpPr>
        <p:spPr>
          <a:xfrm>
            <a:off x="447699" y="5568286"/>
            <a:ext cx="8696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Самоактуализация</a:t>
            </a:r>
            <a:r>
              <a:rPr lang="ru-RU" sz="2000" dirty="0" smtClean="0"/>
              <a:t> –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процесс, включающий в себя здоровое развитие способностей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людей, чтобы они могли стать тем,  кем могут стать, а значит жить осмысленно и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совершенно.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0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7832" y="0"/>
            <a:ext cx="7886700" cy="8172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Критерии психологического здоровья:</a:t>
            </a:r>
            <a:endParaRPr lang="ru-RU" sz="32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69" name="Group 34"/>
          <p:cNvGrpSpPr>
            <a:grpSpLocks/>
          </p:cNvGrpSpPr>
          <p:nvPr/>
        </p:nvGrpSpPr>
        <p:grpSpPr bwMode="auto">
          <a:xfrm>
            <a:off x="669878" y="1131676"/>
            <a:ext cx="8262938" cy="1570039"/>
            <a:chOff x="1248" y="1296"/>
            <a:chExt cx="5205" cy="989"/>
          </a:xfrm>
        </p:grpSpPr>
        <p:grpSp>
          <p:nvGrpSpPr>
            <p:cNvPr id="70" name="Group 2"/>
            <p:cNvGrpSpPr>
              <a:grpSpLocks/>
            </p:cNvGrpSpPr>
            <p:nvPr/>
          </p:nvGrpSpPr>
          <p:grpSpPr bwMode="auto">
            <a:xfrm>
              <a:off x="1248" y="1344"/>
              <a:ext cx="480" cy="419"/>
              <a:chOff x="1110" y="2656"/>
              <a:chExt cx="1549" cy="1351"/>
            </a:xfrm>
          </p:grpSpPr>
          <p:sp>
            <p:nvSpPr>
              <p:cNvPr id="74" name="AutoShape 3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AutoShape 4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AutoShape 5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" name="Text Box 11"/>
            <p:cNvSpPr txBox="1">
              <a:spLocks noChangeArrowheads="1"/>
            </p:cNvSpPr>
            <p:nvPr/>
          </p:nvSpPr>
          <p:spPr bwMode="auto">
            <a:xfrm>
              <a:off x="1724" y="1296"/>
              <a:ext cx="4729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Соответствие субъективных образов отражаемым 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объектам действительности, а характера реакций – 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внешним раздражителям и значению жизненных событий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3" name="Text Box 12"/>
            <p:cNvSpPr txBox="1">
              <a:spLocks noChangeArrowheads="1"/>
            </p:cNvSpPr>
            <p:nvPr/>
          </p:nvSpPr>
          <p:spPr bwMode="gray">
            <a:xfrm>
              <a:off x="1372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77" name="Group 35"/>
          <p:cNvGrpSpPr>
            <a:grpSpLocks/>
          </p:cNvGrpSpPr>
          <p:nvPr/>
        </p:nvGrpSpPr>
        <p:grpSpPr bwMode="auto">
          <a:xfrm>
            <a:off x="676273" y="2690270"/>
            <a:ext cx="8269288" cy="1276352"/>
            <a:chOff x="1248" y="1920"/>
            <a:chExt cx="5209" cy="804"/>
          </a:xfrm>
        </p:grpSpPr>
        <p:grpSp>
          <p:nvGrpSpPr>
            <p:cNvPr id="78" name="Group 6"/>
            <p:cNvGrpSpPr>
              <a:grpSpLocks/>
            </p:cNvGrpSpPr>
            <p:nvPr/>
          </p:nvGrpSpPr>
          <p:grpSpPr bwMode="auto">
            <a:xfrm>
              <a:off x="1248" y="1920"/>
              <a:ext cx="480" cy="419"/>
              <a:chOff x="3174" y="2656"/>
              <a:chExt cx="1549" cy="1351"/>
            </a:xfrm>
          </p:grpSpPr>
          <p:sp>
            <p:nvSpPr>
              <p:cNvPr id="82" name="AutoShape 7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AutoShape 8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AutoShape 9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0" name="Text Box 14"/>
            <p:cNvSpPr txBox="1">
              <a:spLocks noChangeArrowheads="1"/>
            </p:cNvSpPr>
            <p:nvPr/>
          </p:nvSpPr>
          <p:spPr bwMode="auto">
            <a:xfrm>
              <a:off x="1728" y="1968"/>
              <a:ext cx="472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Адекватный возрасту уровень зрелости 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эмоционально-волевой и познавательной сфер личности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1" name="Text Box 15"/>
            <p:cNvSpPr txBox="1">
              <a:spLocks noChangeArrowheads="1"/>
            </p:cNvSpPr>
            <p:nvPr/>
          </p:nvSpPr>
          <p:spPr bwMode="gray">
            <a:xfrm>
              <a:off x="1372" y="1982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85" name="Group 36"/>
          <p:cNvGrpSpPr>
            <a:grpSpLocks/>
          </p:cNvGrpSpPr>
          <p:nvPr/>
        </p:nvGrpSpPr>
        <p:grpSpPr bwMode="auto">
          <a:xfrm>
            <a:off x="696011" y="4132456"/>
            <a:ext cx="8269288" cy="665163"/>
            <a:chOff x="1248" y="2480"/>
            <a:chExt cx="5209" cy="419"/>
          </a:xfrm>
        </p:grpSpPr>
        <p:sp>
          <p:nvSpPr>
            <p:cNvPr id="87" name="Text Box 17"/>
            <p:cNvSpPr txBox="1">
              <a:spLocks noChangeArrowheads="1"/>
            </p:cNvSpPr>
            <p:nvPr/>
          </p:nvSpPr>
          <p:spPr bwMode="auto">
            <a:xfrm>
              <a:off x="1728" y="2530"/>
              <a:ext cx="47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Адаптивность в микросоциальных отношениях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88" name="Text Box 1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  <p:grpSp>
          <p:nvGrpSpPr>
            <p:cNvPr id="89" name="Group 24"/>
            <p:cNvGrpSpPr>
              <a:grpSpLocks/>
            </p:cNvGrpSpPr>
            <p:nvPr/>
          </p:nvGrpSpPr>
          <p:grpSpPr bwMode="auto">
            <a:xfrm>
              <a:off x="1248" y="2480"/>
              <a:ext cx="480" cy="419"/>
              <a:chOff x="1110" y="2656"/>
              <a:chExt cx="1549" cy="1351"/>
            </a:xfrm>
          </p:grpSpPr>
          <p:sp>
            <p:nvSpPr>
              <p:cNvPr id="91" name="AutoShape 25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AutoShape 26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AutoShape 27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3399FF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0" name="Text Box 28"/>
            <p:cNvSpPr txBox="1">
              <a:spLocks noChangeArrowheads="1"/>
            </p:cNvSpPr>
            <p:nvPr/>
          </p:nvSpPr>
          <p:spPr bwMode="gray">
            <a:xfrm>
              <a:off x="1372" y="25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4" name="Group 37"/>
          <p:cNvGrpSpPr>
            <a:grpSpLocks/>
          </p:cNvGrpSpPr>
          <p:nvPr/>
        </p:nvGrpSpPr>
        <p:grpSpPr bwMode="auto">
          <a:xfrm>
            <a:off x="696011" y="5418613"/>
            <a:ext cx="8269288" cy="1279526"/>
            <a:chOff x="1248" y="3056"/>
            <a:chExt cx="5209" cy="806"/>
          </a:xfrm>
        </p:grpSpPr>
        <p:sp>
          <p:nvSpPr>
            <p:cNvPr id="96" name="Text Box 20"/>
            <p:cNvSpPr txBox="1">
              <a:spLocks noChangeArrowheads="1"/>
            </p:cNvSpPr>
            <p:nvPr/>
          </p:nvSpPr>
          <p:spPr bwMode="auto">
            <a:xfrm>
              <a:off x="1728" y="3106"/>
              <a:ext cx="4729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Способность самоуправления поведением, разумного планирования жизненных целей и поддержания активности в их достижении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372" y="31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  <p:grpSp>
          <p:nvGrpSpPr>
            <p:cNvPr id="98" name="Group 29"/>
            <p:cNvGrpSpPr>
              <a:grpSpLocks/>
            </p:cNvGrpSpPr>
            <p:nvPr/>
          </p:nvGrpSpPr>
          <p:grpSpPr bwMode="auto">
            <a:xfrm>
              <a:off x="1248" y="3056"/>
              <a:ext cx="480" cy="419"/>
              <a:chOff x="3174" y="2656"/>
              <a:chExt cx="1549" cy="1351"/>
            </a:xfrm>
          </p:grpSpPr>
          <p:sp>
            <p:nvSpPr>
              <p:cNvPr id="100" name="AutoShape 30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AutoShape 31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AutoShape 32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rgbClr val="9966FF">
                      <a:gamma/>
                      <a:shade val="46275"/>
                      <a:invGamma/>
                    </a:srgbClr>
                  </a:gs>
                  <a:gs pos="100000">
                    <a:srgbClr val="9966FF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" name="Text Box 33"/>
            <p:cNvSpPr txBox="1">
              <a:spLocks noChangeArrowheads="1"/>
            </p:cNvSpPr>
            <p:nvPr/>
          </p:nvSpPr>
          <p:spPr bwMode="gray">
            <a:xfrm>
              <a:off x="1372" y="312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063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185" y="300251"/>
            <a:ext cx="7886700" cy="30361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Здоровье</a:t>
            </a:r>
            <a:r>
              <a:rPr lang="ru-RU" sz="2000" dirty="0">
                <a:solidFill>
                  <a:schemeClr val="bg1"/>
                </a:solidFill>
              </a:rPr>
              <a:t> – следствие полной удовлетворенности основных потребностей человека</a:t>
            </a:r>
            <a:endParaRPr lang="ru-RU" sz="20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04097518"/>
              </p:ext>
            </p:extLst>
          </p:nvPr>
        </p:nvGraphicFramePr>
        <p:xfrm>
          <a:off x="873283" y="968991"/>
          <a:ext cx="6987653" cy="588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73157" y="1208081"/>
            <a:ext cx="26207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Пирамида </a:t>
            </a:r>
            <a:r>
              <a:rPr lang="ru-RU" dirty="0" smtClean="0">
                <a:solidFill>
                  <a:schemeClr val="bg1"/>
                </a:solidFill>
              </a:rPr>
              <a:t>потребностей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А. </a:t>
            </a:r>
            <a:r>
              <a:rPr lang="ru-RU" dirty="0" err="1">
                <a:solidFill>
                  <a:schemeClr val="bg1"/>
                </a:solidFill>
              </a:rPr>
              <a:t>Маслоу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57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195" y="201354"/>
            <a:ext cx="8802806" cy="74034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Самоактуализация как главный показатель психического здоровья осуществляется благодаря другим потребностям.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420654" y="1538299"/>
            <a:ext cx="6800862" cy="1200150"/>
            <a:chOff x="1736" y="1446"/>
            <a:chExt cx="4284" cy="756"/>
          </a:xfrm>
        </p:grpSpPr>
        <p:grpSp>
          <p:nvGrpSpPr>
            <p:cNvPr id="28" name="Group 5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1" name="Freeform 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2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2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2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2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2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3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3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3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3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3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4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4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4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4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4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4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4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4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5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5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5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5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5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5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5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Text Box 59"/>
            <p:cNvSpPr txBox="1">
              <a:spLocks noChangeArrowheads="1"/>
            </p:cNvSpPr>
            <p:nvPr/>
          </p:nvSpPr>
          <p:spPr bwMode="auto">
            <a:xfrm>
              <a:off x="2057" y="1446"/>
              <a:ext cx="396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важно, что низшие потребности должны быть 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обязательно удовлетворены, и только потом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осознается более высокая из них;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3" name="Group 60"/>
          <p:cNvGrpSpPr>
            <a:grpSpLocks/>
          </p:cNvGrpSpPr>
          <p:nvPr/>
        </p:nvGrpSpPr>
        <p:grpSpPr bwMode="auto">
          <a:xfrm>
            <a:off x="407952" y="2726641"/>
            <a:ext cx="5857887" cy="1239839"/>
            <a:chOff x="1728" y="2048"/>
            <a:chExt cx="3690" cy="781"/>
          </a:xfrm>
        </p:grpSpPr>
        <p:sp>
          <p:nvSpPr>
            <p:cNvPr id="85" name="Text Box 62"/>
            <p:cNvSpPr txBox="1">
              <a:spLocks noChangeArrowheads="1"/>
            </p:cNvSpPr>
            <p:nvPr/>
          </p:nvSpPr>
          <p:spPr bwMode="auto">
            <a:xfrm>
              <a:off x="2014" y="2073"/>
              <a:ext cx="340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 чем большее количество потребностей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 удовлетворяет человек, тем ярче его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 индивидуальность;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86" name="Group 63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87" name="Freeform 64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65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70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71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72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73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74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75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76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77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78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79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80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81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82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83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84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85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86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87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88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89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90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91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92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93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94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95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96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97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98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99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00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01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02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03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04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05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7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09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10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11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12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13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14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15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9" name="Group 116"/>
          <p:cNvGrpSpPr>
            <a:grpSpLocks/>
          </p:cNvGrpSpPr>
          <p:nvPr/>
        </p:nvGrpSpPr>
        <p:grpSpPr bwMode="auto">
          <a:xfrm>
            <a:off x="420655" y="3940918"/>
            <a:ext cx="6445262" cy="830263"/>
            <a:chOff x="1736" y="2583"/>
            <a:chExt cx="4060" cy="523"/>
          </a:xfrm>
        </p:grpSpPr>
        <p:sp>
          <p:nvSpPr>
            <p:cNvPr id="141" name="Text Box 118"/>
            <p:cNvSpPr txBox="1">
              <a:spLocks noChangeArrowheads="1"/>
            </p:cNvSpPr>
            <p:nvPr/>
          </p:nvSpPr>
          <p:spPr bwMode="auto">
            <a:xfrm>
              <a:off x="2022" y="2583"/>
              <a:ext cx="377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люди могут создавать свою иерархию 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потребностей, исходя из собственных нужд;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42" name="Group 119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143" name="Freeform 120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21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22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23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24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25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26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7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28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29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30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31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32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33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34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35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36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37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38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39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40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41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42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43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44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45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46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47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48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49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50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51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52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53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54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55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56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57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58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59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60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61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63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65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66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67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68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69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70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71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5" name="Group 172"/>
          <p:cNvGrpSpPr>
            <a:grpSpLocks/>
          </p:cNvGrpSpPr>
          <p:nvPr/>
        </p:nvGrpSpPr>
        <p:grpSpPr bwMode="auto">
          <a:xfrm>
            <a:off x="430358" y="4987797"/>
            <a:ext cx="6481776" cy="1200152"/>
            <a:chOff x="1728" y="3167"/>
            <a:chExt cx="4083" cy="756"/>
          </a:xfrm>
        </p:grpSpPr>
        <p:sp>
          <p:nvSpPr>
            <p:cNvPr id="197" name="Text Box 174"/>
            <p:cNvSpPr txBox="1">
              <a:spLocks noChangeArrowheads="1"/>
            </p:cNvSpPr>
            <p:nvPr/>
          </p:nvSpPr>
          <p:spPr bwMode="auto">
            <a:xfrm>
              <a:off x="2057" y="3167"/>
              <a:ext cx="375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chemeClr val="bg1"/>
                  </a:solidFill>
                </a:rPr>
                <a:t>е</a:t>
              </a:r>
              <a:r>
                <a:rPr lang="ru-RU" sz="2400" dirty="0" smtClean="0">
                  <a:solidFill>
                    <a:schemeClr val="bg1"/>
                  </a:solidFill>
                </a:rPr>
                <a:t>сли же потребности более низкого уровня </a:t>
              </a:r>
            </a:p>
            <a:p>
              <a:pPr algn="l"/>
              <a:r>
                <a:rPr lang="ru-RU" sz="2400" dirty="0" smtClean="0">
                  <a:solidFill>
                    <a:schemeClr val="bg1"/>
                  </a:solidFill>
                </a:rPr>
                <a:t>перестанут удовлетворяться, человек</a:t>
              </a:r>
            </a:p>
            <a:p>
              <a:pPr algn="l"/>
              <a:r>
                <a:rPr lang="en-US" sz="2400" dirty="0" smtClean="0">
                  <a:solidFill>
                    <a:schemeClr val="bg1"/>
                  </a:solidFill>
                </a:rPr>
                <a:t>“</a:t>
              </a:r>
              <a:r>
                <a:rPr lang="ru-RU" sz="2400" dirty="0" smtClean="0">
                  <a:solidFill>
                    <a:schemeClr val="bg1"/>
                  </a:solidFill>
                </a:rPr>
                <a:t>застрянет</a:t>
              </a:r>
              <a:r>
                <a:rPr lang="en-US" sz="2400" dirty="0" smtClean="0">
                  <a:solidFill>
                    <a:schemeClr val="bg1"/>
                  </a:solidFill>
                </a:rPr>
                <a:t>”</a:t>
              </a:r>
              <a:r>
                <a:rPr lang="ru-RU" sz="2400" dirty="0" smtClean="0">
                  <a:solidFill>
                    <a:schemeClr val="bg1"/>
                  </a:solidFill>
                </a:rPr>
                <a:t> на этой стадии.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198" name="Group 175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199" name="Freeform 176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63 w 63"/>
                  <a:gd name="T1" fmla="*/ 14 h 14"/>
                  <a:gd name="T2" fmla="*/ 55 w 63"/>
                  <a:gd name="T3" fmla="*/ 14 h 14"/>
                  <a:gd name="T4" fmla="*/ 48 w 63"/>
                  <a:gd name="T5" fmla="*/ 14 h 14"/>
                  <a:gd name="T6" fmla="*/ 40 w 63"/>
                  <a:gd name="T7" fmla="*/ 14 h 14"/>
                  <a:gd name="T8" fmla="*/ 31 w 63"/>
                  <a:gd name="T9" fmla="*/ 11 h 14"/>
                  <a:gd name="T10" fmla="*/ 23 w 63"/>
                  <a:gd name="T11" fmla="*/ 10 h 14"/>
                  <a:gd name="T12" fmla="*/ 16 w 63"/>
                  <a:gd name="T13" fmla="*/ 8 h 14"/>
                  <a:gd name="T14" fmla="*/ 8 w 63"/>
                  <a:gd name="T15" fmla="*/ 4 h 14"/>
                  <a:gd name="T16" fmla="*/ 0 w 63"/>
                  <a:gd name="T17" fmla="*/ 0 h 14"/>
                  <a:gd name="T18" fmla="*/ 8 w 63"/>
                  <a:gd name="T19" fmla="*/ 3 h 14"/>
                  <a:gd name="T20" fmla="*/ 15 w 63"/>
                  <a:gd name="T21" fmla="*/ 6 h 14"/>
                  <a:gd name="T22" fmla="*/ 23 w 63"/>
                  <a:gd name="T23" fmla="*/ 8 h 14"/>
                  <a:gd name="T24" fmla="*/ 30 w 63"/>
                  <a:gd name="T25" fmla="*/ 10 h 14"/>
                  <a:gd name="T26" fmla="*/ 39 w 63"/>
                  <a:gd name="T27" fmla="*/ 11 h 14"/>
                  <a:gd name="T28" fmla="*/ 47 w 63"/>
                  <a:gd name="T29" fmla="*/ 12 h 14"/>
                  <a:gd name="T30" fmla="*/ 55 w 63"/>
                  <a:gd name="T31" fmla="*/ 14 h 14"/>
                  <a:gd name="T32" fmla="*/ 63 w 63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77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129 w 129"/>
                  <a:gd name="T1" fmla="*/ 28 h 38"/>
                  <a:gd name="T2" fmla="*/ 116 w 129"/>
                  <a:gd name="T3" fmla="*/ 33 h 38"/>
                  <a:gd name="T4" fmla="*/ 102 w 129"/>
                  <a:gd name="T5" fmla="*/ 36 h 38"/>
                  <a:gd name="T6" fmla="*/ 89 w 129"/>
                  <a:gd name="T7" fmla="*/ 38 h 38"/>
                  <a:gd name="T8" fmla="*/ 75 w 129"/>
                  <a:gd name="T9" fmla="*/ 38 h 38"/>
                  <a:gd name="T10" fmla="*/ 60 w 129"/>
                  <a:gd name="T11" fmla="*/ 35 h 38"/>
                  <a:gd name="T12" fmla="*/ 47 w 129"/>
                  <a:gd name="T13" fmla="*/ 32 h 38"/>
                  <a:gd name="T14" fmla="*/ 33 w 129"/>
                  <a:gd name="T15" fmla="*/ 26 h 38"/>
                  <a:gd name="T16" fmla="*/ 20 w 129"/>
                  <a:gd name="T17" fmla="*/ 18 h 38"/>
                  <a:gd name="T18" fmla="*/ 18 w 129"/>
                  <a:gd name="T19" fmla="*/ 16 h 38"/>
                  <a:gd name="T20" fmla="*/ 15 w 129"/>
                  <a:gd name="T21" fmla="*/ 14 h 38"/>
                  <a:gd name="T22" fmla="*/ 12 w 129"/>
                  <a:gd name="T23" fmla="*/ 11 h 38"/>
                  <a:gd name="T24" fmla="*/ 10 w 129"/>
                  <a:gd name="T25" fmla="*/ 10 h 38"/>
                  <a:gd name="T26" fmla="*/ 7 w 129"/>
                  <a:gd name="T27" fmla="*/ 8 h 38"/>
                  <a:gd name="T28" fmla="*/ 5 w 129"/>
                  <a:gd name="T29" fmla="*/ 5 h 38"/>
                  <a:gd name="T30" fmla="*/ 2 w 129"/>
                  <a:gd name="T31" fmla="*/ 3 h 38"/>
                  <a:gd name="T32" fmla="*/ 0 w 129"/>
                  <a:gd name="T33" fmla="*/ 0 h 38"/>
                  <a:gd name="T34" fmla="*/ 10 w 129"/>
                  <a:gd name="T35" fmla="*/ 8 h 38"/>
                  <a:gd name="T36" fmla="*/ 21 w 129"/>
                  <a:gd name="T37" fmla="*/ 14 h 38"/>
                  <a:gd name="T38" fmla="*/ 32 w 129"/>
                  <a:gd name="T39" fmla="*/ 20 h 38"/>
                  <a:gd name="T40" fmla="*/ 44 w 129"/>
                  <a:gd name="T41" fmla="*/ 23 h 38"/>
                  <a:gd name="T42" fmla="*/ 56 w 129"/>
                  <a:gd name="T43" fmla="*/ 27 h 38"/>
                  <a:gd name="T44" fmla="*/ 69 w 129"/>
                  <a:gd name="T45" fmla="*/ 30 h 38"/>
                  <a:gd name="T46" fmla="*/ 81 w 129"/>
                  <a:gd name="T47" fmla="*/ 32 h 38"/>
                  <a:gd name="T48" fmla="*/ 94 w 129"/>
                  <a:gd name="T49" fmla="*/ 33 h 38"/>
                  <a:gd name="T50" fmla="*/ 99 w 129"/>
                  <a:gd name="T51" fmla="*/ 32 h 38"/>
                  <a:gd name="T52" fmla="*/ 103 w 129"/>
                  <a:gd name="T53" fmla="*/ 32 h 38"/>
                  <a:gd name="T54" fmla="*/ 107 w 129"/>
                  <a:gd name="T55" fmla="*/ 32 h 38"/>
                  <a:gd name="T56" fmla="*/ 112 w 129"/>
                  <a:gd name="T57" fmla="*/ 32 h 38"/>
                  <a:gd name="T58" fmla="*/ 116 w 129"/>
                  <a:gd name="T59" fmla="*/ 30 h 38"/>
                  <a:gd name="T60" fmla="*/ 120 w 129"/>
                  <a:gd name="T61" fmla="*/ 30 h 38"/>
                  <a:gd name="T62" fmla="*/ 124 w 129"/>
                  <a:gd name="T63" fmla="*/ 29 h 38"/>
                  <a:gd name="T64" fmla="*/ 129 w 129"/>
                  <a:gd name="T65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178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47 w 166"/>
                  <a:gd name="T1" fmla="*/ 45 h 59"/>
                  <a:gd name="T2" fmla="*/ 54 w 166"/>
                  <a:gd name="T3" fmla="*/ 48 h 59"/>
                  <a:gd name="T4" fmla="*/ 61 w 166"/>
                  <a:gd name="T5" fmla="*/ 51 h 59"/>
                  <a:gd name="T6" fmla="*/ 69 w 166"/>
                  <a:gd name="T7" fmla="*/ 53 h 59"/>
                  <a:gd name="T8" fmla="*/ 76 w 166"/>
                  <a:gd name="T9" fmla="*/ 55 h 59"/>
                  <a:gd name="T10" fmla="*/ 85 w 166"/>
                  <a:gd name="T11" fmla="*/ 56 h 59"/>
                  <a:gd name="T12" fmla="*/ 93 w 166"/>
                  <a:gd name="T13" fmla="*/ 57 h 59"/>
                  <a:gd name="T14" fmla="*/ 101 w 166"/>
                  <a:gd name="T15" fmla="*/ 59 h 59"/>
                  <a:gd name="T16" fmla="*/ 109 w 166"/>
                  <a:gd name="T17" fmla="*/ 59 h 59"/>
                  <a:gd name="T18" fmla="*/ 117 w 166"/>
                  <a:gd name="T19" fmla="*/ 57 h 59"/>
                  <a:gd name="T20" fmla="*/ 124 w 166"/>
                  <a:gd name="T21" fmla="*/ 56 h 59"/>
                  <a:gd name="T22" fmla="*/ 131 w 166"/>
                  <a:gd name="T23" fmla="*/ 54 h 59"/>
                  <a:gd name="T24" fmla="*/ 139 w 166"/>
                  <a:gd name="T25" fmla="*/ 51 h 59"/>
                  <a:gd name="T26" fmla="*/ 146 w 166"/>
                  <a:gd name="T27" fmla="*/ 49 h 59"/>
                  <a:gd name="T28" fmla="*/ 153 w 166"/>
                  <a:gd name="T29" fmla="*/ 45 h 59"/>
                  <a:gd name="T30" fmla="*/ 159 w 166"/>
                  <a:gd name="T31" fmla="*/ 41 h 59"/>
                  <a:gd name="T32" fmla="*/ 166 w 166"/>
                  <a:gd name="T33" fmla="*/ 37 h 59"/>
                  <a:gd name="T34" fmla="*/ 159 w 166"/>
                  <a:gd name="T35" fmla="*/ 39 h 59"/>
                  <a:gd name="T36" fmla="*/ 152 w 166"/>
                  <a:gd name="T37" fmla="*/ 42 h 59"/>
                  <a:gd name="T38" fmla="*/ 146 w 166"/>
                  <a:gd name="T39" fmla="*/ 43 h 59"/>
                  <a:gd name="T40" fmla="*/ 139 w 166"/>
                  <a:gd name="T41" fmla="*/ 45 h 59"/>
                  <a:gd name="T42" fmla="*/ 132 w 166"/>
                  <a:gd name="T43" fmla="*/ 47 h 59"/>
                  <a:gd name="T44" fmla="*/ 125 w 166"/>
                  <a:gd name="T45" fmla="*/ 47 h 59"/>
                  <a:gd name="T46" fmla="*/ 117 w 166"/>
                  <a:gd name="T47" fmla="*/ 48 h 59"/>
                  <a:gd name="T48" fmla="*/ 110 w 166"/>
                  <a:gd name="T49" fmla="*/ 48 h 59"/>
                  <a:gd name="T50" fmla="*/ 95 w 166"/>
                  <a:gd name="T51" fmla="*/ 47 h 59"/>
                  <a:gd name="T52" fmla="*/ 79 w 166"/>
                  <a:gd name="T53" fmla="*/ 44 h 59"/>
                  <a:gd name="T54" fmla="*/ 64 w 166"/>
                  <a:gd name="T55" fmla="*/ 41 h 59"/>
                  <a:gd name="T56" fmla="*/ 50 w 166"/>
                  <a:gd name="T57" fmla="*/ 36 h 59"/>
                  <a:gd name="T58" fmla="*/ 36 w 166"/>
                  <a:gd name="T59" fmla="*/ 29 h 59"/>
                  <a:gd name="T60" fmla="*/ 24 w 166"/>
                  <a:gd name="T61" fmla="*/ 20 h 59"/>
                  <a:gd name="T62" fmla="*/ 11 w 166"/>
                  <a:gd name="T63" fmla="*/ 11 h 59"/>
                  <a:gd name="T64" fmla="*/ 0 w 166"/>
                  <a:gd name="T65" fmla="*/ 0 h 59"/>
                  <a:gd name="T66" fmla="*/ 4 w 166"/>
                  <a:gd name="T67" fmla="*/ 6 h 59"/>
                  <a:gd name="T68" fmla="*/ 8 w 166"/>
                  <a:gd name="T69" fmla="*/ 12 h 59"/>
                  <a:gd name="T70" fmla="*/ 12 w 166"/>
                  <a:gd name="T71" fmla="*/ 17 h 59"/>
                  <a:gd name="T72" fmla="*/ 16 w 166"/>
                  <a:gd name="T73" fmla="*/ 21 h 59"/>
                  <a:gd name="T74" fmla="*/ 21 w 166"/>
                  <a:gd name="T75" fmla="*/ 26 h 59"/>
                  <a:gd name="T76" fmla="*/ 26 w 166"/>
                  <a:gd name="T77" fmla="*/ 31 h 59"/>
                  <a:gd name="T78" fmla="*/ 31 w 166"/>
                  <a:gd name="T79" fmla="*/ 35 h 59"/>
                  <a:gd name="T80" fmla="*/ 36 w 166"/>
                  <a:gd name="T81" fmla="*/ 39 h 59"/>
                  <a:gd name="T82" fmla="*/ 38 w 166"/>
                  <a:gd name="T83" fmla="*/ 39 h 59"/>
                  <a:gd name="T84" fmla="*/ 39 w 166"/>
                  <a:gd name="T85" fmla="*/ 41 h 59"/>
                  <a:gd name="T86" fmla="*/ 40 w 166"/>
                  <a:gd name="T87" fmla="*/ 42 h 59"/>
                  <a:gd name="T88" fmla="*/ 41 w 166"/>
                  <a:gd name="T89" fmla="*/ 42 h 59"/>
                  <a:gd name="T90" fmla="*/ 43 w 166"/>
                  <a:gd name="T91" fmla="*/ 43 h 59"/>
                  <a:gd name="T92" fmla="*/ 44 w 166"/>
                  <a:gd name="T93" fmla="*/ 44 h 59"/>
                  <a:gd name="T94" fmla="*/ 45 w 166"/>
                  <a:gd name="T95" fmla="*/ 44 h 59"/>
                  <a:gd name="T96" fmla="*/ 47 w 166"/>
                  <a:gd name="T97" fmla="*/ 4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179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26 w 191"/>
                  <a:gd name="T1" fmla="*/ 39 h 72"/>
                  <a:gd name="T2" fmla="*/ 36 w 191"/>
                  <a:gd name="T3" fmla="*/ 47 h 72"/>
                  <a:gd name="T4" fmla="*/ 47 w 191"/>
                  <a:gd name="T5" fmla="*/ 53 h 72"/>
                  <a:gd name="T6" fmla="*/ 58 w 191"/>
                  <a:gd name="T7" fmla="*/ 59 h 72"/>
                  <a:gd name="T8" fmla="*/ 70 w 191"/>
                  <a:gd name="T9" fmla="*/ 62 h 72"/>
                  <a:gd name="T10" fmla="*/ 82 w 191"/>
                  <a:gd name="T11" fmla="*/ 66 h 72"/>
                  <a:gd name="T12" fmla="*/ 95 w 191"/>
                  <a:gd name="T13" fmla="*/ 69 h 72"/>
                  <a:gd name="T14" fmla="*/ 107 w 191"/>
                  <a:gd name="T15" fmla="*/ 71 h 72"/>
                  <a:gd name="T16" fmla="*/ 120 w 191"/>
                  <a:gd name="T17" fmla="*/ 72 h 72"/>
                  <a:gd name="T18" fmla="*/ 125 w 191"/>
                  <a:gd name="T19" fmla="*/ 71 h 72"/>
                  <a:gd name="T20" fmla="*/ 129 w 191"/>
                  <a:gd name="T21" fmla="*/ 71 h 72"/>
                  <a:gd name="T22" fmla="*/ 133 w 191"/>
                  <a:gd name="T23" fmla="*/ 71 h 72"/>
                  <a:gd name="T24" fmla="*/ 138 w 191"/>
                  <a:gd name="T25" fmla="*/ 71 h 72"/>
                  <a:gd name="T26" fmla="*/ 142 w 191"/>
                  <a:gd name="T27" fmla="*/ 69 h 72"/>
                  <a:gd name="T28" fmla="*/ 146 w 191"/>
                  <a:gd name="T29" fmla="*/ 69 h 72"/>
                  <a:gd name="T30" fmla="*/ 150 w 191"/>
                  <a:gd name="T31" fmla="*/ 68 h 72"/>
                  <a:gd name="T32" fmla="*/ 155 w 191"/>
                  <a:gd name="T33" fmla="*/ 67 h 72"/>
                  <a:gd name="T34" fmla="*/ 160 w 191"/>
                  <a:gd name="T35" fmla="*/ 65 h 72"/>
                  <a:gd name="T36" fmla="*/ 164 w 191"/>
                  <a:gd name="T37" fmla="*/ 62 h 72"/>
                  <a:gd name="T38" fmla="*/ 169 w 191"/>
                  <a:gd name="T39" fmla="*/ 60 h 72"/>
                  <a:gd name="T40" fmla="*/ 174 w 191"/>
                  <a:gd name="T41" fmla="*/ 56 h 72"/>
                  <a:gd name="T42" fmla="*/ 178 w 191"/>
                  <a:gd name="T43" fmla="*/ 53 h 72"/>
                  <a:gd name="T44" fmla="*/ 183 w 191"/>
                  <a:gd name="T45" fmla="*/ 49 h 72"/>
                  <a:gd name="T46" fmla="*/ 187 w 191"/>
                  <a:gd name="T47" fmla="*/ 45 h 72"/>
                  <a:gd name="T48" fmla="*/ 191 w 191"/>
                  <a:gd name="T49" fmla="*/ 42 h 72"/>
                  <a:gd name="T50" fmla="*/ 183 w 191"/>
                  <a:gd name="T51" fmla="*/ 45 h 72"/>
                  <a:gd name="T52" fmla="*/ 175 w 191"/>
                  <a:gd name="T53" fmla="*/ 49 h 72"/>
                  <a:gd name="T54" fmla="*/ 166 w 191"/>
                  <a:gd name="T55" fmla="*/ 53 h 72"/>
                  <a:gd name="T56" fmla="*/ 157 w 191"/>
                  <a:gd name="T57" fmla="*/ 55 h 72"/>
                  <a:gd name="T58" fmla="*/ 148 w 191"/>
                  <a:gd name="T59" fmla="*/ 57 h 72"/>
                  <a:gd name="T60" fmla="*/ 139 w 191"/>
                  <a:gd name="T61" fmla="*/ 59 h 72"/>
                  <a:gd name="T62" fmla="*/ 130 w 191"/>
                  <a:gd name="T63" fmla="*/ 60 h 72"/>
                  <a:gd name="T64" fmla="*/ 120 w 191"/>
                  <a:gd name="T65" fmla="*/ 60 h 72"/>
                  <a:gd name="T66" fmla="*/ 103 w 191"/>
                  <a:gd name="T67" fmla="*/ 60 h 72"/>
                  <a:gd name="T68" fmla="*/ 85 w 191"/>
                  <a:gd name="T69" fmla="*/ 56 h 72"/>
                  <a:gd name="T70" fmla="*/ 69 w 191"/>
                  <a:gd name="T71" fmla="*/ 51 h 72"/>
                  <a:gd name="T72" fmla="*/ 53 w 191"/>
                  <a:gd name="T73" fmla="*/ 44 h 72"/>
                  <a:gd name="T74" fmla="*/ 38 w 191"/>
                  <a:gd name="T75" fmla="*/ 36 h 72"/>
                  <a:gd name="T76" fmla="*/ 24 w 191"/>
                  <a:gd name="T77" fmla="*/ 25 h 72"/>
                  <a:gd name="T78" fmla="*/ 12 w 191"/>
                  <a:gd name="T79" fmla="*/ 13 h 72"/>
                  <a:gd name="T80" fmla="*/ 0 w 191"/>
                  <a:gd name="T81" fmla="*/ 0 h 72"/>
                  <a:gd name="T82" fmla="*/ 2 w 191"/>
                  <a:gd name="T83" fmla="*/ 5 h 72"/>
                  <a:gd name="T84" fmla="*/ 5 w 191"/>
                  <a:gd name="T85" fmla="*/ 11 h 72"/>
                  <a:gd name="T86" fmla="*/ 8 w 191"/>
                  <a:gd name="T87" fmla="*/ 15 h 72"/>
                  <a:gd name="T88" fmla="*/ 11 w 191"/>
                  <a:gd name="T89" fmla="*/ 20 h 72"/>
                  <a:gd name="T90" fmla="*/ 15 w 191"/>
                  <a:gd name="T91" fmla="*/ 25 h 72"/>
                  <a:gd name="T92" fmla="*/ 18 w 191"/>
                  <a:gd name="T93" fmla="*/ 30 h 72"/>
                  <a:gd name="T94" fmla="*/ 22 w 191"/>
                  <a:gd name="T95" fmla="*/ 35 h 72"/>
                  <a:gd name="T96" fmla="*/ 26 w 191"/>
                  <a:gd name="T97" fmla="*/ 3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80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17 w 210"/>
                  <a:gd name="T1" fmla="*/ 36 h 84"/>
                  <a:gd name="T2" fmla="*/ 28 w 210"/>
                  <a:gd name="T3" fmla="*/ 47 h 84"/>
                  <a:gd name="T4" fmla="*/ 41 w 210"/>
                  <a:gd name="T5" fmla="*/ 56 h 84"/>
                  <a:gd name="T6" fmla="*/ 53 w 210"/>
                  <a:gd name="T7" fmla="*/ 65 h 84"/>
                  <a:gd name="T8" fmla="*/ 67 w 210"/>
                  <a:gd name="T9" fmla="*/ 71 h 84"/>
                  <a:gd name="T10" fmla="*/ 81 w 210"/>
                  <a:gd name="T11" fmla="*/ 77 h 84"/>
                  <a:gd name="T12" fmla="*/ 96 w 210"/>
                  <a:gd name="T13" fmla="*/ 80 h 84"/>
                  <a:gd name="T14" fmla="*/ 112 w 210"/>
                  <a:gd name="T15" fmla="*/ 83 h 84"/>
                  <a:gd name="T16" fmla="*/ 127 w 210"/>
                  <a:gd name="T17" fmla="*/ 84 h 84"/>
                  <a:gd name="T18" fmla="*/ 134 w 210"/>
                  <a:gd name="T19" fmla="*/ 84 h 84"/>
                  <a:gd name="T20" fmla="*/ 142 w 210"/>
                  <a:gd name="T21" fmla="*/ 83 h 84"/>
                  <a:gd name="T22" fmla="*/ 149 w 210"/>
                  <a:gd name="T23" fmla="*/ 83 h 84"/>
                  <a:gd name="T24" fmla="*/ 156 w 210"/>
                  <a:gd name="T25" fmla="*/ 81 h 84"/>
                  <a:gd name="T26" fmla="*/ 163 w 210"/>
                  <a:gd name="T27" fmla="*/ 79 h 84"/>
                  <a:gd name="T28" fmla="*/ 170 w 210"/>
                  <a:gd name="T29" fmla="*/ 78 h 84"/>
                  <a:gd name="T30" fmla="*/ 176 w 210"/>
                  <a:gd name="T31" fmla="*/ 75 h 84"/>
                  <a:gd name="T32" fmla="*/ 183 w 210"/>
                  <a:gd name="T33" fmla="*/ 73 h 84"/>
                  <a:gd name="T34" fmla="*/ 187 w 210"/>
                  <a:gd name="T35" fmla="*/ 69 h 84"/>
                  <a:gd name="T36" fmla="*/ 190 w 210"/>
                  <a:gd name="T37" fmla="*/ 67 h 84"/>
                  <a:gd name="T38" fmla="*/ 194 w 210"/>
                  <a:gd name="T39" fmla="*/ 63 h 84"/>
                  <a:gd name="T40" fmla="*/ 197 w 210"/>
                  <a:gd name="T41" fmla="*/ 61 h 84"/>
                  <a:gd name="T42" fmla="*/ 200 w 210"/>
                  <a:gd name="T43" fmla="*/ 57 h 84"/>
                  <a:gd name="T44" fmla="*/ 204 w 210"/>
                  <a:gd name="T45" fmla="*/ 54 h 84"/>
                  <a:gd name="T46" fmla="*/ 207 w 210"/>
                  <a:gd name="T47" fmla="*/ 50 h 84"/>
                  <a:gd name="T48" fmla="*/ 210 w 210"/>
                  <a:gd name="T49" fmla="*/ 45 h 84"/>
                  <a:gd name="T50" fmla="*/ 201 w 210"/>
                  <a:gd name="T51" fmla="*/ 51 h 84"/>
                  <a:gd name="T52" fmla="*/ 191 w 210"/>
                  <a:gd name="T53" fmla="*/ 57 h 84"/>
                  <a:gd name="T54" fmla="*/ 181 w 210"/>
                  <a:gd name="T55" fmla="*/ 62 h 84"/>
                  <a:gd name="T56" fmla="*/ 171 w 210"/>
                  <a:gd name="T57" fmla="*/ 66 h 84"/>
                  <a:gd name="T58" fmla="*/ 160 w 210"/>
                  <a:gd name="T59" fmla="*/ 69 h 84"/>
                  <a:gd name="T60" fmla="*/ 149 w 210"/>
                  <a:gd name="T61" fmla="*/ 71 h 84"/>
                  <a:gd name="T62" fmla="*/ 138 w 210"/>
                  <a:gd name="T63" fmla="*/ 73 h 84"/>
                  <a:gd name="T64" fmla="*/ 127 w 210"/>
                  <a:gd name="T65" fmla="*/ 73 h 84"/>
                  <a:gd name="T66" fmla="*/ 118 w 210"/>
                  <a:gd name="T67" fmla="*/ 73 h 84"/>
                  <a:gd name="T68" fmla="*/ 108 w 210"/>
                  <a:gd name="T69" fmla="*/ 72 h 84"/>
                  <a:gd name="T70" fmla="*/ 99 w 210"/>
                  <a:gd name="T71" fmla="*/ 71 h 84"/>
                  <a:gd name="T72" fmla="*/ 89 w 210"/>
                  <a:gd name="T73" fmla="*/ 68 h 84"/>
                  <a:gd name="T74" fmla="*/ 80 w 210"/>
                  <a:gd name="T75" fmla="*/ 65 h 84"/>
                  <a:gd name="T76" fmla="*/ 71 w 210"/>
                  <a:gd name="T77" fmla="*/ 62 h 84"/>
                  <a:gd name="T78" fmla="*/ 63 w 210"/>
                  <a:gd name="T79" fmla="*/ 57 h 84"/>
                  <a:gd name="T80" fmla="*/ 55 w 210"/>
                  <a:gd name="T81" fmla="*/ 54 h 84"/>
                  <a:gd name="T82" fmla="*/ 39 w 210"/>
                  <a:gd name="T83" fmla="*/ 43 h 84"/>
                  <a:gd name="T84" fmla="*/ 25 w 210"/>
                  <a:gd name="T85" fmla="*/ 30 h 84"/>
                  <a:gd name="T86" fmla="*/ 12 w 210"/>
                  <a:gd name="T87" fmla="*/ 17 h 84"/>
                  <a:gd name="T88" fmla="*/ 0 w 210"/>
                  <a:gd name="T89" fmla="*/ 0 h 84"/>
                  <a:gd name="T90" fmla="*/ 1 w 210"/>
                  <a:gd name="T91" fmla="*/ 5 h 84"/>
                  <a:gd name="T92" fmla="*/ 3 w 210"/>
                  <a:gd name="T93" fmla="*/ 9 h 84"/>
                  <a:gd name="T94" fmla="*/ 5 w 210"/>
                  <a:gd name="T95" fmla="*/ 14 h 84"/>
                  <a:gd name="T96" fmla="*/ 7 w 210"/>
                  <a:gd name="T97" fmla="*/ 19 h 84"/>
                  <a:gd name="T98" fmla="*/ 9 w 210"/>
                  <a:gd name="T99" fmla="*/ 24 h 84"/>
                  <a:gd name="T100" fmla="*/ 12 w 210"/>
                  <a:gd name="T101" fmla="*/ 27 h 84"/>
                  <a:gd name="T102" fmla="*/ 14 w 210"/>
                  <a:gd name="T103" fmla="*/ 32 h 84"/>
                  <a:gd name="T104" fmla="*/ 17 w 210"/>
                  <a:gd name="T105" fmla="*/ 3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181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12 w 224"/>
                  <a:gd name="T1" fmla="*/ 35 h 95"/>
                  <a:gd name="T2" fmla="*/ 24 w 224"/>
                  <a:gd name="T3" fmla="*/ 48 h 95"/>
                  <a:gd name="T4" fmla="*/ 37 w 224"/>
                  <a:gd name="T5" fmla="*/ 60 h 95"/>
                  <a:gd name="T6" fmla="*/ 50 w 224"/>
                  <a:gd name="T7" fmla="*/ 71 h 95"/>
                  <a:gd name="T8" fmla="*/ 65 w 224"/>
                  <a:gd name="T9" fmla="*/ 79 h 95"/>
                  <a:gd name="T10" fmla="*/ 81 w 224"/>
                  <a:gd name="T11" fmla="*/ 86 h 95"/>
                  <a:gd name="T12" fmla="*/ 97 w 224"/>
                  <a:gd name="T13" fmla="*/ 91 h 95"/>
                  <a:gd name="T14" fmla="*/ 115 w 224"/>
                  <a:gd name="T15" fmla="*/ 95 h 95"/>
                  <a:gd name="T16" fmla="*/ 132 w 224"/>
                  <a:gd name="T17" fmla="*/ 95 h 95"/>
                  <a:gd name="T18" fmla="*/ 142 w 224"/>
                  <a:gd name="T19" fmla="*/ 95 h 95"/>
                  <a:gd name="T20" fmla="*/ 151 w 224"/>
                  <a:gd name="T21" fmla="*/ 94 h 95"/>
                  <a:gd name="T22" fmla="*/ 160 w 224"/>
                  <a:gd name="T23" fmla="*/ 92 h 95"/>
                  <a:gd name="T24" fmla="*/ 169 w 224"/>
                  <a:gd name="T25" fmla="*/ 90 h 95"/>
                  <a:gd name="T26" fmla="*/ 178 w 224"/>
                  <a:gd name="T27" fmla="*/ 88 h 95"/>
                  <a:gd name="T28" fmla="*/ 187 w 224"/>
                  <a:gd name="T29" fmla="*/ 84 h 95"/>
                  <a:gd name="T30" fmla="*/ 195 w 224"/>
                  <a:gd name="T31" fmla="*/ 80 h 95"/>
                  <a:gd name="T32" fmla="*/ 203 w 224"/>
                  <a:gd name="T33" fmla="*/ 77 h 95"/>
                  <a:gd name="T34" fmla="*/ 206 w 224"/>
                  <a:gd name="T35" fmla="*/ 73 h 95"/>
                  <a:gd name="T36" fmla="*/ 209 w 224"/>
                  <a:gd name="T37" fmla="*/ 70 h 95"/>
                  <a:gd name="T38" fmla="*/ 212 w 224"/>
                  <a:gd name="T39" fmla="*/ 67 h 95"/>
                  <a:gd name="T40" fmla="*/ 214 w 224"/>
                  <a:gd name="T41" fmla="*/ 64 h 95"/>
                  <a:gd name="T42" fmla="*/ 217 w 224"/>
                  <a:gd name="T43" fmla="*/ 60 h 95"/>
                  <a:gd name="T44" fmla="*/ 219 w 224"/>
                  <a:gd name="T45" fmla="*/ 56 h 95"/>
                  <a:gd name="T46" fmla="*/ 222 w 224"/>
                  <a:gd name="T47" fmla="*/ 53 h 95"/>
                  <a:gd name="T48" fmla="*/ 224 w 224"/>
                  <a:gd name="T49" fmla="*/ 49 h 95"/>
                  <a:gd name="T50" fmla="*/ 214 w 224"/>
                  <a:gd name="T51" fmla="*/ 56 h 95"/>
                  <a:gd name="T52" fmla="*/ 204 w 224"/>
                  <a:gd name="T53" fmla="*/ 64 h 95"/>
                  <a:gd name="T54" fmla="*/ 193 w 224"/>
                  <a:gd name="T55" fmla="*/ 70 h 95"/>
                  <a:gd name="T56" fmla="*/ 181 w 224"/>
                  <a:gd name="T57" fmla="*/ 76 h 95"/>
                  <a:gd name="T58" fmla="*/ 170 w 224"/>
                  <a:gd name="T59" fmla="*/ 79 h 95"/>
                  <a:gd name="T60" fmla="*/ 157 w 224"/>
                  <a:gd name="T61" fmla="*/ 82 h 95"/>
                  <a:gd name="T62" fmla="*/ 145 w 224"/>
                  <a:gd name="T63" fmla="*/ 84 h 95"/>
                  <a:gd name="T64" fmla="*/ 132 w 224"/>
                  <a:gd name="T65" fmla="*/ 84 h 95"/>
                  <a:gd name="T66" fmla="*/ 122 w 224"/>
                  <a:gd name="T67" fmla="*/ 84 h 95"/>
                  <a:gd name="T68" fmla="*/ 112 w 224"/>
                  <a:gd name="T69" fmla="*/ 83 h 95"/>
                  <a:gd name="T70" fmla="*/ 101 w 224"/>
                  <a:gd name="T71" fmla="*/ 82 h 95"/>
                  <a:gd name="T72" fmla="*/ 92 w 224"/>
                  <a:gd name="T73" fmla="*/ 78 h 95"/>
                  <a:gd name="T74" fmla="*/ 82 w 224"/>
                  <a:gd name="T75" fmla="*/ 76 h 95"/>
                  <a:gd name="T76" fmla="*/ 73 w 224"/>
                  <a:gd name="T77" fmla="*/ 71 h 95"/>
                  <a:gd name="T78" fmla="*/ 64 w 224"/>
                  <a:gd name="T79" fmla="*/ 67 h 95"/>
                  <a:gd name="T80" fmla="*/ 56 w 224"/>
                  <a:gd name="T81" fmla="*/ 61 h 95"/>
                  <a:gd name="T82" fmla="*/ 47 w 224"/>
                  <a:gd name="T83" fmla="*/ 55 h 95"/>
                  <a:gd name="T84" fmla="*/ 40 w 224"/>
                  <a:gd name="T85" fmla="*/ 49 h 95"/>
                  <a:gd name="T86" fmla="*/ 32 w 224"/>
                  <a:gd name="T87" fmla="*/ 42 h 95"/>
                  <a:gd name="T88" fmla="*/ 25 w 224"/>
                  <a:gd name="T89" fmla="*/ 35 h 95"/>
                  <a:gd name="T90" fmla="*/ 18 w 224"/>
                  <a:gd name="T91" fmla="*/ 28 h 95"/>
                  <a:gd name="T92" fmla="*/ 12 w 224"/>
                  <a:gd name="T93" fmla="*/ 19 h 95"/>
                  <a:gd name="T94" fmla="*/ 6 w 224"/>
                  <a:gd name="T95" fmla="*/ 10 h 95"/>
                  <a:gd name="T96" fmla="*/ 0 w 224"/>
                  <a:gd name="T97" fmla="*/ 0 h 95"/>
                  <a:gd name="T98" fmla="*/ 1 w 224"/>
                  <a:gd name="T99" fmla="*/ 5 h 95"/>
                  <a:gd name="T100" fmla="*/ 2 w 224"/>
                  <a:gd name="T101" fmla="*/ 10 h 95"/>
                  <a:gd name="T102" fmla="*/ 4 w 224"/>
                  <a:gd name="T103" fmla="*/ 13 h 95"/>
                  <a:gd name="T104" fmla="*/ 5 w 224"/>
                  <a:gd name="T105" fmla="*/ 18 h 95"/>
                  <a:gd name="T106" fmla="*/ 7 w 224"/>
                  <a:gd name="T107" fmla="*/ 23 h 95"/>
                  <a:gd name="T108" fmla="*/ 8 w 224"/>
                  <a:gd name="T109" fmla="*/ 26 h 95"/>
                  <a:gd name="T110" fmla="*/ 10 w 224"/>
                  <a:gd name="T111" fmla="*/ 30 h 95"/>
                  <a:gd name="T112" fmla="*/ 12 w 224"/>
                  <a:gd name="T113" fmla="*/ 3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182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20 w 235"/>
                  <a:gd name="T1" fmla="*/ 50 h 106"/>
                  <a:gd name="T2" fmla="*/ 47 w 235"/>
                  <a:gd name="T3" fmla="*/ 76 h 106"/>
                  <a:gd name="T4" fmla="*/ 71 w 235"/>
                  <a:gd name="T5" fmla="*/ 90 h 106"/>
                  <a:gd name="T6" fmla="*/ 88 w 235"/>
                  <a:gd name="T7" fmla="*/ 98 h 106"/>
                  <a:gd name="T8" fmla="*/ 107 w 235"/>
                  <a:gd name="T9" fmla="*/ 104 h 106"/>
                  <a:gd name="T10" fmla="*/ 126 w 235"/>
                  <a:gd name="T11" fmla="*/ 106 h 106"/>
                  <a:gd name="T12" fmla="*/ 146 w 235"/>
                  <a:gd name="T13" fmla="*/ 106 h 106"/>
                  <a:gd name="T14" fmla="*/ 168 w 235"/>
                  <a:gd name="T15" fmla="*/ 102 h 106"/>
                  <a:gd name="T16" fmla="*/ 189 w 235"/>
                  <a:gd name="T17" fmla="*/ 95 h 106"/>
                  <a:gd name="T18" fmla="*/ 209 w 235"/>
                  <a:gd name="T19" fmla="*/ 84 h 106"/>
                  <a:gd name="T20" fmla="*/ 220 w 235"/>
                  <a:gd name="T21" fmla="*/ 76 h 106"/>
                  <a:gd name="T22" fmla="*/ 224 w 235"/>
                  <a:gd name="T23" fmla="*/ 70 h 106"/>
                  <a:gd name="T24" fmla="*/ 228 w 235"/>
                  <a:gd name="T25" fmla="*/ 63 h 106"/>
                  <a:gd name="T26" fmla="*/ 233 w 235"/>
                  <a:gd name="T27" fmla="*/ 57 h 106"/>
                  <a:gd name="T28" fmla="*/ 235 w 235"/>
                  <a:gd name="T29" fmla="*/ 53 h 106"/>
                  <a:gd name="T30" fmla="*/ 235 w 235"/>
                  <a:gd name="T31" fmla="*/ 52 h 106"/>
                  <a:gd name="T32" fmla="*/ 235 w 235"/>
                  <a:gd name="T33" fmla="*/ 52 h 106"/>
                  <a:gd name="T34" fmla="*/ 235 w 235"/>
                  <a:gd name="T35" fmla="*/ 52 h 106"/>
                  <a:gd name="T36" fmla="*/ 224 w 235"/>
                  <a:gd name="T37" fmla="*/ 62 h 106"/>
                  <a:gd name="T38" fmla="*/ 201 w 235"/>
                  <a:gd name="T39" fmla="*/ 77 h 106"/>
                  <a:gd name="T40" fmla="*/ 176 w 235"/>
                  <a:gd name="T41" fmla="*/ 88 h 106"/>
                  <a:gd name="T42" fmla="*/ 149 w 235"/>
                  <a:gd name="T43" fmla="*/ 94 h 106"/>
                  <a:gd name="T44" fmla="*/ 124 w 235"/>
                  <a:gd name="T45" fmla="*/ 95 h 106"/>
                  <a:gd name="T46" fmla="*/ 103 w 235"/>
                  <a:gd name="T47" fmla="*/ 92 h 106"/>
                  <a:gd name="T48" fmla="*/ 83 w 235"/>
                  <a:gd name="T49" fmla="*/ 84 h 106"/>
                  <a:gd name="T50" fmla="*/ 64 w 235"/>
                  <a:gd name="T51" fmla="*/ 75 h 106"/>
                  <a:gd name="T52" fmla="*/ 47 w 235"/>
                  <a:gd name="T53" fmla="*/ 63 h 106"/>
                  <a:gd name="T54" fmla="*/ 31 w 235"/>
                  <a:gd name="T55" fmla="*/ 47 h 106"/>
                  <a:gd name="T56" fmla="*/ 17 w 235"/>
                  <a:gd name="T57" fmla="*/ 30 h 106"/>
                  <a:gd name="T58" fmla="*/ 6 w 235"/>
                  <a:gd name="T59" fmla="*/ 11 h 106"/>
                  <a:gd name="T60" fmla="*/ 1 w 235"/>
                  <a:gd name="T61" fmla="*/ 5 h 106"/>
                  <a:gd name="T62" fmla="*/ 2 w 235"/>
                  <a:gd name="T63" fmla="*/ 14 h 106"/>
                  <a:gd name="T64" fmla="*/ 4 w 235"/>
                  <a:gd name="T65" fmla="*/ 21 h 106"/>
                  <a:gd name="T66" fmla="*/ 7 w 235"/>
                  <a:gd name="T67" fmla="*/ 29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183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10 w 242"/>
                  <a:gd name="T1" fmla="*/ 40 h 114"/>
                  <a:gd name="T2" fmla="*/ 22 w 242"/>
                  <a:gd name="T3" fmla="*/ 58 h 114"/>
                  <a:gd name="T4" fmla="*/ 36 w 242"/>
                  <a:gd name="T5" fmla="*/ 72 h 114"/>
                  <a:gd name="T6" fmla="*/ 51 w 242"/>
                  <a:gd name="T7" fmla="*/ 85 h 114"/>
                  <a:gd name="T8" fmla="*/ 68 w 242"/>
                  <a:gd name="T9" fmla="*/ 97 h 114"/>
                  <a:gd name="T10" fmla="*/ 86 w 242"/>
                  <a:gd name="T11" fmla="*/ 106 h 114"/>
                  <a:gd name="T12" fmla="*/ 105 w 242"/>
                  <a:gd name="T13" fmla="*/ 112 h 114"/>
                  <a:gd name="T14" fmla="*/ 126 w 242"/>
                  <a:gd name="T15" fmla="*/ 114 h 114"/>
                  <a:gd name="T16" fmla="*/ 149 w 242"/>
                  <a:gd name="T17" fmla="*/ 114 h 114"/>
                  <a:gd name="T18" fmla="*/ 174 w 242"/>
                  <a:gd name="T19" fmla="*/ 109 h 114"/>
                  <a:gd name="T20" fmla="*/ 197 w 242"/>
                  <a:gd name="T21" fmla="*/ 100 h 114"/>
                  <a:gd name="T22" fmla="*/ 218 w 242"/>
                  <a:gd name="T23" fmla="*/ 86 h 114"/>
                  <a:gd name="T24" fmla="*/ 229 w 242"/>
                  <a:gd name="T25" fmla="*/ 78 h 114"/>
                  <a:gd name="T26" fmla="*/ 232 w 242"/>
                  <a:gd name="T27" fmla="*/ 74 h 114"/>
                  <a:gd name="T28" fmla="*/ 233 w 242"/>
                  <a:gd name="T29" fmla="*/ 72 h 114"/>
                  <a:gd name="T30" fmla="*/ 235 w 242"/>
                  <a:gd name="T31" fmla="*/ 68 h 114"/>
                  <a:gd name="T32" fmla="*/ 237 w 242"/>
                  <a:gd name="T33" fmla="*/ 65 h 114"/>
                  <a:gd name="T34" fmla="*/ 238 w 242"/>
                  <a:gd name="T35" fmla="*/ 61 h 114"/>
                  <a:gd name="T36" fmla="*/ 240 w 242"/>
                  <a:gd name="T37" fmla="*/ 58 h 114"/>
                  <a:gd name="T38" fmla="*/ 241 w 242"/>
                  <a:gd name="T39" fmla="*/ 54 h 114"/>
                  <a:gd name="T40" fmla="*/ 230 w 242"/>
                  <a:gd name="T41" fmla="*/ 64 h 114"/>
                  <a:gd name="T42" fmla="*/ 207 w 242"/>
                  <a:gd name="T43" fmla="*/ 83 h 114"/>
                  <a:gd name="T44" fmla="*/ 180 w 242"/>
                  <a:gd name="T45" fmla="*/ 96 h 114"/>
                  <a:gd name="T46" fmla="*/ 151 w 242"/>
                  <a:gd name="T47" fmla="*/ 103 h 114"/>
                  <a:gd name="T48" fmla="*/ 125 w 242"/>
                  <a:gd name="T49" fmla="*/ 103 h 114"/>
                  <a:gd name="T50" fmla="*/ 102 w 242"/>
                  <a:gd name="T51" fmla="*/ 100 h 114"/>
                  <a:gd name="T52" fmla="*/ 82 w 242"/>
                  <a:gd name="T53" fmla="*/ 92 h 114"/>
                  <a:gd name="T54" fmla="*/ 63 w 242"/>
                  <a:gd name="T55" fmla="*/ 82 h 114"/>
                  <a:gd name="T56" fmla="*/ 45 w 242"/>
                  <a:gd name="T57" fmla="*/ 67 h 114"/>
                  <a:gd name="T58" fmla="*/ 30 w 242"/>
                  <a:gd name="T59" fmla="*/ 52 h 114"/>
                  <a:gd name="T60" fmla="*/ 16 w 242"/>
                  <a:gd name="T61" fmla="*/ 32 h 114"/>
                  <a:gd name="T62" fmla="*/ 5 w 242"/>
                  <a:gd name="T63" fmla="*/ 11 h 114"/>
                  <a:gd name="T64" fmla="*/ 0 w 242"/>
                  <a:gd name="T65" fmla="*/ 4 h 114"/>
                  <a:gd name="T66" fmla="*/ 1 w 242"/>
                  <a:gd name="T67" fmla="*/ 11 h 114"/>
                  <a:gd name="T68" fmla="*/ 2 w 242"/>
                  <a:gd name="T69" fmla="*/ 19 h 114"/>
                  <a:gd name="T70" fmla="*/ 3 w 242"/>
                  <a:gd name="T71" fmla="*/ 2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84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7 w 246"/>
                  <a:gd name="T1" fmla="*/ 39 h 123"/>
                  <a:gd name="T2" fmla="*/ 18 w 246"/>
                  <a:gd name="T3" fmla="*/ 58 h 123"/>
                  <a:gd name="T4" fmla="*/ 32 w 246"/>
                  <a:gd name="T5" fmla="*/ 75 h 123"/>
                  <a:gd name="T6" fmla="*/ 48 w 246"/>
                  <a:gd name="T7" fmla="*/ 91 h 123"/>
                  <a:gd name="T8" fmla="*/ 65 w 246"/>
                  <a:gd name="T9" fmla="*/ 103 h 123"/>
                  <a:gd name="T10" fmla="*/ 84 w 246"/>
                  <a:gd name="T11" fmla="*/ 112 h 123"/>
                  <a:gd name="T12" fmla="*/ 104 w 246"/>
                  <a:gd name="T13" fmla="*/ 120 h 123"/>
                  <a:gd name="T14" fmla="*/ 125 w 246"/>
                  <a:gd name="T15" fmla="*/ 123 h 123"/>
                  <a:gd name="T16" fmla="*/ 150 w 246"/>
                  <a:gd name="T17" fmla="*/ 122 h 123"/>
                  <a:gd name="T18" fmla="*/ 177 w 246"/>
                  <a:gd name="T19" fmla="*/ 116 h 123"/>
                  <a:gd name="T20" fmla="*/ 202 w 246"/>
                  <a:gd name="T21" fmla="*/ 105 h 123"/>
                  <a:gd name="T22" fmla="*/ 225 w 246"/>
                  <a:gd name="T23" fmla="*/ 90 h 123"/>
                  <a:gd name="T24" fmla="*/ 238 w 246"/>
                  <a:gd name="T25" fmla="*/ 76 h 123"/>
                  <a:gd name="T26" fmla="*/ 241 w 246"/>
                  <a:gd name="T27" fmla="*/ 69 h 123"/>
                  <a:gd name="T28" fmla="*/ 243 w 246"/>
                  <a:gd name="T29" fmla="*/ 62 h 123"/>
                  <a:gd name="T30" fmla="*/ 245 w 246"/>
                  <a:gd name="T31" fmla="*/ 56 h 123"/>
                  <a:gd name="T32" fmla="*/ 236 w 246"/>
                  <a:gd name="T33" fmla="*/ 66 h 123"/>
                  <a:gd name="T34" fmla="*/ 211 w 246"/>
                  <a:gd name="T35" fmla="*/ 87 h 123"/>
                  <a:gd name="T36" fmla="*/ 183 w 246"/>
                  <a:gd name="T37" fmla="*/ 103 h 123"/>
                  <a:gd name="T38" fmla="*/ 152 w 246"/>
                  <a:gd name="T39" fmla="*/ 111 h 123"/>
                  <a:gd name="T40" fmla="*/ 125 w 246"/>
                  <a:gd name="T41" fmla="*/ 112 h 123"/>
                  <a:gd name="T42" fmla="*/ 101 w 246"/>
                  <a:gd name="T43" fmla="*/ 108 h 123"/>
                  <a:gd name="T44" fmla="*/ 80 w 246"/>
                  <a:gd name="T45" fmla="*/ 99 h 123"/>
                  <a:gd name="T46" fmla="*/ 61 w 246"/>
                  <a:gd name="T47" fmla="*/ 87 h 123"/>
                  <a:gd name="T48" fmla="*/ 43 w 246"/>
                  <a:gd name="T49" fmla="*/ 73 h 123"/>
                  <a:gd name="T50" fmla="*/ 28 w 246"/>
                  <a:gd name="T51" fmla="*/ 55 h 123"/>
                  <a:gd name="T52" fmla="*/ 15 w 246"/>
                  <a:gd name="T53" fmla="*/ 34 h 123"/>
                  <a:gd name="T54" fmla="*/ 4 w 246"/>
                  <a:gd name="T55" fmla="*/ 12 h 123"/>
                  <a:gd name="T56" fmla="*/ 0 w 246"/>
                  <a:gd name="T57" fmla="*/ 3 h 123"/>
                  <a:gd name="T58" fmla="*/ 0 w 246"/>
                  <a:gd name="T59" fmla="*/ 11 h 123"/>
                  <a:gd name="T60" fmla="*/ 0 w 246"/>
                  <a:gd name="T61" fmla="*/ 18 h 123"/>
                  <a:gd name="T62" fmla="*/ 1 w 246"/>
                  <a:gd name="T63" fmla="*/ 2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85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5 w 249"/>
                  <a:gd name="T1" fmla="*/ 40 h 132"/>
                  <a:gd name="T2" fmla="*/ 16 w 249"/>
                  <a:gd name="T3" fmla="*/ 61 h 132"/>
                  <a:gd name="T4" fmla="*/ 30 w 249"/>
                  <a:gd name="T5" fmla="*/ 79 h 132"/>
                  <a:gd name="T6" fmla="*/ 45 w 249"/>
                  <a:gd name="T7" fmla="*/ 96 h 132"/>
                  <a:gd name="T8" fmla="*/ 63 w 249"/>
                  <a:gd name="T9" fmla="*/ 111 h 132"/>
                  <a:gd name="T10" fmla="*/ 82 w 249"/>
                  <a:gd name="T11" fmla="*/ 121 h 132"/>
                  <a:gd name="T12" fmla="*/ 102 w 249"/>
                  <a:gd name="T13" fmla="*/ 129 h 132"/>
                  <a:gd name="T14" fmla="*/ 125 w 249"/>
                  <a:gd name="T15" fmla="*/ 132 h 132"/>
                  <a:gd name="T16" fmla="*/ 151 w 249"/>
                  <a:gd name="T17" fmla="*/ 132 h 132"/>
                  <a:gd name="T18" fmla="*/ 180 w 249"/>
                  <a:gd name="T19" fmla="*/ 125 h 132"/>
                  <a:gd name="T20" fmla="*/ 207 w 249"/>
                  <a:gd name="T21" fmla="*/ 112 h 132"/>
                  <a:gd name="T22" fmla="*/ 230 w 249"/>
                  <a:gd name="T23" fmla="*/ 93 h 132"/>
                  <a:gd name="T24" fmla="*/ 243 w 249"/>
                  <a:gd name="T25" fmla="*/ 77 h 132"/>
                  <a:gd name="T26" fmla="*/ 245 w 249"/>
                  <a:gd name="T27" fmla="*/ 71 h 132"/>
                  <a:gd name="T28" fmla="*/ 247 w 249"/>
                  <a:gd name="T29" fmla="*/ 64 h 132"/>
                  <a:gd name="T30" fmla="*/ 249 w 249"/>
                  <a:gd name="T31" fmla="*/ 58 h 132"/>
                  <a:gd name="T32" fmla="*/ 239 w 249"/>
                  <a:gd name="T33" fmla="*/ 69 h 132"/>
                  <a:gd name="T34" fmla="*/ 214 w 249"/>
                  <a:gd name="T35" fmla="*/ 94 h 132"/>
                  <a:gd name="T36" fmla="*/ 185 w 249"/>
                  <a:gd name="T37" fmla="*/ 112 h 132"/>
                  <a:gd name="T38" fmla="*/ 161 w 249"/>
                  <a:gd name="T39" fmla="*/ 119 h 132"/>
                  <a:gd name="T40" fmla="*/ 145 w 249"/>
                  <a:gd name="T41" fmla="*/ 121 h 132"/>
                  <a:gd name="T42" fmla="*/ 124 w 249"/>
                  <a:gd name="T43" fmla="*/ 121 h 132"/>
                  <a:gd name="T44" fmla="*/ 100 w 249"/>
                  <a:gd name="T45" fmla="*/ 117 h 132"/>
                  <a:gd name="T46" fmla="*/ 79 w 249"/>
                  <a:gd name="T47" fmla="*/ 108 h 132"/>
                  <a:gd name="T48" fmla="*/ 59 w 249"/>
                  <a:gd name="T49" fmla="*/ 95 h 132"/>
                  <a:gd name="T50" fmla="*/ 42 w 249"/>
                  <a:gd name="T51" fmla="*/ 79 h 132"/>
                  <a:gd name="T52" fmla="*/ 27 w 249"/>
                  <a:gd name="T53" fmla="*/ 60 h 132"/>
                  <a:gd name="T54" fmla="*/ 14 w 249"/>
                  <a:gd name="T55" fmla="*/ 37 h 132"/>
                  <a:gd name="T56" fmla="*/ 5 w 249"/>
                  <a:gd name="T57" fmla="*/ 14 h 132"/>
                  <a:gd name="T58" fmla="*/ 1 w 249"/>
                  <a:gd name="T59" fmla="*/ 4 h 132"/>
                  <a:gd name="T60" fmla="*/ 0 w 249"/>
                  <a:gd name="T61" fmla="*/ 11 h 132"/>
                  <a:gd name="T62" fmla="*/ 0 w 249"/>
                  <a:gd name="T63" fmla="*/ 18 h 132"/>
                  <a:gd name="T64" fmla="*/ 0 w 249"/>
                  <a:gd name="T65" fmla="*/ 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86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4 w 251"/>
                  <a:gd name="T1" fmla="*/ 40 h 140"/>
                  <a:gd name="T2" fmla="*/ 15 w 251"/>
                  <a:gd name="T3" fmla="*/ 62 h 140"/>
                  <a:gd name="T4" fmla="*/ 28 w 251"/>
                  <a:gd name="T5" fmla="*/ 83 h 140"/>
                  <a:gd name="T6" fmla="*/ 43 w 251"/>
                  <a:gd name="T7" fmla="*/ 101 h 140"/>
                  <a:gd name="T8" fmla="*/ 61 w 251"/>
                  <a:gd name="T9" fmla="*/ 115 h 140"/>
                  <a:gd name="T10" fmla="*/ 80 w 251"/>
                  <a:gd name="T11" fmla="*/ 127 h 140"/>
                  <a:gd name="T12" fmla="*/ 101 w 251"/>
                  <a:gd name="T13" fmla="*/ 136 h 140"/>
                  <a:gd name="T14" fmla="*/ 125 w 251"/>
                  <a:gd name="T15" fmla="*/ 140 h 140"/>
                  <a:gd name="T16" fmla="*/ 152 w 251"/>
                  <a:gd name="T17" fmla="*/ 139 h 140"/>
                  <a:gd name="T18" fmla="*/ 183 w 251"/>
                  <a:gd name="T19" fmla="*/ 131 h 140"/>
                  <a:gd name="T20" fmla="*/ 211 w 251"/>
                  <a:gd name="T21" fmla="*/ 115 h 140"/>
                  <a:gd name="T22" fmla="*/ 236 w 251"/>
                  <a:gd name="T23" fmla="*/ 94 h 140"/>
                  <a:gd name="T24" fmla="*/ 247 w 251"/>
                  <a:gd name="T25" fmla="*/ 77 h 140"/>
                  <a:gd name="T26" fmla="*/ 249 w 251"/>
                  <a:gd name="T27" fmla="*/ 71 h 140"/>
                  <a:gd name="T28" fmla="*/ 250 w 251"/>
                  <a:gd name="T29" fmla="*/ 64 h 140"/>
                  <a:gd name="T30" fmla="*/ 251 w 251"/>
                  <a:gd name="T31" fmla="*/ 58 h 140"/>
                  <a:gd name="T32" fmla="*/ 247 w 251"/>
                  <a:gd name="T33" fmla="*/ 62 h 140"/>
                  <a:gd name="T34" fmla="*/ 236 w 251"/>
                  <a:gd name="T35" fmla="*/ 78 h 140"/>
                  <a:gd name="T36" fmla="*/ 223 w 251"/>
                  <a:gd name="T37" fmla="*/ 91 h 140"/>
                  <a:gd name="T38" fmla="*/ 209 w 251"/>
                  <a:gd name="T39" fmla="*/ 103 h 140"/>
                  <a:gd name="T40" fmla="*/ 195 w 251"/>
                  <a:gd name="T41" fmla="*/ 114 h 140"/>
                  <a:gd name="T42" fmla="*/ 179 w 251"/>
                  <a:gd name="T43" fmla="*/ 121 h 140"/>
                  <a:gd name="T44" fmla="*/ 162 w 251"/>
                  <a:gd name="T45" fmla="*/ 126 h 140"/>
                  <a:gd name="T46" fmla="*/ 145 w 251"/>
                  <a:gd name="T47" fmla="*/ 130 h 140"/>
                  <a:gd name="T48" fmla="*/ 124 w 251"/>
                  <a:gd name="T49" fmla="*/ 128 h 140"/>
                  <a:gd name="T50" fmla="*/ 100 w 251"/>
                  <a:gd name="T51" fmla="*/ 124 h 140"/>
                  <a:gd name="T52" fmla="*/ 78 w 251"/>
                  <a:gd name="T53" fmla="*/ 114 h 140"/>
                  <a:gd name="T54" fmla="*/ 58 w 251"/>
                  <a:gd name="T55" fmla="*/ 101 h 140"/>
                  <a:gd name="T56" fmla="*/ 41 w 251"/>
                  <a:gd name="T57" fmla="*/ 84 h 140"/>
                  <a:gd name="T58" fmla="*/ 26 w 251"/>
                  <a:gd name="T59" fmla="*/ 62 h 140"/>
                  <a:gd name="T60" fmla="*/ 14 w 251"/>
                  <a:gd name="T61" fmla="*/ 40 h 140"/>
                  <a:gd name="T62" fmla="*/ 6 w 251"/>
                  <a:gd name="T63" fmla="*/ 15 h 140"/>
                  <a:gd name="T64" fmla="*/ 2 w 251"/>
                  <a:gd name="T65" fmla="*/ 4 h 140"/>
                  <a:gd name="T66" fmla="*/ 1 w 251"/>
                  <a:gd name="T67" fmla="*/ 11 h 140"/>
                  <a:gd name="T68" fmla="*/ 1 w 251"/>
                  <a:gd name="T69" fmla="*/ 17 h 140"/>
                  <a:gd name="T70" fmla="*/ 0 w 251"/>
                  <a:gd name="T71" fmla="*/ 2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87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4 w 251"/>
                  <a:gd name="T1" fmla="*/ 39 h 146"/>
                  <a:gd name="T2" fmla="*/ 13 w 251"/>
                  <a:gd name="T3" fmla="*/ 62 h 146"/>
                  <a:gd name="T4" fmla="*/ 26 w 251"/>
                  <a:gd name="T5" fmla="*/ 85 h 146"/>
                  <a:gd name="T6" fmla="*/ 41 w 251"/>
                  <a:gd name="T7" fmla="*/ 104 h 146"/>
                  <a:gd name="T8" fmla="*/ 58 w 251"/>
                  <a:gd name="T9" fmla="*/ 120 h 146"/>
                  <a:gd name="T10" fmla="*/ 78 w 251"/>
                  <a:gd name="T11" fmla="*/ 133 h 146"/>
                  <a:gd name="T12" fmla="*/ 99 w 251"/>
                  <a:gd name="T13" fmla="*/ 142 h 146"/>
                  <a:gd name="T14" fmla="*/ 123 w 251"/>
                  <a:gd name="T15" fmla="*/ 146 h 146"/>
                  <a:gd name="T16" fmla="*/ 144 w 251"/>
                  <a:gd name="T17" fmla="*/ 146 h 146"/>
                  <a:gd name="T18" fmla="*/ 160 w 251"/>
                  <a:gd name="T19" fmla="*/ 144 h 146"/>
                  <a:gd name="T20" fmla="*/ 184 w 251"/>
                  <a:gd name="T21" fmla="*/ 137 h 146"/>
                  <a:gd name="T22" fmla="*/ 213 w 251"/>
                  <a:gd name="T23" fmla="*/ 119 h 146"/>
                  <a:gd name="T24" fmla="*/ 238 w 251"/>
                  <a:gd name="T25" fmla="*/ 94 h 146"/>
                  <a:gd name="T26" fmla="*/ 249 w 251"/>
                  <a:gd name="T27" fmla="*/ 76 h 146"/>
                  <a:gd name="T28" fmla="*/ 250 w 251"/>
                  <a:gd name="T29" fmla="*/ 70 h 146"/>
                  <a:gd name="T30" fmla="*/ 251 w 251"/>
                  <a:gd name="T31" fmla="*/ 62 h 146"/>
                  <a:gd name="T32" fmla="*/ 251 w 251"/>
                  <a:gd name="T33" fmla="*/ 57 h 146"/>
                  <a:gd name="T34" fmla="*/ 247 w 251"/>
                  <a:gd name="T35" fmla="*/ 62 h 146"/>
                  <a:gd name="T36" fmla="*/ 237 w 251"/>
                  <a:gd name="T37" fmla="*/ 79 h 146"/>
                  <a:gd name="T38" fmla="*/ 224 w 251"/>
                  <a:gd name="T39" fmla="*/ 95 h 146"/>
                  <a:gd name="T40" fmla="*/ 210 w 251"/>
                  <a:gd name="T41" fmla="*/ 108 h 146"/>
                  <a:gd name="T42" fmla="*/ 196 w 251"/>
                  <a:gd name="T43" fmla="*/ 119 h 146"/>
                  <a:gd name="T44" fmla="*/ 179 w 251"/>
                  <a:gd name="T45" fmla="*/ 127 h 146"/>
                  <a:gd name="T46" fmla="*/ 162 w 251"/>
                  <a:gd name="T47" fmla="*/ 133 h 146"/>
                  <a:gd name="T48" fmla="*/ 144 w 251"/>
                  <a:gd name="T49" fmla="*/ 136 h 146"/>
                  <a:gd name="T50" fmla="*/ 123 w 251"/>
                  <a:gd name="T51" fmla="*/ 136 h 146"/>
                  <a:gd name="T52" fmla="*/ 98 w 251"/>
                  <a:gd name="T53" fmla="*/ 130 h 146"/>
                  <a:gd name="T54" fmla="*/ 76 w 251"/>
                  <a:gd name="T55" fmla="*/ 120 h 146"/>
                  <a:gd name="T56" fmla="*/ 57 w 251"/>
                  <a:gd name="T57" fmla="*/ 106 h 146"/>
                  <a:gd name="T58" fmla="*/ 39 w 251"/>
                  <a:gd name="T59" fmla="*/ 88 h 146"/>
                  <a:gd name="T60" fmla="*/ 25 w 251"/>
                  <a:gd name="T61" fmla="*/ 66 h 146"/>
                  <a:gd name="T62" fmla="*/ 14 w 251"/>
                  <a:gd name="T63" fmla="*/ 41 h 146"/>
                  <a:gd name="T64" fmla="*/ 7 w 251"/>
                  <a:gd name="T65" fmla="*/ 15 h 146"/>
                  <a:gd name="T66" fmla="*/ 4 w 251"/>
                  <a:gd name="T67" fmla="*/ 3 h 146"/>
                  <a:gd name="T68" fmla="*/ 3 w 251"/>
                  <a:gd name="T69" fmla="*/ 10 h 146"/>
                  <a:gd name="T70" fmla="*/ 1 w 251"/>
                  <a:gd name="T71" fmla="*/ 16 h 146"/>
                  <a:gd name="T72" fmla="*/ 0 w 251"/>
                  <a:gd name="T7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88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3 w 249"/>
                  <a:gd name="T1" fmla="*/ 39 h 154"/>
                  <a:gd name="T2" fmla="*/ 11 w 249"/>
                  <a:gd name="T3" fmla="*/ 64 h 154"/>
                  <a:gd name="T4" fmla="*/ 23 w 249"/>
                  <a:gd name="T5" fmla="*/ 86 h 154"/>
                  <a:gd name="T6" fmla="*/ 38 w 249"/>
                  <a:gd name="T7" fmla="*/ 108 h 154"/>
                  <a:gd name="T8" fmla="*/ 55 w 249"/>
                  <a:gd name="T9" fmla="*/ 125 h 154"/>
                  <a:gd name="T10" fmla="*/ 75 w 249"/>
                  <a:gd name="T11" fmla="*/ 138 h 154"/>
                  <a:gd name="T12" fmla="*/ 97 w 249"/>
                  <a:gd name="T13" fmla="*/ 148 h 154"/>
                  <a:gd name="T14" fmla="*/ 121 w 249"/>
                  <a:gd name="T15" fmla="*/ 152 h 154"/>
                  <a:gd name="T16" fmla="*/ 142 w 249"/>
                  <a:gd name="T17" fmla="*/ 154 h 154"/>
                  <a:gd name="T18" fmla="*/ 159 w 249"/>
                  <a:gd name="T19" fmla="*/ 150 h 154"/>
                  <a:gd name="T20" fmla="*/ 176 w 249"/>
                  <a:gd name="T21" fmla="*/ 145 h 154"/>
                  <a:gd name="T22" fmla="*/ 192 w 249"/>
                  <a:gd name="T23" fmla="*/ 138 h 154"/>
                  <a:gd name="T24" fmla="*/ 206 w 249"/>
                  <a:gd name="T25" fmla="*/ 127 h 154"/>
                  <a:gd name="T26" fmla="*/ 220 w 249"/>
                  <a:gd name="T27" fmla="*/ 115 h 154"/>
                  <a:gd name="T28" fmla="*/ 233 w 249"/>
                  <a:gd name="T29" fmla="*/ 102 h 154"/>
                  <a:gd name="T30" fmla="*/ 244 w 249"/>
                  <a:gd name="T31" fmla="*/ 86 h 154"/>
                  <a:gd name="T32" fmla="*/ 249 w 249"/>
                  <a:gd name="T33" fmla="*/ 74 h 154"/>
                  <a:gd name="T34" fmla="*/ 249 w 249"/>
                  <a:gd name="T35" fmla="*/ 69 h 154"/>
                  <a:gd name="T36" fmla="*/ 249 w 249"/>
                  <a:gd name="T37" fmla="*/ 63 h 154"/>
                  <a:gd name="T38" fmla="*/ 249 w 249"/>
                  <a:gd name="T39" fmla="*/ 57 h 154"/>
                  <a:gd name="T40" fmla="*/ 245 w 249"/>
                  <a:gd name="T41" fmla="*/ 63 h 154"/>
                  <a:gd name="T42" fmla="*/ 236 w 249"/>
                  <a:gd name="T43" fmla="*/ 80 h 154"/>
                  <a:gd name="T44" fmla="*/ 223 w 249"/>
                  <a:gd name="T45" fmla="*/ 97 h 154"/>
                  <a:gd name="T46" fmla="*/ 210 w 249"/>
                  <a:gd name="T47" fmla="*/ 112 h 154"/>
                  <a:gd name="T48" fmla="*/ 195 w 249"/>
                  <a:gd name="T49" fmla="*/ 124 h 154"/>
                  <a:gd name="T50" fmla="*/ 179 w 249"/>
                  <a:gd name="T51" fmla="*/ 133 h 154"/>
                  <a:gd name="T52" fmla="*/ 161 w 249"/>
                  <a:gd name="T53" fmla="*/ 139 h 154"/>
                  <a:gd name="T54" fmla="*/ 143 w 249"/>
                  <a:gd name="T55" fmla="*/ 143 h 154"/>
                  <a:gd name="T56" fmla="*/ 121 w 249"/>
                  <a:gd name="T57" fmla="*/ 142 h 154"/>
                  <a:gd name="T58" fmla="*/ 96 w 249"/>
                  <a:gd name="T59" fmla="*/ 137 h 154"/>
                  <a:gd name="T60" fmla="*/ 74 w 249"/>
                  <a:gd name="T61" fmla="*/ 126 h 154"/>
                  <a:gd name="T62" fmla="*/ 54 w 249"/>
                  <a:gd name="T63" fmla="*/ 110 h 154"/>
                  <a:gd name="T64" fmla="*/ 37 w 249"/>
                  <a:gd name="T65" fmla="*/ 91 h 154"/>
                  <a:gd name="T66" fmla="*/ 24 w 249"/>
                  <a:gd name="T67" fmla="*/ 69 h 154"/>
                  <a:gd name="T68" fmla="*/ 14 w 249"/>
                  <a:gd name="T69" fmla="*/ 43 h 154"/>
                  <a:gd name="T70" fmla="*/ 8 w 249"/>
                  <a:gd name="T71" fmla="*/ 15 h 154"/>
                  <a:gd name="T72" fmla="*/ 5 w 249"/>
                  <a:gd name="T73" fmla="*/ 3 h 154"/>
                  <a:gd name="T74" fmla="*/ 4 w 249"/>
                  <a:gd name="T75" fmla="*/ 9 h 154"/>
                  <a:gd name="T76" fmla="*/ 2 w 249"/>
                  <a:gd name="T77" fmla="*/ 16 h 154"/>
                  <a:gd name="T78" fmla="*/ 1 w 249"/>
                  <a:gd name="T79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89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2 w 246"/>
                  <a:gd name="T1" fmla="*/ 38 h 159"/>
                  <a:gd name="T2" fmla="*/ 9 w 246"/>
                  <a:gd name="T3" fmla="*/ 64 h 159"/>
                  <a:gd name="T4" fmla="*/ 20 w 246"/>
                  <a:gd name="T5" fmla="*/ 89 h 159"/>
                  <a:gd name="T6" fmla="*/ 34 w 246"/>
                  <a:gd name="T7" fmla="*/ 111 h 159"/>
                  <a:gd name="T8" fmla="*/ 52 w 246"/>
                  <a:gd name="T9" fmla="*/ 129 h 159"/>
                  <a:gd name="T10" fmla="*/ 71 w 246"/>
                  <a:gd name="T11" fmla="*/ 143 h 159"/>
                  <a:gd name="T12" fmla="*/ 93 w 246"/>
                  <a:gd name="T13" fmla="*/ 153 h 159"/>
                  <a:gd name="T14" fmla="*/ 118 w 246"/>
                  <a:gd name="T15" fmla="*/ 159 h 159"/>
                  <a:gd name="T16" fmla="*/ 139 w 246"/>
                  <a:gd name="T17" fmla="*/ 159 h 159"/>
                  <a:gd name="T18" fmla="*/ 157 w 246"/>
                  <a:gd name="T19" fmla="*/ 156 h 159"/>
                  <a:gd name="T20" fmla="*/ 174 w 246"/>
                  <a:gd name="T21" fmla="*/ 150 h 159"/>
                  <a:gd name="T22" fmla="*/ 191 w 246"/>
                  <a:gd name="T23" fmla="*/ 142 h 159"/>
                  <a:gd name="T24" fmla="*/ 205 w 246"/>
                  <a:gd name="T25" fmla="*/ 131 h 159"/>
                  <a:gd name="T26" fmla="*/ 219 w 246"/>
                  <a:gd name="T27" fmla="*/ 118 h 159"/>
                  <a:gd name="T28" fmla="*/ 232 w 246"/>
                  <a:gd name="T29" fmla="*/ 102 h 159"/>
                  <a:gd name="T30" fmla="*/ 242 w 246"/>
                  <a:gd name="T31" fmla="*/ 85 h 159"/>
                  <a:gd name="T32" fmla="*/ 246 w 246"/>
                  <a:gd name="T33" fmla="*/ 74 h 159"/>
                  <a:gd name="T34" fmla="*/ 246 w 246"/>
                  <a:gd name="T35" fmla="*/ 68 h 159"/>
                  <a:gd name="T36" fmla="*/ 246 w 246"/>
                  <a:gd name="T37" fmla="*/ 60 h 159"/>
                  <a:gd name="T38" fmla="*/ 246 w 246"/>
                  <a:gd name="T39" fmla="*/ 54 h 159"/>
                  <a:gd name="T40" fmla="*/ 242 w 246"/>
                  <a:gd name="T41" fmla="*/ 62 h 159"/>
                  <a:gd name="T42" fmla="*/ 233 w 246"/>
                  <a:gd name="T43" fmla="*/ 82 h 159"/>
                  <a:gd name="T44" fmla="*/ 221 w 246"/>
                  <a:gd name="T45" fmla="*/ 99 h 159"/>
                  <a:gd name="T46" fmla="*/ 208 w 246"/>
                  <a:gd name="T47" fmla="*/ 114 h 159"/>
                  <a:gd name="T48" fmla="*/ 193 w 246"/>
                  <a:gd name="T49" fmla="*/ 127 h 159"/>
                  <a:gd name="T50" fmla="*/ 177 w 246"/>
                  <a:gd name="T51" fmla="*/ 137 h 159"/>
                  <a:gd name="T52" fmla="*/ 159 w 246"/>
                  <a:gd name="T53" fmla="*/ 144 h 159"/>
                  <a:gd name="T54" fmla="*/ 140 w 246"/>
                  <a:gd name="T55" fmla="*/ 148 h 159"/>
                  <a:gd name="T56" fmla="*/ 118 w 246"/>
                  <a:gd name="T57" fmla="*/ 148 h 159"/>
                  <a:gd name="T58" fmla="*/ 93 w 246"/>
                  <a:gd name="T59" fmla="*/ 142 h 159"/>
                  <a:gd name="T60" fmla="*/ 71 w 246"/>
                  <a:gd name="T61" fmla="*/ 131 h 159"/>
                  <a:gd name="T62" fmla="*/ 52 w 246"/>
                  <a:gd name="T63" fmla="*/ 115 h 159"/>
                  <a:gd name="T64" fmla="*/ 35 w 246"/>
                  <a:gd name="T65" fmla="*/ 95 h 159"/>
                  <a:gd name="T66" fmla="*/ 22 w 246"/>
                  <a:gd name="T67" fmla="*/ 72 h 159"/>
                  <a:gd name="T68" fmla="*/ 13 w 246"/>
                  <a:gd name="T69" fmla="*/ 46 h 159"/>
                  <a:gd name="T70" fmla="*/ 8 w 246"/>
                  <a:gd name="T71" fmla="*/ 17 h 159"/>
                  <a:gd name="T72" fmla="*/ 8 w 246"/>
                  <a:gd name="T73" fmla="*/ 3 h 159"/>
                  <a:gd name="T74" fmla="*/ 8 w 246"/>
                  <a:gd name="T75" fmla="*/ 2 h 159"/>
                  <a:gd name="T76" fmla="*/ 8 w 246"/>
                  <a:gd name="T77" fmla="*/ 0 h 159"/>
                  <a:gd name="T78" fmla="*/ 8 w 246"/>
                  <a:gd name="T79" fmla="*/ 0 h 159"/>
                  <a:gd name="T80" fmla="*/ 7 w 246"/>
                  <a:gd name="T81" fmla="*/ 3 h 159"/>
                  <a:gd name="T82" fmla="*/ 4 w 246"/>
                  <a:gd name="T83" fmla="*/ 9 h 159"/>
                  <a:gd name="T84" fmla="*/ 2 w 246"/>
                  <a:gd name="T85" fmla="*/ 14 h 159"/>
                  <a:gd name="T86" fmla="*/ 1 w 246"/>
                  <a:gd name="T87" fmla="*/ 2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90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2 w 243"/>
                  <a:gd name="T1" fmla="*/ 36 h 164"/>
                  <a:gd name="T2" fmla="*/ 8 w 243"/>
                  <a:gd name="T3" fmla="*/ 64 h 164"/>
                  <a:gd name="T4" fmla="*/ 18 w 243"/>
                  <a:gd name="T5" fmla="*/ 90 h 164"/>
                  <a:gd name="T6" fmla="*/ 31 w 243"/>
                  <a:gd name="T7" fmla="*/ 112 h 164"/>
                  <a:gd name="T8" fmla="*/ 48 w 243"/>
                  <a:gd name="T9" fmla="*/ 131 h 164"/>
                  <a:gd name="T10" fmla="*/ 68 w 243"/>
                  <a:gd name="T11" fmla="*/ 147 h 164"/>
                  <a:gd name="T12" fmla="*/ 90 w 243"/>
                  <a:gd name="T13" fmla="*/ 158 h 164"/>
                  <a:gd name="T14" fmla="*/ 115 w 243"/>
                  <a:gd name="T15" fmla="*/ 163 h 164"/>
                  <a:gd name="T16" fmla="*/ 137 w 243"/>
                  <a:gd name="T17" fmla="*/ 164 h 164"/>
                  <a:gd name="T18" fmla="*/ 155 w 243"/>
                  <a:gd name="T19" fmla="*/ 160 h 164"/>
                  <a:gd name="T20" fmla="*/ 173 w 243"/>
                  <a:gd name="T21" fmla="*/ 154 h 164"/>
                  <a:gd name="T22" fmla="*/ 189 w 243"/>
                  <a:gd name="T23" fmla="*/ 145 h 164"/>
                  <a:gd name="T24" fmla="*/ 204 w 243"/>
                  <a:gd name="T25" fmla="*/ 133 h 164"/>
                  <a:gd name="T26" fmla="*/ 217 w 243"/>
                  <a:gd name="T27" fmla="*/ 118 h 164"/>
                  <a:gd name="T28" fmla="*/ 230 w 243"/>
                  <a:gd name="T29" fmla="*/ 101 h 164"/>
                  <a:gd name="T30" fmla="*/ 239 w 243"/>
                  <a:gd name="T31" fmla="*/ 84 h 164"/>
                  <a:gd name="T32" fmla="*/ 243 w 243"/>
                  <a:gd name="T33" fmla="*/ 70 h 164"/>
                  <a:gd name="T34" fmla="*/ 243 w 243"/>
                  <a:gd name="T35" fmla="*/ 64 h 164"/>
                  <a:gd name="T36" fmla="*/ 242 w 243"/>
                  <a:gd name="T37" fmla="*/ 58 h 164"/>
                  <a:gd name="T38" fmla="*/ 241 w 243"/>
                  <a:gd name="T39" fmla="*/ 52 h 164"/>
                  <a:gd name="T40" fmla="*/ 238 w 243"/>
                  <a:gd name="T41" fmla="*/ 61 h 164"/>
                  <a:gd name="T42" fmla="*/ 230 w 243"/>
                  <a:gd name="T43" fmla="*/ 81 h 164"/>
                  <a:gd name="T44" fmla="*/ 219 w 243"/>
                  <a:gd name="T45" fmla="*/ 100 h 164"/>
                  <a:gd name="T46" fmla="*/ 206 w 243"/>
                  <a:gd name="T47" fmla="*/ 116 h 164"/>
                  <a:gd name="T48" fmla="*/ 191 w 243"/>
                  <a:gd name="T49" fmla="*/ 130 h 164"/>
                  <a:gd name="T50" fmla="*/ 174 w 243"/>
                  <a:gd name="T51" fmla="*/ 141 h 164"/>
                  <a:gd name="T52" fmla="*/ 156 w 243"/>
                  <a:gd name="T53" fmla="*/ 148 h 164"/>
                  <a:gd name="T54" fmla="*/ 137 w 243"/>
                  <a:gd name="T55" fmla="*/ 153 h 164"/>
                  <a:gd name="T56" fmla="*/ 115 w 243"/>
                  <a:gd name="T57" fmla="*/ 152 h 164"/>
                  <a:gd name="T58" fmla="*/ 91 w 243"/>
                  <a:gd name="T59" fmla="*/ 147 h 164"/>
                  <a:gd name="T60" fmla="*/ 70 w 243"/>
                  <a:gd name="T61" fmla="*/ 136 h 164"/>
                  <a:gd name="T62" fmla="*/ 52 w 243"/>
                  <a:gd name="T63" fmla="*/ 121 h 164"/>
                  <a:gd name="T64" fmla="*/ 36 w 243"/>
                  <a:gd name="T65" fmla="*/ 101 h 164"/>
                  <a:gd name="T66" fmla="*/ 23 w 243"/>
                  <a:gd name="T67" fmla="*/ 80 h 164"/>
                  <a:gd name="T68" fmla="*/ 14 w 243"/>
                  <a:gd name="T69" fmla="*/ 55 h 164"/>
                  <a:gd name="T70" fmla="*/ 10 w 243"/>
                  <a:gd name="T71" fmla="*/ 27 h 164"/>
                  <a:gd name="T72" fmla="*/ 9 w 243"/>
                  <a:gd name="T73" fmla="*/ 12 h 164"/>
                  <a:gd name="T74" fmla="*/ 9 w 243"/>
                  <a:gd name="T75" fmla="*/ 8 h 164"/>
                  <a:gd name="T76" fmla="*/ 9 w 243"/>
                  <a:gd name="T77" fmla="*/ 4 h 164"/>
                  <a:gd name="T78" fmla="*/ 10 w 243"/>
                  <a:gd name="T79" fmla="*/ 1 h 164"/>
                  <a:gd name="T80" fmla="*/ 9 w 243"/>
                  <a:gd name="T81" fmla="*/ 0 h 164"/>
                  <a:gd name="T82" fmla="*/ 9 w 243"/>
                  <a:gd name="T83" fmla="*/ 1 h 164"/>
                  <a:gd name="T84" fmla="*/ 8 w 243"/>
                  <a:gd name="T85" fmla="*/ 2 h 164"/>
                  <a:gd name="T86" fmla="*/ 8 w 243"/>
                  <a:gd name="T87" fmla="*/ 3 h 164"/>
                  <a:gd name="T88" fmla="*/ 7 w 243"/>
                  <a:gd name="T89" fmla="*/ 6 h 164"/>
                  <a:gd name="T90" fmla="*/ 5 w 243"/>
                  <a:gd name="T91" fmla="*/ 10 h 164"/>
                  <a:gd name="T92" fmla="*/ 3 w 243"/>
                  <a:gd name="T93" fmla="*/ 14 h 164"/>
                  <a:gd name="T94" fmla="*/ 1 w 243"/>
                  <a:gd name="T95" fmla="*/ 19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91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21 h 169"/>
                  <a:gd name="T2" fmla="*/ 0 w 238"/>
                  <a:gd name="T3" fmla="*/ 21 h 169"/>
                  <a:gd name="T4" fmla="*/ 0 w 238"/>
                  <a:gd name="T5" fmla="*/ 23 h 169"/>
                  <a:gd name="T6" fmla="*/ 0 w 238"/>
                  <a:gd name="T7" fmla="*/ 24 h 169"/>
                  <a:gd name="T8" fmla="*/ 0 w 238"/>
                  <a:gd name="T9" fmla="*/ 38 h 169"/>
                  <a:gd name="T10" fmla="*/ 5 w 238"/>
                  <a:gd name="T11" fmla="*/ 67 h 169"/>
                  <a:gd name="T12" fmla="*/ 14 w 238"/>
                  <a:gd name="T13" fmla="*/ 93 h 169"/>
                  <a:gd name="T14" fmla="*/ 27 w 238"/>
                  <a:gd name="T15" fmla="*/ 116 h 169"/>
                  <a:gd name="T16" fmla="*/ 44 w 238"/>
                  <a:gd name="T17" fmla="*/ 136 h 169"/>
                  <a:gd name="T18" fmla="*/ 63 w 238"/>
                  <a:gd name="T19" fmla="*/ 152 h 169"/>
                  <a:gd name="T20" fmla="*/ 85 w 238"/>
                  <a:gd name="T21" fmla="*/ 163 h 169"/>
                  <a:gd name="T22" fmla="*/ 110 w 238"/>
                  <a:gd name="T23" fmla="*/ 169 h 169"/>
                  <a:gd name="T24" fmla="*/ 132 w 238"/>
                  <a:gd name="T25" fmla="*/ 169 h 169"/>
                  <a:gd name="T26" fmla="*/ 151 w 238"/>
                  <a:gd name="T27" fmla="*/ 165 h 169"/>
                  <a:gd name="T28" fmla="*/ 169 w 238"/>
                  <a:gd name="T29" fmla="*/ 158 h 169"/>
                  <a:gd name="T30" fmla="*/ 185 w 238"/>
                  <a:gd name="T31" fmla="*/ 148 h 169"/>
                  <a:gd name="T32" fmla="*/ 200 w 238"/>
                  <a:gd name="T33" fmla="*/ 135 h 169"/>
                  <a:gd name="T34" fmla="*/ 213 w 238"/>
                  <a:gd name="T35" fmla="*/ 120 h 169"/>
                  <a:gd name="T36" fmla="*/ 225 w 238"/>
                  <a:gd name="T37" fmla="*/ 103 h 169"/>
                  <a:gd name="T38" fmla="*/ 234 w 238"/>
                  <a:gd name="T39" fmla="*/ 83 h 169"/>
                  <a:gd name="T40" fmla="*/ 237 w 238"/>
                  <a:gd name="T41" fmla="*/ 69 h 169"/>
                  <a:gd name="T42" fmla="*/ 236 w 238"/>
                  <a:gd name="T43" fmla="*/ 63 h 169"/>
                  <a:gd name="T44" fmla="*/ 235 w 238"/>
                  <a:gd name="T45" fmla="*/ 57 h 169"/>
                  <a:gd name="T46" fmla="*/ 234 w 238"/>
                  <a:gd name="T47" fmla="*/ 51 h 169"/>
                  <a:gd name="T48" fmla="*/ 231 w 238"/>
                  <a:gd name="T49" fmla="*/ 61 h 169"/>
                  <a:gd name="T50" fmla="*/ 224 w 238"/>
                  <a:gd name="T51" fmla="*/ 83 h 169"/>
                  <a:gd name="T52" fmla="*/ 214 w 238"/>
                  <a:gd name="T53" fmla="*/ 102 h 169"/>
                  <a:gd name="T54" fmla="*/ 201 w 238"/>
                  <a:gd name="T55" fmla="*/ 120 h 169"/>
                  <a:gd name="T56" fmla="*/ 187 w 238"/>
                  <a:gd name="T57" fmla="*/ 134 h 169"/>
                  <a:gd name="T58" fmla="*/ 170 w 238"/>
                  <a:gd name="T59" fmla="*/ 146 h 169"/>
                  <a:gd name="T60" fmla="*/ 152 w 238"/>
                  <a:gd name="T61" fmla="*/ 154 h 169"/>
                  <a:gd name="T62" fmla="*/ 132 w 238"/>
                  <a:gd name="T63" fmla="*/ 158 h 169"/>
                  <a:gd name="T64" fmla="*/ 111 w 238"/>
                  <a:gd name="T65" fmla="*/ 158 h 169"/>
                  <a:gd name="T66" fmla="*/ 88 w 238"/>
                  <a:gd name="T67" fmla="*/ 152 h 169"/>
                  <a:gd name="T68" fmla="*/ 67 w 238"/>
                  <a:gd name="T69" fmla="*/ 142 h 169"/>
                  <a:gd name="T70" fmla="*/ 50 w 238"/>
                  <a:gd name="T71" fmla="*/ 128 h 169"/>
                  <a:gd name="T72" fmla="*/ 34 w 238"/>
                  <a:gd name="T73" fmla="*/ 110 h 169"/>
                  <a:gd name="T74" fmla="*/ 22 w 238"/>
                  <a:gd name="T75" fmla="*/ 89 h 169"/>
                  <a:gd name="T76" fmla="*/ 14 w 238"/>
                  <a:gd name="T77" fmla="*/ 63 h 169"/>
                  <a:gd name="T78" fmla="*/ 9 w 238"/>
                  <a:gd name="T79" fmla="*/ 37 h 169"/>
                  <a:gd name="T80" fmla="*/ 9 w 238"/>
                  <a:gd name="T81" fmla="*/ 20 h 169"/>
                  <a:gd name="T82" fmla="*/ 9 w 238"/>
                  <a:gd name="T83" fmla="*/ 15 h 169"/>
                  <a:gd name="T84" fmla="*/ 9 w 238"/>
                  <a:gd name="T85" fmla="*/ 9 h 169"/>
                  <a:gd name="T86" fmla="*/ 10 w 238"/>
                  <a:gd name="T87" fmla="*/ 3 h 169"/>
                  <a:gd name="T88" fmla="*/ 9 w 238"/>
                  <a:gd name="T89" fmla="*/ 2 h 169"/>
                  <a:gd name="T90" fmla="*/ 7 w 238"/>
                  <a:gd name="T91" fmla="*/ 6 h 169"/>
                  <a:gd name="T92" fmla="*/ 5 w 238"/>
                  <a:gd name="T93" fmla="*/ 9 h 169"/>
                  <a:gd name="T94" fmla="*/ 3 w 238"/>
                  <a:gd name="T95" fmla="*/ 13 h 169"/>
                  <a:gd name="T96" fmla="*/ 2 w 238"/>
                  <a:gd name="T97" fmla="*/ 15 h 169"/>
                  <a:gd name="T98" fmla="*/ 1 w 238"/>
                  <a:gd name="T99" fmla="*/ 17 h 169"/>
                  <a:gd name="T100" fmla="*/ 1 w 238"/>
                  <a:gd name="T101" fmla="*/ 19 h 169"/>
                  <a:gd name="T102" fmla="*/ 0 w 238"/>
                  <a:gd name="T103" fmla="*/ 2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92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1 w 232"/>
                  <a:gd name="T1" fmla="*/ 22 h 174"/>
                  <a:gd name="T2" fmla="*/ 0 w 232"/>
                  <a:gd name="T3" fmla="*/ 25 h 174"/>
                  <a:gd name="T4" fmla="*/ 0 w 232"/>
                  <a:gd name="T5" fmla="*/ 29 h 174"/>
                  <a:gd name="T6" fmla="*/ 0 w 232"/>
                  <a:gd name="T7" fmla="*/ 33 h 174"/>
                  <a:gd name="T8" fmla="*/ 1 w 232"/>
                  <a:gd name="T9" fmla="*/ 48 h 174"/>
                  <a:gd name="T10" fmla="*/ 5 w 232"/>
                  <a:gd name="T11" fmla="*/ 76 h 174"/>
                  <a:gd name="T12" fmla="*/ 14 w 232"/>
                  <a:gd name="T13" fmla="*/ 101 h 174"/>
                  <a:gd name="T14" fmla="*/ 27 w 232"/>
                  <a:gd name="T15" fmla="*/ 122 h 174"/>
                  <a:gd name="T16" fmla="*/ 43 w 232"/>
                  <a:gd name="T17" fmla="*/ 142 h 174"/>
                  <a:gd name="T18" fmla="*/ 61 w 232"/>
                  <a:gd name="T19" fmla="*/ 157 h 174"/>
                  <a:gd name="T20" fmla="*/ 82 w 232"/>
                  <a:gd name="T21" fmla="*/ 168 h 174"/>
                  <a:gd name="T22" fmla="*/ 106 w 232"/>
                  <a:gd name="T23" fmla="*/ 173 h 174"/>
                  <a:gd name="T24" fmla="*/ 128 w 232"/>
                  <a:gd name="T25" fmla="*/ 174 h 174"/>
                  <a:gd name="T26" fmla="*/ 147 w 232"/>
                  <a:gd name="T27" fmla="*/ 169 h 174"/>
                  <a:gd name="T28" fmla="*/ 165 w 232"/>
                  <a:gd name="T29" fmla="*/ 162 h 174"/>
                  <a:gd name="T30" fmla="*/ 182 w 232"/>
                  <a:gd name="T31" fmla="*/ 151 h 174"/>
                  <a:gd name="T32" fmla="*/ 197 w 232"/>
                  <a:gd name="T33" fmla="*/ 137 h 174"/>
                  <a:gd name="T34" fmla="*/ 210 w 232"/>
                  <a:gd name="T35" fmla="*/ 121 h 174"/>
                  <a:gd name="T36" fmla="*/ 221 w 232"/>
                  <a:gd name="T37" fmla="*/ 102 h 174"/>
                  <a:gd name="T38" fmla="*/ 229 w 232"/>
                  <a:gd name="T39" fmla="*/ 82 h 174"/>
                  <a:gd name="T40" fmla="*/ 231 w 232"/>
                  <a:gd name="T41" fmla="*/ 67 h 174"/>
                  <a:gd name="T42" fmla="*/ 230 w 232"/>
                  <a:gd name="T43" fmla="*/ 61 h 174"/>
                  <a:gd name="T44" fmla="*/ 229 w 232"/>
                  <a:gd name="T45" fmla="*/ 55 h 174"/>
                  <a:gd name="T46" fmla="*/ 227 w 232"/>
                  <a:gd name="T47" fmla="*/ 51 h 174"/>
                  <a:gd name="T48" fmla="*/ 225 w 232"/>
                  <a:gd name="T49" fmla="*/ 59 h 174"/>
                  <a:gd name="T50" fmla="*/ 219 w 232"/>
                  <a:gd name="T51" fmla="*/ 82 h 174"/>
                  <a:gd name="T52" fmla="*/ 209 w 232"/>
                  <a:gd name="T53" fmla="*/ 103 h 174"/>
                  <a:gd name="T54" fmla="*/ 197 w 232"/>
                  <a:gd name="T55" fmla="*/ 121 h 174"/>
                  <a:gd name="T56" fmla="*/ 183 w 232"/>
                  <a:gd name="T57" fmla="*/ 137 h 174"/>
                  <a:gd name="T58" fmla="*/ 167 w 232"/>
                  <a:gd name="T59" fmla="*/ 149 h 174"/>
                  <a:gd name="T60" fmla="*/ 148 w 232"/>
                  <a:gd name="T61" fmla="*/ 158 h 174"/>
                  <a:gd name="T62" fmla="*/ 128 w 232"/>
                  <a:gd name="T63" fmla="*/ 162 h 174"/>
                  <a:gd name="T64" fmla="*/ 107 w 232"/>
                  <a:gd name="T65" fmla="*/ 162 h 174"/>
                  <a:gd name="T66" fmla="*/ 85 w 232"/>
                  <a:gd name="T67" fmla="*/ 157 h 174"/>
                  <a:gd name="T68" fmla="*/ 66 w 232"/>
                  <a:gd name="T69" fmla="*/ 148 h 174"/>
                  <a:gd name="T70" fmla="*/ 48 w 232"/>
                  <a:gd name="T71" fmla="*/ 133 h 174"/>
                  <a:gd name="T72" fmla="*/ 34 w 232"/>
                  <a:gd name="T73" fmla="*/ 116 h 174"/>
                  <a:gd name="T74" fmla="*/ 22 w 232"/>
                  <a:gd name="T75" fmla="*/ 95 h 174"/>
                  <a:gd name="T76" fmla="*/ 14 w 232"/>
                  <a:gd name="T77" fmla="*/ 72 h 174"/>
                  <a:gd name="T78" fmla="*/ 10 w 232"/>
                  <a:gd name="T79" fmla="*/ 47 h 174"/>
                  <a:gd name="T80" fmla="*/ 9 w 232"/>
                  <a:gd name="T81" fmla="*/ 29 h 174"/>
                  <a:gd name="T82" fmla="*/ 10 w 232"/>
                  <a:gd name="T83" fmla="*/ 21 h 174"/>
                  <a:gd name="T84" fmla="*/ 11 w 232"/>
                  <a:gd name="T85" fmla="*/ 13 h 174"/>
                  <a:gd name="T86" fmla="*/ 12 w 232"/>
                  <a:gd name="T87" fmla="*/ 5 h 174"/>
                  <a:gd name="T88" fmla="*/ 11 w 232"/>
                  <a:gd name="T89" fmla="*/ 3 h 174"/>
                  <a:gd name="T90" fmla="*/ 8 w 232"/>
                  <a:gd name="T91" fmla="*/ 7 h 174"/>
                  <a:gd name="T92" fmla="*/ 5 w 232"/>
                  <a:gd name="T93" fmla="*/ 12 h 174"/>
                  <a:gd name="T94" fmla="*/ 2 w 232"/>
                  <a:gd name="T95" fmla="*/ 1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93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1 w 225"/>
                  <a:gd name="T1" fmla="*/ 21 h 176"/>
                  <a:gd name="T2" fmla="*/ 0 w 225"/>
                  <a:gd name="T3" fmla="*/ 27 h 176"/>
                  <a:gd name="T4" fmla="*/ 0 w 225"/>
                  <a:gd name="T5" fmla="*/ 33 h 176"/>
                  <a:gd name="T6" fmla="*/ 0 w 225"/>
                  <a:gd name="T7" fmla="*/ 38 h 176"/>
                  <a:gd name="T8" fmla="*/ 0 w 225"/>
                  <a:gd name="T9" fmla="*/ 55 h 176"/>
                  <a:gd name="T10" fmla="*/ 5 w 225"/>
                  <a:gd name="T11" fmla="*/ 81 h 176"/>
                  <a:gd name="T12" fmla="*/ 13 w 225"/>
                  <a:gd name="T13" fmla="*/ 107 h 176"/>
                  <a:gd name="T14" fmla="*/ 25 w 225"/>
                  <a:gd name="T15" fmla="*/ 128 h 176"/>
                  <a:gd name="T16" fmla="*/ 41 w 225"/>
                  <a:gd name="T17" fmla="*/ 146 h 176"/>
                  <a:gd name="T18" fmla="*/ 59 w 225"/>
                  <a:gd name="T19" fmla="*/ 160 h 176"/>
                  <a:gd name="T20" fmla="*/ 79 w 225"/>
                  <a:gd name="T21" fmla="*/ 170 h 176"/>
                  <a:gd name="T22" fmla="*/ 102 w 225"/>
                  <a:gd name="T23" fmla="*/ 176 h 176"/>
                  <a:gd name="T24" fmla="*/ 123 w 225"/>
                  <a:gd name="T25" fmla="*/ 176 h 176"/>
                  <a:gd name="T26" fmla="*/ 143 w 225"/>
                  <a:gd name="T27" fmla="*/ 172 h 176"/>
                  <a:gd name="T28" fmla="*/ 161 w 225"/>
                  <a:gd name="T29" fmla="*/ 164 h 176"/>
                  <a:gd name="T30" fmla="*/ 178 w 225"/>
                  <a:gd name="T31" fmla="*/ 152 h 176"/>
                  <a:gd name="T32" fmla="*/ 192 w 225"/>
                  <a:gd name="T33" fmla="*/ 138 h 176"/>
                  <a:gd name="T34" fmla="*/ 205 w 225"/>
                  <a:gd name="T35" fmla="*/ 120 h 176"/>
                  <a:gd name="T36" fmla="*/ 215 w 225"/>
                  <a:gd name="T37" fmla="*/ 101 h 176"/>
                  <a:gd name="T38" fmla="*/ 222 w 225"/>
                  <a:gd name="T39" fmla="*/ 79 h 176"/>
                  <a:gd name="T40" fmla="*/ 224 w 225"/>
                  <a:gd name="T41" fmla="*/ 63 h 176"/>
                  <a:gd name="T42" fmla="*/ 222 w 225"/>
                  <a:gd name="T43" fmla="*/ 59 h 176"/>
                  <a:gd name="T44" fmla="*/ 221 w 225"/>
                  <a:gd name="T45" fmla="*/ 53 h 176"/>
                  <a:gd name="T46" fmla="*/ 219 w 225"/>
                  <a:gd name="T47" fmla="*/ 47 h 176"/>
                  <a:gd name="T48" fmla="*/ 217 w 225"/>
                  <a:gd name="T49" fmla="*/ 56 h 176"/>
                  <a:gd name="T50" fmla="*/ 212 w 225"/>
                  <a:gd name="T51" fmla="*/ 80 h 176"/>
                  <a:gd name="T52" fmla="*/ 203 w 225"/>
                  <a:gd name="T53" fmla="*/ 102 h 176"/>
                  <a:gd name="T54" fmla="*/ 192 w 225"/>
                  <a:gd name="T55" fmla="*/ 122 h 176"/>
                  <a:gd name="T56" fmla="*/ 178 w 225"/>
                  <a:gd name="T57" fmla="*/ 138 h 176"/>
                  <a:gd name="T58" fmla="*/ 162 w 225"/>
                  <a:gd name="T59" fmla="*/ 151 h 176"/>
                  <a:gd name="T60" fmla="*/ 144 w 225"/>
                  <a:gd name="T61" fmla="*/ 160 h 176"/>
                  <a:gd name="T62" fmla="*/ 124 w 225"/>
                  <a:gd name="T63" fmla="*/ 165 h 176"/>
                  <a:gd name="T64" fmla="*/ 103 w 225"/>
                  <a:gd name="T65" fmla="*/ 165 h 176"/>
                  <a:gd name="T66" fmla="*/ 81 w 225"/>
                  <a:gd name="T67" fmla="*/ 160 h 176"/>
                  <a:gd name="T68" fmla="*/ 63 w 225"/>
                  <a:gd name="T69" fmla="*/ 151 h 176"/>
                  <a:gd name="T70" fmla="*/ 46 w 225"/>
                  <a:gd name="T71" fmla="*/ 138 h 176"/>
                  <a:gd name="T72" fmla="*/ 32 w 225"/>
                  <a:gd name="T73" fmla="*/ 121 h 176"/>
                  <a:gd name="T74" fmla="*/ 21 w 225"/>
                  <a:gd name="T75" fmla="*/ 101 h 176"/>
                  <a:gd name="T76" fmla="*/ 13 w 225"/>
                  <a:gd name="T77" fmla="*/ 79 h 176"/>
                  <a:gd name="T78" fmla="*/ 9 w 225"/>
                  <a:gd name="T79" fmla="*/ 55 h 176"/>
                  <a:gd name="T80" fmla="*/ 9 w 225"/>
                  <a:gd name="T81" fmla="*/ 36 h 176"/>
                  <a:gd name="T82" fmla="*/ 10 w 225"/>
                  <a:gd name="T83" fmla="*/ 25 h 176"/>
                  <a:gd name="T84" fmla="*/ 11 w 225"/>
                  <a:gd name="T85" fmla="*/ 15 h 176"/>
                  <a:gd name="T86" fmla="*/ 13 w 225"/>
                  <a:gd name="T87" fmla="*/ 5 h 176"/>
                  <a:gd name="T88" fmla="*/ 13 w 225"/>
                  <a:gd name="T89" fmla="*/ 2 h 176"/>
                  <a:gd name="T90" fmla="*/ 9 w 225"/>
                  <a:gd name="T91" fmla="*/ 7 h 176"/>
                  <a:gd name="T92" fmla="*/ 6 w 225"/>
                  <a:gd name="T93" fmla="*/ 11 h 176"/>
                  <a:gd name="T94" fmla="*/ 3 w 225"/>
                  <a:gd name="T95" fmla="*/ 1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94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3 w 217"/>
                  <a:gd name="T1" fmla="*/ 22 h 180"/>
                  <a:gd name="T2" fmla="*/ 2 w 217"/>
                  <a:gd name="T3" fmla="*/ 30 h 180"/>
                  <a:gd name="T4" fmla="*/ 1 w 217"/>
                  <a:gd name="T5" fmla="*/ 38 h 180"/>
                  <a:gd name="T6" fmla="*/ 0 w 217"/>
                  <a:gd name="T7" fmla="*/ 46 h 180"/>
                  <a:gd name="T8" fmla="*/ 1 w 217"/>
                  <a:gd name="T9" fmla="*/ 64 h 180"/>
                  <a:gd name="T10" fmla="*/ 5 w 217"/>
                  <a:gd name="T11" fmla="*/ 89 h 180"/>
                  <a:gd name="T12" fmla="*/ 13 w 217"/>
                  <a:gd name="T13" fmla="*/ 112 h 180"/>
                  <a:gd name="T14" fmla="*/ 25 w 217"/>
                  <a:gd name="T15" fmla="*/ 133 h 180"/>
                  <a:gd name="T16" fmla="*/ 39 w 217"/>
                  <a:gd name="T17" fmla="*/ 150 h 180"/>
                  <a:gd name="T18" fmla="*/ 57 w 217"/>
                  <a:gd name="T19" fmla="*/ 165 h 180"/>
                  <a:gd name="T20" fmla="*/ 76 w 217"/>
                  <a:gd name="T21" fmla="*/ 174 h 180"/>
                  <a:gd name="T22" fmla="*/ 98 w 217"/>
                  <a:gd name="T23" fmla="*/ 179 h 180"/>
                  <a:gd name="T24" fmla="*/ 119 w 217"/>
                  <a:gd name="T25" fmla="*/ 179 h 180"/>
                  <a:gd name="T26" fmla="*/ 139 w 217"/>
                  <a:gd name="T27" fmla="*/ 175 h 180"/>
                  <a:gd name="T28" fmla="*/ 158 w 217"/>
                  <a:gd name="T29" fmla="*/ 167 h 180"/>
                  <a:gd name="T30" fmla="*/ 174 w 217"/>
                  <a:gd name="T31" fmla="*/ 154 h 180"/>
                  <a:gd name="T32" fmla="*/ 188 w 217"/>
                  <a:gd name="T33" fmla="*/ 138 h 180"/>
                  <a:gd name="T34" fmla="*/ 200 w 217"/>
                  <a:gd name="T35" fmla="*/ 120 h 180"/>
                  <a:gd name="T36" fmla="*/ 210 w 217"/>
                  <a:gd name="T37" fmla="*/ 99 h 180"/>
                  <a:gd name="T38" fmla="*/ 216 w 217"/>
                  <a:gd name="T39" fmla="*/ 76 h 180"/>
                  <a:gd name="T40" fmla="*/ 217 w 217"/>
                  <a:gd name="T41" fmla="*/ 62 h 180"/>
                  <a:gd name="T42" fmla="*/ 215 w 217"/>
                  <a:gd name="T43" fmla="*/ 56 h 180"/>
                  <a:gd name="T44" fmla="*/ 212 w 217"/>
                  <a:gd name="T45" fmla="*/ 50 h 180"/>
                  <a:gd name="T46" fmla="*/ 210 w 217"/>
                  <a:gd name="T47" fmla="*/ 45 h 180"/>
                  <a:gd name="T48" fmla="*/ 209 w 217"/>
                  <a:gd name="T49" fmla="*/ 44 h 180"/>
                  <a:gd name="T50" fmla="*/ 209 w 217"/>
                  <a:gd name="T51" fmla="*/ 45 h 180"/>
                  <a:gd name="T52" fmla="*/ 209 w 217"/>
                  <a:gd name="T53" fmla="*/ 47 h 180"/>
                  <a:gd name="T54" fmla="*/ 209 w 217"/>
                  <a:gd name="T55" fmla="*/ 50 h 180"/>
                  <a:gd name="T56" fmla="*/ 209 w 217"/>
                  <a:gd name="T57" fmla="*/ 63 h 180"/>
                  <a:gd name="T58" fmla="*/ 205 w 217"/>
                  <a:gd name="T59" fmla="*/ 86 h 180"/>
                  <a:gd name="T60" fmla="*/ 196 w 217"/>
                  <a:gd name="T61" fmla="*/ 107 h 180"/>
                  <a:gd name="T62" fmla="*/ 185 w 217"/>
                  <a:gd name="T63" fmla="*/ 126 h 180"/>
                  <a:gd name="T64" fmla="*/ 172 w 217"/>
                  <a:gd name="T65" fmla="*/ 142 h 180"/>
                  <a:gd name="T66" fmla="*/ 156 w 217"/>
                  <a:gd name="T67" fmla="*/ 155 h 180"/>
                  <a:gd name="T68" fmla="*/ 139 w 217"/>
                  <a:gd name="T69" fmla="*/ 165 h 180"/>
                  <a:gd name="T70" fmla="*/ 119 w 217"/>
                  <a:gd name="T71" fmla="*/ 168 h 180"/>
                  <a:gd name="T72" fmla="*/ 99 w 217"/>
                  <a:gd name="T73" fmla="*/ 168 h 180"/>
                  <a:gd name="T74" fmla="*/ 79 w 217"/>
                  <a:gd name="T75" fmla="*/ 165 h 180"/>
                  <a:gd name="T76" fmla="*/ 61 w 217"/>
                  <a:gd name="T77" fmla="*/ 155 h 180"/>
                  <a:gd name="T78" fmla="*/ 45 w 217"/>
                  <a:gd name="T79" fmla="*/ 142 h 180"/>
                  <a:gd name="T80" fmla="*/ 32 w 217"/>
                  <a:gd name="T81" fmla="*/ 126 h 180"/>
                  <a:gd name="T82" fmla="*/ 21 w 217"/>
                  <a:gd name="T83" fmla="*/ 107 h 180"/>
                  <a:gd name="T84" fmla="*/ 14 w 217"/>
                  <a:gd name="T85" fmla="*/ 86 h 180"/>
                  <a:gd name="T86" fmla="*/ 10 w 217"/>
                  <a:gd name="T87" fmla="*/ 63 h 180"/>
                  <a:gd name="T88" fmla="*/ 9 w 217"/>
                  <a:gd name="T89" fmla="*/ 44 h 180"/>
                  <a:gd name="T90" fmla="*/ 11 w 217"/>
                  <a:gd name="T91" fmla="*/ 32 h 180"/>
                  <a:gd name="T92" fmla="*/ 13 w 217"/>
                  <a:gd name="T93" fmla="*/ 18 h 180"/>
                  <a:gd name="T94" fmla="*/ 16 w 217"/>
                  <a:gd name="T95" fmla="*/ 6 h 180"/>
                  <a:gd name="T96" fmla="*/ 16 w 217"/>
                  <a:gd name="T97" fmla="*/ 3 h 180"/>
                  <a:gd name="T98" fmla="*/ 13 w 217"/>
                  <a:gd name="T99" fmla="*/ 6 h 180"/>
                  <a:gd name="T100" fmla="*/ 9 w 217"/>
                  <a:gd name="T101" fmla="*/ 11 h 180"/>
                  <a:gd name="T102" fmla="*/ 5 w 217"/>
                  <a:gd name="T103" fmla="*/ 1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95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4 w 209"/>
                  <a:gd name="T1" fmla="*/ 21 h 181"/>
                  <a:gd name="T2" fmla="*/ 2 w 209"/>
                  <a:gd name="T3" fmla="*/ 31 h 181"/>
                  <a:gd name="T4" fmla="*/ 1 w 209"/>
                  <a:gd name="T5" fmla="*/ 41 h 181"/>
                  <a:gd name="T6" fmla="*/ 0 w 209"/>
                  <a:gd name="T7" fmla="*/ 52 h 181"/>
                  <a:gd name="T8" fmla="*/ 0 w 209"/>
                  <a:gd name="T9" fmla="*/ 71 h 181"/>
                  <a:gd name="T10" fmla="*/ 4 w 209"/>
                  <a:gd name="T11" fmla="*/ 95 h 181"/>
                  <a:gd name="T12" fmla="*/ 12 w 209"/>
                  <a:gd name="T13" fmla="*/ 117 h 181"/>
                  <a:gd name="T14" fmla="*/ 23 w 209"/>
                  <a:gd name="T15" fmla="*/ 137 h 181"/>
                  <a:gd name="T16" fmla="*/ 37 w 209"/>
                  <a:gd name="T17" fmla="*/ 154 h 181"/>
                  <a:gd name="T18" fmla="*/ 54 w 209"/>
                  <a:gd name="T19" fmla="*/ 167 h 181"/>
                  <a:gd name="T20" fmla="*/ 72 w 209"/>
                  <a:gd name="T21" fmla="*/ 176 h 181"/>
                  <a:gd name="T22" fmla="*/ 94 w 209"/>
                  <a:gd name="T23" fmla="*/ 181 h 181"/>
                  <a:gd name="T24" fmla="*/ 115 w 209"/>
                  <a:gd name="T25" fmla="*/ 181 h 181"/>
                  <a:gd name="T26" fmla="*/ 135 w 209"/>
                  <a:gd name="T27" fmla="*/ 176 h 181"/>
                  <a:gd name="T28" fmla="*/ 153 w 209"/>
                  <a:gd name="T29" fmla="*/ 167 h 181"/>
                  <a:gd name="T30" fmla="*/ 169 w 209"/>
                  <a:gd name="T31" fmla="*/ 154 h 181"/>
                  <a:gd name="T32" fmla="*/ 183 w 209"/>
                  <a:gd name="T33" fmla="*/ 138 h 181"/>
                  <a:gd name="T34" fmla="*/ 194 w 209"/>
                  <a:gd name="T35" fmla="*/ 118 h 181"/>
                  <a:gd name="T36" fmla="*/ 203 w 209"/>
                  <a:gd name="T37" fmla="*/ 96 h 181"/>
                  <a:gd name="T38" fmla="*/ 208 w 209"/>
                  <a:gd name="T39" fmla="*/ 72 h 181"/>
                  <a:gd name="T40" fmla="*/ 207 w 209"/>
                  <a:gd name="T41" fmla="*/ 57 h 181"/>
                  <a:gd name="T42" fmla="*/ 205 w 209"/>
                  <a:gd name="T43" fmla="*/ 52 h 181"/>
                  <a:gd name="T44" fmla="*/ 202 w 209"/>
                  <a:gd name="T45" fmla="*/ 46 h 181"/>
                  <a:gd name="T46" fmla="*/ 200 w 209"/>
                  <a:gd name="T47" fmla="*/ 41 h 181"/>
                  <a:gd name="T48" fmla="*/ 197 w 209"/>
                  <a:gd name="T49" fmla="*/ 41 h 181"/>
                  <a:gd name="T50" fmla="*/ 198 w 209"/>
                  <a:gd name="T51" fmla="*/ 46 h 181"/>
                  <a:gd name="T52" fmla="*/ 198 w 209"/>
                  <a:gd name="T53" fmla="*/ 51 h 181"/>
                  <a:gd name="T54" fmla="*/ 200 w 209"/>
                  <a:gd name="T55" fmla="*/ 55 h 181"/>
                  <a:gd name="T56" fmla="*/ 198 w 209"/>
                  <a:gd name="T57" fmla="*/ 70 h 181"/>
                  <a:gd name="T58" fmla="*/ 194 w 209"/>
                  <a:gd name="T59" fmla="*/ 91 h 181"/>
                  <a:gd name="T60" fmla="*/ 187 w 209"/>
                  <a:gd name="T61" fmla="*/ 112 h 181"/>
                  <a:gd name="T62" fmla="*/ 177 w 209"/>
                  <a:gd name="T63" fmla="*/ 130 h 181"/>
                  <a:gd name="T64" fmla="*/ 164 w 209"/>
                  <a:gd name="T65" fmla="*/ 145 h 181"/>
                  <a:gd name="T66" fmla="*/ 149 w 209"/>
                  <a:gd name="T67" fmla="*/ 157 h 181"/>
                  <a:gd name="T68" fmla="*/ 132 w 209"/>
                  <a:gd name="T69" fmla="*/ 166 h 181"/>
                  <a:gd name="T70" fmla="*/ 114 w 209"/>
                  <a:gd name="T71" fmla="*/ 170 h 181"/>
                  <a:gd name="T72" fmla="*/ 94 w 209"/>
                  <a:gd name="T73" fmla="*/ 170 h 181"/>
                  <a:gd name="T74" fmla="*/ 76 w 209"/>
                  <a:gd name="T75" fmla="*/ 166 h 181"/>
                  <a:gd name="T76" fmla="*/ 58 w 209"/>
                  <a:gd name="T77" fmla="*/ 157 h 181"/>
                  <a:gd name="T78" fmla="*/ 43 w 209"/>
                  <a:gd name="T79" fmla="*/ 145 h 181"/>
                  <a:gd name="T80" fmla="*/ 30 w 209"/>
                  <a:gd name="T81" fmla="*/ 130 h 181"/>
                  <a:gd name="T82" fmla="*/ 20 w 209"/>
                  <a:gd name="T83" fmla="*/ 112 h 181"/>
                  <a:gd name="T84" fmla="*/ 13 w 209"/>
                  <a:gd name="T85" fmla="*/ 91 h 181"/>
                  <a:gd name="T86" fmla="*/ 9 w 209"/>
                  <a:gd name="T87" fmla="*/ 70 h 181"/>
                  <a:gd name="T88" fmla="*/ 9 w 209"/>
                  <a:gd name="T89" fmla="*/ 49 h 181"/>
                  <a:gd name="T90" fmla="*/ 11 w 209"/>
                  <a:gd name="T91" fmla="*/ 35 h 181"/>
                  <a:gd name="T92" fmla="*/ 14 w 209"/>
                  <a:gd name="T93" fmla="*/ 21 h 181"/>
                  <a:gd name="T94" fmla="*/ 19 w 209"/>
                  <a:gd name="T95" fmla="*/ 6 h 181"/>
                  <a:gd name="T96" fmla="*/ 20 w 209"/>
                  <a:gd name="T97" fmla="*/ 1 h 181"/>
                  <a:gd name="T98" fmla="*/ 16 w 209"/>
                  <a:gd name="T99" fmla="*/ 6 h 181"/>
                  <a:gd name="T100" fmla="*/ 12 w 209"/>
                  <a:gd name="T101" fmla="*/ 10 h 181"/>
                  <a:gd name="T102" fmla="*/ 8 w 209"/>
                  <a:gd name="T103" fmla="*/ 1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96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200 w 200"/>
                  <a:gd name="T1" fmla="*/ 64 h 183"/>
                  <a:gd name="T2" fmla="*/ 200 w 200"/>
                  <a:gd name="T3" fmla="*/ 61 h 183"/>
                  <a:gd name="T4" fmla="*/ 200 w 200"/>
                  <a:gd name="T5" fmla="*/ 59 h 183"/>
                  <a:gd name="T6" fmla="*/ 200 w 200"/>
                  <a:gd name="T7" fmla="*/ 58 h 183"/>
                  <a:gd name="T8" fmla="*/ 198 w 200"/>
                  <a:gd name="T9" fmla="*/ 53 h 183"/>
                  <a:gd name="T10" fmla="*/ 196 w 200"/>
                  <a:gd name="T11" fmla="*/ 48 h 183"/>
                  <a:gd name="T12" fmla="*/ 192 w 200"/>
                  <a:gd name="T13" fmla="*/ 42 h 183"/>
                  <a:gd name="T14" fmla="*/ 188 w 200"/>
                  <a:gd name="T15" fmla="*/ 37 h 183"/>
                  <a:gd name="T16" fmla="*/ 187 w 200"/>
                  <a:gd name="T17" fmla="*/ 38 h 183"/>
                  <a:gd name="T18" fmla="*/ 189 w 200"/>
                  <a:gd name="T19" fmla="*/ 46 h 183"/>
                  <a:gd name="T20" fmla="*/ 190 w 200"/>
                  <a:gd name="T21" fmla="*/ 53 h 183"/>
                  <a:gd name="T22" fmla="*/ 190 w 200"/>
                  <a:gd name="T23" fmla="*/ 61 h 183"/>
                  <a:gd name="T24" fmla="*/ 190 w 200"/>
                  <a:gd name="T25" fmla="*/ 76 h 183"/>
                  <a:gd name="T26" fmla="*/ 186 w 200"/>
                  <a:gd name="T27" fmla="*/ 97 h 183"/>
                  <a:gd name="T28" fmla="*/ 179 w 200"/>
                  <a:gd name="T29" fmla="*/ 116 h 183"/>
                  <a:gd name="T30" fmla="*/ 169 w 200"/>
                  <a:gd name="T31" fmla="*/ 133 h 183"/>
                  <a:gd name="T32" fmla="*/ 157 w 200"/>
                  <a:gd name="T33" fmla="*/ 147 h 183"/>
                  <a:gd name="T34" fmla="*/ 143 w 200"/>
                  <a:gd name="T35" fmla="*/ 159 h 183"/>
                  <a:gd name="T36" fmla="*/ 127 w 200"/>
                  <a:gd name="T37" fmla="*/ 168 h 183"/>
                  <a:gd name="T38" fmla="*/ 109 w 200"/>
                  <a:gd name="T39" fmla="*/ 173 h 183"/>
                  <a:gd name="T40" fmla="*/ 91 w 200"/>
                  <a:gd name="T41" fmla="*/ 173 h 183"/>
                  <a:gd name="T42" fmla="*/ 73 w 200"/>
                  <a:gd name="T43" fmla="*/ 168 h 183"/>
                  <a:gd name="T44" fmla="*/ 56 w 200"/>
                  <a:gd name="T45" fmla="*/ 159 h 183"/>
                  <a:gd name="T46" fmla="*/ 42 w 200"/>
                  <a:gd name="T47" fmla="*/ 147 h 183"/>
                  <a:gd name="T48" fmla="*/ 30 w 200"/>
                  <a:gd name="T49" fmla="*/ 133 h 183"/>
                  <a:gd name="T50" fmla="*/ 20 w 200"/>
                  <a:gd name="T51" fmla="*/ 116 h 183"/>
                  <a:gd name="T52" fmla="*/ 13 w 200"/>
                  <a:gd name="T53" fmla="*/ 97 h 183"/>
                  <a:gd name="T54" fmla="*/ 10 w 200"/>
                  <a:gd name="T55" fmla="*/ 76 h 183"/>
                  <a:gd name="T56" fmla="*/ 9 w 200"/>
                  <a:gd name="T57" fmla="*/ 55 h 183"/>
                  <a:gd name="T58" fmla="*/ 12 w 200"/>
                  <a:gd name="T59" fmla="*/ 38 h 183"/>
                  <a:gd name="T60" fmla="*/ 16 w 200"/>
                  <a:gd name="T61" fmla="*/ 22 h 183"/>
                  <a:gd name="T62" fmla="*/ 23 w 200"/>
                  <a:gd name="T63" fmla="*/ 7 h 183"/>
                  <a:gd name="T64" fmla="*/ 25 w 200"/>
                  <a:gd name="T65" fmla="*/ 1 h 183"/>
                  <a:gd name="T66" fmla="*/ 20 w 200"/>
                  <a:gd name="T67" fmla="*/ 5 h 183"/>
                  <a:gd name="T68" fmla="*/ 16 w 200"/>
                  <a:gd name="T69" fmla="*/ 8 h 183"/>
                  <a:gd name="T70" fmla="*/ 11 w 200"/>
                  <a:gd name="T71" fmla="*/ 13 h 183"/>
                  <a:gd name="T72" fmla="*/ 7 w 200"/>
                  <a:gd name="T73" fmla="*/ 20 h 183"/>
                  <a:gd name="T74" fmla="*/ 4 w 200"/>
                  <a:gd name="T75" fmla="*/ 32 h 183"/>
                  <a:gd name="T76" fmla="*/ 2 w 200"/>
                  <a:gd name="T77" fmla="*/ 46 h 183"/>
                  <a:gd name="T78" fmla="*/ 0 w 200"/>
                  <a:gd name="T79" fmla="*/ 58 h 183"/>
                  <a:gd name="T80" fmla="*/ 1 w 200"/>
                  <a:gd name="T81" fmla="*/ 77 h 183"/>
                  <a:gd name="T82" fmla="*/ 5 w 200"/>
                  <a:gd name="T83" fmla="*/ 100 h 183"/>
                  <a:gd name="T84" fmla="*/ 12 w 200"/>
                  <a:gd name="T85" fmla="*/ 121 h 183"/>
                  <a:gd name="T86" fmla="*/ 23 w 200"/>
                  <a:gd name="T87" fmla="*/ 140 h 183"/>
                  <a:gd name="T88" fmla="*/ 36 w 200"/>
                  <a:gd name="T89" fmla="*/ 156 h 183"/>
                  <a:gd name="T90" fmla="*/ 52 w 200"/>
                  <a:gd name="T91" fmla="*/ 169 h 183"/>
                  <a:gd name="T92" fmla="*/ 70 w 200"/>
                  <a:gd name="T93" fmla="*/ 179 h 183"/>
                  <a:gd name="T94" fmla="*/ 90 w 200"/>
                  <a:gd name="T95" fmla="*/ 182 h 183"/>
                  <a:gd name="T96" fmla="*/ 110 w 200"/>
                  <a:gd name="T97" fmla="*/ 182 h 183"/>
                  <a:gd name="T98" fmla="*/ 130 w 200"/>
                  <a:gd name="T99" fmla="*/ 179 h 183"/>
                  <a:gd name="T100" fmla="*/ 147 w 200"/>
                  <a:gd name="T101" fmla="*/ 169 h 183"/>
                  <a:gd name="T102" fmla="*/ 163 w 200"/>
                  <a:gd name="T103" fmla="*/ 156 h 183"/>
                  <a:gd name="T104" fmla="*/ 176 w 200"/>
                  <a:gd name="T105" fmla="*/ 140 h 183"/>
                  <a:gd name="T106" fmla="*/ 187 w 200"/>
                  <a:gd name="T107" fmla="*/ 121 h 183"/>
                  <a:gd name="T108" fmla="*/ 196 w 200"/>
                  <a:gd name="T109" fmla="*/ 100 h 183"/>
                  <a:gd name="T110" fmla="*/ 200 w 200"/>
                  <a:gd name="T111" fmla="*/ 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97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191 w 191"/>
                  <a:gd name="T1" fmla="*/ 68 h 183"/>
                  <a:gd name="T2" fmla="*/ 189 w 191"/>
                  <a:gd name="T3" fmla="*/ 64 h 183"/>
                  <a:gd name="T4" fmla="*/ 189 w 191"/>
                  <a:gd name="T5" fmla="*/ 59 h 183"/>
                  <a:gd name="T6" fmla="*/ 188 w 191"/>
                  <a:gd name="T7" fmla="*/ 54 h 183"/>
                  <a:gd name="T8" fmla="*/ 187 w 191"/>
                  <a:gd name="T9" fmla="*/ 48 h 183"/>
                  <a:gd name="T10" fmla="*/ 183 w 191"/>
                  <a:gd name="T11" fmla="*/ 43 h 183"/>
                  <a:gd name="T12" fmla="*/ 179 w 191"/>
                  <a:gd name="T13" fmla="*/ 38 h 183"/>
                  <a:gd name="T14" fmla="*/ 176 w 191"/>
                  <a:gd name="T15" fmla="*/ 32 h 183"/>
                  <a:gd name="T16" fmla="*/ 175 w 191"/>
                  <a:gd name="T17" fmla="*/ 35 h 183"/>
                  <a:gd name="T18" fmla="*/ 178 w 191"/>
                  <a:gd name="T19" fmla="*/ 44 h 183"/>
                  <a:gd name="T20" fmla="*/ 180 w 191"/>
                  <a:gd name="T21" fmla="*/ 55 h 183"/>
                  <a:gd name="T22" fmla="*/ 180 w 191"/>
                  <a:gd name="T23" fmla="*/ 66 h 183"/>
                  <a:gd name="T24" fmla="*/ 180 w 191"/>
                  <a:gd name="T25" fmla="*/ 82 h 183"/>
                  <a:gd name="T26" fmla="*/ 177 w 191"/>
                  <a:gd name="T27" fmla="*/ 101 h 183"/>
                  <a:gd name="T28" fmla="*/ 170 w 191"/>
                  <a:gd name="T29" fmla="*/ 120 h 183"/>
                  <a:gd name="T30" fmla="*/ 161 w 191"/>
                  <a:gd name="T31" fmla="*/ 136 h 183"/>
                  <a:gd name="T32" fmla="*/ 149 w 191"/>
                  <a:gd name="T33" fmla="*/ 150 h 183"/>
                  <a:gd name="T34" fmla="*/ 136 w 191"/>
                  <a:gd name="T35" fmla="*/ 161 h 183"/>
                  <a:gd name="T36" fmla="*/ 121 w 191"/>
                  <a:gd name="T37" fmla="*/ 169 h 183"/>
                  <a:gd name="T38" fmla="*/ 104 w 191"/>
                  <a:gd name="T39" fmla="*/ 173 h 183"/>
                  <a:gd name="T40" fmla="*/ 86 w 191"/>
                  <a:gd name="T41" fmla="*/ 173 h 183"/>
                  <a:gd name="T42" fmla="*/ 70 w 191"/>
                  <a:gd name="T43" fmla="*/ 169 h 183"/>
                  <a:gd name="T44" fmla="*/ 53 w 191"/>
                  <a:gd name="T45" fmla="*/ 161 h 183"/>
                  <a:gd name="T46" fmla="*/ 40 w 191"/>
                  <a:gd name="T47" fmla="*/ 150 h 183"/>
                  <a:gd name="T48" fmla="*/ 28 w 191"/>
                  <a:gd name="T49" fmla="*/ 136 h 183"/>
                  <a:gd name="T50" fmla="*/ 19 w 191"/>
                  <a:gd name="T51" fmla="*/ 120 h 183"/>
                  <a:gd name="T52" fmla="*/ 12 w 191"/>
                  <a:gd name="T53" fmla="*/ 101 h 183"/>
                  <a:gd name="T54" fmla="*/ 9 w 191"/>
                  <a:gd name="T55" fmla="*/ 82 h 183"/>
                  <a:gd name="T56" fmla="*/ 9 w 191"/>
                  <a:gd name="T57" fmla="*/ 60 h 183"/>
                  <a:gd name="T58" fmla="*/ 12 w 191"/>
                  <a:gd name="T59" fmla="*/ 41 h 183"/>
                  <a:gd name="T60" fmla="*/ 18 w 191"/>
                  <a:gd name="T61" fmla="*/ 23 h 183"/>
                  <a:gd name="T62" fmla="*/ 27 w 191"/>
                  <a:gd name="T63" fmla="*/ 7 h 183"/>
                  <a:gd name="T64" fmla="*/ 30 w 191"/>
                  <a:gd name="T65" fmla="*/ 1 h 183"/>
                  <a:gd name="T66" fmla="*/ 25 w 191"/>
                  <a:gd name="T67" fmla="*/ 5 h 183"/>
                  <a:gd name="T68" fmla="*/ 20 w 191"/>
                  <a:gd name="T69" fmla="*/ 7 h 183"/>
                  <a:gd name="T70" fmla="*/ 15 w 191"/>
                  <a:gd name="T71" fmla="*/ 11 h 183"/>
                  <a:gd name="T72" fmla="*/ 10 w 191"/>
                  <a:gd name="T73" fmla="*/ 19 h 183"/>
                  <a:gd name="T74" fmla="*/ 5 w 191"/>
                  <a:gd name="T75" fmla="*/ 34 h 183"/>
                  <a:gd name="T76" fmla="*/ 2 w 191"/>
                  <a:gd name="T77" fmla="*/ 48 h 183"/>
                  <a:gd name="T78" fmla="*/ 0 w 191"/>
                  <a:gd name="T79" fmla="*/ 62 h 183"/>
                  <a:gd name="T80" fmla="*/ 0 w 191"/>
                  <a:gd name="T81" fmla="*/ 83 h 183"/>
                  <a:gd name="T82" fmla="*/ 4 w 191"/>
                  <a:gd name="T83" fmla="*/ 104 h 183"/>
                  <a:gd name="T84" fmla="*/ 11 w 191"/>
                  <a:gd name="T85" fmla="*/ 125 h 183"/>
                  <a:gd name="T86" fmla="*/ 21 w 191"/>
                  <a:gd name="T87" fmla="*/ 143 h 183"/>
                  <a:gd name="T88" fmla="*/ 34 w 191"/>
                  <a:gd name="T89" fmla="*/ 158 h 183"/>
                  <a:gd name="T90" fmla="*/ 49 w 191"/>
                  <a:gd name="T91" fmla="*/ 170 h 183"/>
                  <a:gd name="T92" fmla="*/ 67 w 191"/>
                  <a:gd name="T93" fmla="*/ 179 h 183"/>
                  <a:gd name="T94" fmla="*/ 85 w 191"/>
                  <a:gd name="T95" fmla="*/ 183 h 183"/>
                  <a:gd name="T96" fmla="*/ 105 w 191"/>
                  <a:gd name="T97" fmla="*/ 183 h 183"/>
                  <a:gd name="T98" fmla="*/ 123 w 191"/>
                  <a:gd name="T99" fmla="*/ 179 h 183"/>
                  <a:gd name="T100" fmla="*/ 140 w 191"/>
                  <a:gd name="T101" fmla="*/ 170 h 183"/>
                  <a:gd name="T102" fmla="*/ 155 w 191"/>
                  <a:gd name="T103" fmla="*/ 158 h 183"/>
                  <a:gd name="T104" fmla="*/ 168 w 191"/>
                  <a:gd name="T105" fmla="*/ 143 h 183"/>
                  <a:gd name="T106" fmla="*/ 178 w 191"/>
                  <a:gd name="T107" fmla="*/ 125 h 183"/>
                  <a:gd name="T108" fmla="*/ 185 w 191"/>
                  <a:gd name="T109" fmla="*/ 104 h 183"/>
                  <a:gd name="T110" fmla="*/ 189 w 191"/>
                  <a:gd name="T111" fmla="*/ 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98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181 w 181"/>
                  <a:gd name="T1" fmla="*/ 73 h 185"/>
                  <a:gd name="T2" fmla="*/ 181 w 181"/>
                  <a:gd name="T3" fmla="*/ 65 h 185"/>
                  <a:gd name="T4" fmla="*/ 180 w 181"/>
                  <a:gd name="T5" fmla="*/ 58 h 185"/>
                  <a:gd name="T6" fmla="*/ 178 w 181"/>
                  <a:gd name="T7" fmla="*/ 50 h 185"/>
                  <a:gd name="T8" fmla="*/ 176 w 181"/>
                  <a:gd name="T9" fmla="*/ 44 h 185"/>
                  <a:gd name="T10" fmla="*/ 171 w 181"/>
                  <a:gd name="T11" fmla="*/ 38 h 185"/>
                  <a:gd name="T12" fmla="*/ 167 w 181"/>
                  <a:gd name="T13" fmla="*/ 34 h 185"/>
                  <a:gd name="T14" fmla="*/ 163 w 181"/>
                  <a:gd name="T15" fmla="*/ 29 h 185"/>
                  <a:gd name="T16" fmla="*/ 163 w 181"/>
                  <a:gd name="T17" fmla="*/ 31 h 185"/>
                  <a:gd name="T18" fmla="*/ 167 w 181"/>
                  <a:gd name="T19" fmla="*/ 43 h 185"/>
                  <a:gd name="T20" fmla="*/ 170 w 181"/>
                  <a:gd name="T21" fmla="*/ 56 h 185"/>
                  <a:gd name="T22" fmla="*/ 172 w 181"/>
                  <a:gd name="T23" fmla="*/ 70 h 185"/>
                  <a:gd name="T24" fmla="*/ 172 w 181"/>
                  <a:gd name="T25" fmla="*/ 86 h 185"/>
                  <a:gd name="T26" fmla="*/ 168 w 181"/>
                  <a:gd name="T27" fmla="*/ 106 h 185"/>
                  <a:gd name="T28" fmla="*/ 162 w 181"/>
                  <a:gd name="T29" fmla="*/ 124 h 185"/>
                  <a:gd name="T30" fmla="*/ 154 w 181"/>
                  <a:gd name="T31" fmla="*/ 139 h 185"/>
                  <a:gd name="T32" fmla="*/ 143 w 181"/>
                  <a:gd name="T33" fmla="*/ 151 h 185"/>
                  <a:gd name="T34" fmla="*/ 130 w 181"/>
                  <a:gd name="T35" fmla="*/ 162 h 185"/>
                  <a:gd name="T36" fmla="*/ 115 w 181"/>
                  <a:gd name="T37" fmla="*/ 169 h 185"/>
                  <a:gd name="T38" fmla="*/ 99 w 181"/>
                  <a:gd name="T39" fmla="*/ 174 h 185"/>
                  <a:gd name="T40" fmla="*/ 83 w 181"/>
                  <a:gd name="T41" fmla="*/ 174 h 185"/>
                  <a:gd name="T42" fmla="*/ 67 w 181"/>
                  <a:gd name="T43" fmla="*/ 169 h 185"/>
                  <a:gd name="T44" fmla="*/ 52 w 181"/>
                  <a:gd name="T45" fmla="*/ 162 h 185"/>
                  <a:gd name="T46" fmla="*/ 39 w 181"/>
                  <a:gd name="T47" fmla="*/ 151 h 185"/>
                  <a:gd name="T48" fmla="*/ 28 w 181"/>
                  <a:gd name="T49" fmla="*/ 139 h 185"/>
                  <a:gd name="T50" fmla="*/ 19 w 181"/>
                  <a:gd name="T51" fmla="*/ 124 h 185"/>
                  <a:gd name="T52" fmla="*/ 13 w 181"/>
                  <a:gd name="T53" fmla="*/ 106 h 185"/>
                  <a:gd name="T54" fmla="*/ 10 w 181"/>
                  <a:gd name="T55" fmla="*/ 86 h 185"/>
                  <a:gd name="T56" fmla="*/ 10 w 181"/>
                  <a:gd name="T57" fmla="*/ 65 h 185"/>
                  <a:gd name="T58" fmla="*/ 14 w 181"/>
                  <a:gd name="T59" fmla="*/ 43 h 185"/>
                  <a:gd name="T60" fmla="*/ 22 w 181"/>
                  <a:gd name="T61" fmla="*/ 24 h 185"/>
                  <a:gd name="T62" fmla="*/ 33 w 181"/>
                  <a:gd name="T63" fmla="*/ 7 h 185"/>
                  <a:gd name="T64" fmla="*/ 37 w 181"/>
                  <a:gd name="T65" fmla="*/ 1 h 185"/>
                  <a:gd name="T66" fmla="*/ 32 w 181"/>
                  <a:gd name="T67" fmla="*/ 4 h 185"/>
                  <a:gd name="T68" fmla="*/ 26 w 181"/>
                  <a:gd name="T69" fmla="*/ 7 h 185"/>
                  <a:gd name="T70" fmla="*/ 21 w 181"/>
                  <a:gd name="T71" fmla="*/ 11 h 185"/>
                  <a:gd name="T72" fmla="*/ 14 w 181"/>
                  <a:gd name="T73" fmla="*/ 19 h 185"/>
                  <a:gd name="T74" fmla="*/ 7 w 181"/>
                  <a:gd name="T75" fmla="*/ 34 h 185"/>
                  <a:gd name="T76" fmla="*/ 3 w 181"/>
                  <a:gd name="T77" fmla="*/ 50 h 185"/>
                  <a:gd name="T78" fmla="*/ 0 w 181"/>
                  <a:gd name="T79" fmla="*/ 67 h 185"/>
                  <a:gd name="T80" fmla="*/ 1 w 181"/>
                  <a:gd name="T81" fmla="*/ 88 h 185"/>
                  <a:gd name="T82" fmla="*/ 4 w 181"/>
                  <a:gd name="T83" fmla="*/ 109 h 185"/>
                  <a:gd name="T84" fmla="*/ 11 w 181"/>
                  <a:gd name="T85" fmla="*/ 128 h 185"/>
                  <a:gd name="T86" fmla="*/ 21 w 181"/>
                  <a:gd name="T87" fmla="*/ 145 h 185"/>
                  <a:gd name="T88" fmla="*/ 33 w 181"/>
                  <a:gd name="T89" fmla="*/ 159 h 185"/>
                  <a:gd name="T90" fmla="*/ 47 w 181"/>
                  <a:gd name="T91" fmla="*/ 171 h 185"/>
                  <a:gd name="T92" fmla="*/ 64 w 181"/>
                  <a:gd name="T93" fmla="*/ 180 h 185"/>
                  <a:gd name="T94" fmla="*/ 82 w 181"/>
                  <a:gd name="T95" fmla="*/ 185 h 185"/>
                  <a:gd name="T96" fmla="*/ 100 w 181"/>
                  <a:gd name="T97" fmla="*/ 185 h 185"/>
                  <a:gd name="T98" fmla="*/ 118 w 181"/>
                  <a:gd name="T99" fmla="*/ 180 h 185"/>
                  <a:gd name="T100" fmla="*/ 134 w 181"/>
                  <a:gd name="T101" fmla="*/ 171 h 185"/>
                  <a:gd name="T102" fmla="*/ 148 w 181"/>
                  <a:gd name="T103" fmla="*/ 159 h 185"/>
                  <a:gd name="T104" fmla="*/ 160 w 181"/>
                  <a:gd name="T105" fmla="*/ 145 h 185"/>
                  <a:gd name="T106" fmla="*/ 170 w 181"/>
                  <a:gd name="T107" fmla="*/ 128 h 185"/>
                  <a:gd name="T108" fmla="*/ 177 w 181"/>
                  <a:gd name="T109" fmla="*/ 109 h 185"/>
                  <a:gd name="T110" fmla="*/ 181 w 181"/>
                  <a:gd name="T111" fmla="*/ 88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99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171 w 172"/>
                  <a:gd name="T1" fmla="*/ 77 h 184"/>
                  <a:gd name="T2" fmla="*/ 171 w 172"/>
                  <a:gd name="T3" fmla="*/ 66 h 184"/>
                  <a:gd name="T4" fmla="*/ 169 w 172"/>
                  <a:gd name="T5" fmla="*/ 55 h 184"/>
                  <a:gd name="T6" fmla="*/ 166 w 172"/>
                  <a:gd name="T7" fmla="*/ 46 h 184"/>
                  <a:gd name="T8" fmla="*/ 162 w 172"/>
                  <a:gd name="T9" fmla="*/ 39 h 184"/>
                  <a:gd name="T10" fmla="*/ 157 w 172"/>
                  <a:gd name="T11" fmla="*/ 33 h 184"/>
                  <a:gd name="T12" fmla="*/ 152 w 172"/>
                  <a:gd name="T13" fmla="*/ 28 h 184"/>
                  <a:gd name="T14" fmla="*/ 146 w 172"/>
                  <a:gd name="T15" fmla="*/ 23 h 184"/>
                  <a:gd name="T16" fmla="*/ 147 w 172"/>
                  <a:gd name="T17" fmla="*/ 27 h 184"/>
                  <a:gd name="T18" fmla="*/ 155 w 172"/>
                  <a:gd name="T19" fmla="*/ 41 h 184"/>
                  <a:gd name="T20" fmla="*/ 160 w 172"/>
                  <a:gd name="T21" fmla="*/ 57 h 184"/>
                  <a:gd name="T22" fmla="*/ 162 w 172"/>
                  <a:gd name="T23" fmla="*/ 73 h 184"/>
                  <a:gd name="T24" fmla="*/ 162 w 172"/>
                  <a:gd name="T25" fmla="*/ 91 h 184"/>
                  <a:gd name="T26" fmla="*/ 159 w 172"/>
                  <a:gd name="T27" fmla="*/ 109 h 184"/>
                  <a:gd name="T28" fmla="*/ 153 w 172"/>
                  <a:gd name="T29" fmla="*/ 125 h 184"/>
                  <a:gd name="T30" fmla="*/ 145 w 172"/>
                  <a:gd name="T31" fmla="*/ 141 h 184"/>
                  <a:gd name="T32" fmla="*/ 135 w 172"/>
                  <a:gd name="T33" fmla="*/ 153 h 184"/>
                  <a:gd name="T34" fmla="*/ 123 w 172"/>
                  <a:gd name="T35" fmla="*/ 162 h 184"/>
                  <a:gd name="T36" fmla="*/ 109 w 172"/>
                  <a:gd name="T37" fmla="*/ 169 h 184"/>
                  <a:gd name="T38" fmla="*/ 94 w 172"/>
                  <a:gd name="T39" fmla="*/ 173 h 184"/>
                  <a:gd name="T40" fmla="*/ 78 w 172"/>
                  <a:gd name="T41" fmla="*/ 173 h 184"/>
                  <a:gd name="T42" fmla="*/ 63 w 172"/>
                  <a:gd name="T43" fmla="*/ 169 h 184"/>
                  <a:gd name="T44" fmla="*/ 49 w 172"/>
                  <a:gd name="T45" fmla="*/ 162 h 184"/>
                  <a:gd name="T46" fmla="*/ 36 w 172"/>
                  <a:gd name="T47" fmla="*/ 153 h 184"/>
                  <a:gd name="T48" fmla="*/ 26 w 172"/>
                  <a:gd name="T49" fmla="*/ 141 h 184"/>
                  <a:gd name="T50" fmla="*/ 18 w 172"/>
                  <a:gd name="T51" fmla="*/ 125 h 184"/>
                  <a:gd name="T52" fmla="*/ 12 w 172"/>
                  <a:gd name="T53" fmla="*/ 109 h 184"/>
                  <a:gd name="T54" fmla="*/ 9 w 172"/>
                  <a:gd name="T55" fmla="*/ 91 h 184"/>
                  <a:gd name="T56" fmla="*/ 9 w 172"/>
                  <a:gd name="T57" fmla="*/ 69 h 184"/>
                  <a:gd name="T58" fmla="*/ 15 w 172"/>
                  <a:gd name="T59" fmla="*/ 45 h 184"/>
                  <a:gd name="T60" fmla="*/ 26 w 172"/>
                  <a:gd name="T61" fmla="*/ 24 h 184"/>
                  <a:gd name="T62" fmla="*/ 41 w 172"/>
                  <a:gd name="T63" fmla="*/ 7 h 184"/>
                  <a:gd name="T64" fmla="*/ 46 w 172"/>
                  <a:gd name="T65" fmla="*/ 2 h 184"/>
                  <a:gd name="T66" fmla="*/ 39 w 172"/>
                  <a:gd name="T67" fmla="*/ 4 h 184"/>
                  <a:gd name="T68" fmla="*/ 33 w 172"/>
                  <a:gd name="T69" fmla="*/ 6 h 184"/>
                  <a:gd name="T70" fmla="*/ 27 w 172"/>
                  <a:gd name="T71" fmla="*/ 10 h 184"/>
                  <a:gd name="T72" fmla="*/ 18 w 172"/>
                  <a:gd name="T73" fmla="*/ 18 h 184"/>
                  <a:gd name="T74" fmla="*/ 9 w 172"/>
                  <a:gd name="T75" fmla="*/ 34 h 184"/>
                  <a:gd name="T76" fmla="*/ 3 w 172"/>
                  <a:gd name="T77" fmla="*/ 52 h 184"/>
                  <a:gd name="T78" fmla="*/ 0 w 172"/>
                  <a:gd name="T79" fmla="*/ 71 h 184"/>
                  <a:gd name="T80" fmla="*/ 0 w 172"/>
                  <a:gd name="T81" fmla="*/ 93 h 184"/>
                  <a:gd name="T82" fmla="*/ 3 w 172"/>
                  <a:gd name="T83" fmla="*/ 112 h 184"/>
                  <a:gd name="T84" fmla="*/ 10 w 172"/>
                  <a:gd name="T85" fmla="*/ 131 h 184"/>
                  <a:gd name="T86" fmla="*/ 19 w 172"/>
                  <a:gd name="T87" fmla="*/ 147 h 184"/>
                  <a:gd name="T88" fmla="*/ 31 w 172"/>
                  <a:gd name="T89" fmla="*/ 161 h 184"/>
                  <a:gd name="T90" fmla="*/ 44 w 172"/>
                  <a:gd name="T91" fmla="*/ 172 h 184"/>
                  <a:gd name="T92" fmla="*/ 61 w 172"/>
                  <a:gd name="T93" fmla="*/ 180 h 184"/>
                  <a:gd name="T94" fmla="*/ 77 w 172"/>
                  <a:gd name="T95" fmla="*/ 184 h 184"/>
                  <a:gd name="T96" fmla="*/ 95 w 172"/>
                  <a:gd name="T97" fmla="*/ 184 h 184"/>
                  <a:gd name="T98" fmla="*/ 111 w 172"/>
                  <a:gd name="T99" fmla="*/ 180 h 184"/>
                  <a:gd name="T100" fmla="*/ 127 w 172"/>
                  <a:gd name="T101" fmla="*/ 172 h 184"/>
                  <a:gd name="T102" fmla="*/ 140 w 172"/>
                  <a:gd name="T103" fmla="*/ 161 h 184"/>
                  <a:gd name="T104" fmla="*/ 152 w 172"/>
                  <a:gd name="T105" fmla="*/ 147 h 184"/>
                  <a:gd name="T106" fmla="*/ 161 w 172"/>
                  <a:gd name="T107" fmla="*/ 131 h 184"/>
                  <a:gd name="T108" fmla="*/ 168 w 172"/>
                  <a:gd name="T109" fmla="*/ 112 h 184"/>
                  <a:gd name="T110" fmla="*/ 171 w 172"/>
                  <a:gd name="T11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00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163 w 163"/>
                  <a:gd name="T1" fmla="*/ 77 h 181"/>
                  <a:gd name="T2" fmla="*/ 161 w 163"/>
                  <a:gd name="T3" fmla="*/ 63 h 181"/>
                  <a:gd name="T4" fmla="*/ 158 w 163"/>
                  <a:gd name="T5" fmla="*/ 50 h 181"/>
                  <a:gd name="T6" fmla="*/ 154 w 163"/>
                  <a:gd name="T7" fmla="*/ 38 h 181"/>
                  <a:gd name="T8" fmla="*/ 149 w 163"/>
                  <a:gd name="T9" fmla="*/ 31 h 181"/>
                  <a:gd name="T10" fmla="*/ 145 w 163"/>
                  <a:gd name="T11" fmla="*/ 27 h 181"/>
                  <a:gd name="T12" fmla="*/ 141 w 163"/>
                  <a:gd name="T13" fmla="*/ 24 h 181"/>
                  <a:gd name="T14" fmla="*/ 137 w 163"/>
                  <a:gd name="T15" fmla="*/ 21 h 181"/>
                  <a:gd name="T16" fmla="*/ 133 w 163"/>
                  <a:gd name="T17" fmla="*/ 18 h 181"/>
                  <a:gd name="T18" fmla="*/ 130 w 163"/>
                  <a:gd name="T19" fmla="*/ 17 h 181"/>
                  <a:gd name="T20" fmla="*/ 127 w 163"/>
                  <a:gd name="T21" fmla="*/ 14 h 181"/>
                  <a:gd name="T22" fmla="*/ 123 w 163"/>
                  <a:gd name="T23" fmla="*/ 13 h 181"/>
                  <a:gd name="T24" fmla="*/ 129 w 163"/>
                  <a:gd name="T25" fmla="*/ 18 h 181"/>
                  <a:gd name="T26" fmla="*/ 140 w 163"/>
                  <a:gd name="T27" fmla="*/ 33 h 181"/>
                  <a:gd name="T28" fmla="*/ 149 w 163"/>
                  <a:gd name="T29" fmla="*/ 51 h 181"/>
                  <a:gd name="T30" fmla="*/ 153 w 163"/>
                  <a:gd name="T31" fmla="*/ 73 h 181"/>
                  <a:gd name="T32" fmla="*/ 154 w 163"/>
                  <a:gd name="T33" fmla="*/ 92 h 181"/>
                  <a:gd name="T34" fmla="*/ 151 w 163"/>
                  <a:gd name="T35" fmla="*/ 109 h 181"/>
                  <a:gd name="T36" fmla="*/ 145 w 163"/>
                  <a:gd name="T37" fmla="*/ 125 h 181"/>
                  <a:gd name="T38" fmla="*/ 138 w 163"/>
                  <a:gd name="T39" fmla="*/ 139 h 181"/>
                  <a:gd name="T40" fmla="*/ 128 w 163"/>
                  <a:gd name="T41" fmla="*/ 151 h 181"/>
                  <a:gd name="T42" fmla="*/ 116 w 163"/>
                  <a:gd name="T43" fmla="*/ 159 h 181"/>
                  <a:gd name="T44" fmla="*/ 103 w 163"/>
                  <a:gd name="T45" fmla="*/ 166 h 181"/>
                  <a:gd name="T46" fmla="*/ 89 w 163"/>
                  <a:gd name="T47" fmla="*/ 170 h 181"/>
                  <a:gd name="T48" fmla="*/ 75 w 163"/>
                  <a:gd name="T49" fmla="*/ 170 h 181"/>
                  <a:gd name="T50" fmla="*/ 61 w 163"/>
                  <a:gd name="T51" fmla="*/ 166 h 181"/>
                  <a:gd name="T52" fmla="*/ 47 w 163"/>
                  <a:gd name="T53" fmla="*/ 159 h 181"/>
                  <a:gd name="T54" fmla="*/ 35 w 163"/>
                  <a:gd name="T55" fmla="*/ 151 h 181"/>
                  <a:gd name="T56" fmla="*/ 26 w 163"/>
                  <a:gd name="T57" fmla="*/ 139 h 181"/>
                  <a:gd name="T58" fmla="*/ 18 w 163"/>
                  <a:gd name="T59" fmla="*/ 125 h 181"/>
                  <a:gd name="T60" fmla="*/ 12 w 163"/>
                  <a:gd name="T61" fmla="*/ 109 h 181"/>
                  <a:gd name="T62" fmla="*/ 10 w 163"/>
                  <a:gd name="T63" fmla="*/ 92 h 181"/>
                  <a:gd name="T64" fmla="*/ 9 w 163"/>
                  <a:gd name="T65" fmla="*/ 77 h 181"/>
                  <a:gd name="T66" fmla="*/ 12 w 163"/>
                  <a:gd name="T67" fmla="*/ 61 h 181"/>
                  <a:gd name="T68" fmla="*/ 18 w 163"/>
                  <a:gd name="T69" fmla="*/ 42 h 181"/>
                  <a:gd name="T70" fmla="*/ 33 w 163"/>
                  <a:gd name="T71" fmla="*/ 19 h 181"/>
                  <a:gd name="T72" fmla="*/ 48 w 163"/>
                  <a:gd name="T73" fmla="*/ 7 h 181"/>
                  <a:gd name="T74" fmla="*/ 60 w 163"/>
                  <a:gd name="T75" fmla="*/ 1 h 181"/>
                  <a:gd name="T76" fmla="*/ 62 w 163"/>
                  <a:gd name="T77" fmla="*/ 0 h 181"/>
                  <a:gd name="T78" fmla="*/ 52 w 163"/>
                  <a:gd name="T79" fmla="*/ 1 h 181"/>
                  <a:gd name="T80" fmla="*/ 44 w 163"/>
                  <a:gd name="T81" fmla="*/ 4 h 181"/>
                  <a:gd name="T82" fmla="*/ 35 w 163"/>
                  <a:gd name="T83" fmla="*/ 6 h 181"/>
                  <a:gd name="T84" fmla="*/ 24 w 163"/>
                  <a:gd name="T85" fmla="*/ 14 h 181"/>
                  <a:gd name="T86" fmla="*/ 13 w 163"/>
                  <a:gd name="T87" fmla="*/ 31 h 181"/>
                  <a:gd name="T88" fmla="*/ 5 w 163"/>
                  <a:gd name="T89" fmla="*/ 50 h 181"/>
                  <a:gd name="T90" fmla="*/ 1 w 163"/>
                  <a:gd name="T91" fmla="*/ 72 h 181"/>
                  <a:gd name="T92" fmla="*/ 1 w 163"/>
                  <a:gd name="T93" fmla="*/ 93 h 181"/>
                  <a:gd name="T94" fmla="*/ 4 w 163"/>
                  <a:gd name="T95" fmla="*/ 113 h 181"/>
                  <a:gd name="T96" fmla="*/ 10 w 163"/>
                  <a:gd name="T97" fmla="*/ 131 h 181"/>
                  <a:gd name="T98" fmla="*/ 19 w 163"/>
                  <a:gd name="T99" fmla="*/ 146 h 181"/>
                  <a:gd name="T100" fmla="*/ 30 w 163"/>
                  <a:gd name="T101" fmla="*/ 158 h 181"/>
                  <a:gd name="T102" fmla="*/ 43 w 163"/>
                  <a:gd name="T103" fmla="*/ 169 h 181"/>
                  <a:gd name="T104" fmla="*/ 58 w 163"/>
                  <a:gd name="T105" fmla="*/ 176 h 181"/>
                  <a:gd name="T106" fmla="*/ 74 w 163"/>
                  <a:gd name="T107" fmla="*/ 181 h 181"/>
                  <a:gd name="T108" fmla="*/ 90 w 163"/>
                  <a:gd name="T109" fmla="*/ 181 h 181"/>
                  <a:gd name="T110" fmla="*/ 106 w 163"/>
                  <a:gd name="T111" fmla="*/ 176 h 181"/>
                  <a:gd name="T112" fmla="*/ 121 w 163"/>
                  <a:gd name="T113" fmla="*/ 169 h 181"/>
                  <a:gd name="T114" fmla="*/ 134 w 163"/>
                  <a:gd name="T115" fmla="*/ 158 h 181"/>
                  <a:gd name="T116" fmla="*/ 145 w 163"/>
                  <a:gd name="T117" fmla="*/ 146 h 181"/>
                  <a:gd name="T118" fmla="*/ 153 w 163"/>
                  <a:gd name="T119" fmla="*/ 131 h 181"/>
                  <a:gd name="T120" fmla="*/ 159 w 163"/>
                  <a:gd name="T121" fmla="*/ 113 h 181"/>
                  <a:gd name="T122" fmla="*/ 163 w 163"/>
                  <a:gd name="T123" fmla="*/ 93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01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152 w 154"/>
                  <a:gd name="T1" fmla="*/ 67 h 175"/>
                  <a:gd name="T2" fmla="*/ 146 w 154"/>
                  <a:gd name="T3" fmla="*/ 43 h 175"/>
                  <a:gd name="T4" fmla="*/ 134 w 154"/>
                  <a:gd name="T5" fmla="*/ 23 h 175"/>
                  <a:gd name="T6" fmla="*/ 133 w 154"/>
                  <a:gd name="T7" fmla="*/ 21 h 175"/>
                  <a:gd name="T8" fmla="*/ 131 w 154"/>
                  <a:gd name="T9" fmla="*/ 20 h 175"/>
                  <a:gd name="T10" fmla="*/ 119 w 154"/>
                  <a:gd name="T11" fmla="*/ 13 h 175"/>
                  <a:gd name="T12" fmla="*/ 86 w 154"/>
                  <a:gd name="T13" fmla="*/ 1 h 175"/>
                  <a:gd name="T14" fmla="*/ 52 w 154"/>
                  <a:gd name="T15" fmla="*/ 1 h 175"/>
                  <a:gd name="T16" fmla="*/ 24 w 154"/>
                  <a:gd name="T17" fmla="*/ 17 h 175"/>
                  <a:gd name="T18" fmla="*/ 6 w 154"/>
                  <a:gd name="T19" fmla="*/ 47 h 175"/>
                  <a:gd name="T20" fmla="*/ 0 w 154"/>
                  <a:gd name="T21" fmla="*/ 84 h 175"/>
                  <a:gd name="T22" fmla="*/ 3 w 154"/>
                  <a:gd name="T23" fmla="*/ 111 h 175"/>
                  <a:gd name="T24" fmla="*/ 13 w 154"/>
                  <a:gd name="T25" fmla="*/ 135 h 175"/>
                  <a:gd name="T26" fmla="*/ 27 w 154"/>
                  <a:gd name="T27" fmla="*/ 155 h 175"/>
                  <a:gd name="T28" fmla="*/ 46 w 154"/>
                  <a:gd name="T29" fmla="*/ 168 h 175"/>
                  <a:gd name="T30" fmla="*/ 69 w 154"/>
                  <a:gd name="T31" fmla="*/ 175 h 175"/>
                  <a:gd name="T32" fmla="*/ 93 w 154"/>
                  <a:gd name="T33" fmla="*/ 174 h 175"/>
                  <a:gd name="T34" fmla="*/ 114 w 154"/>
                  <a:gd name="T35" fmla="*/ 164 h 175"/>
                  <a:gd name="T36" fmla="*/ 131 w 154"/>
                  <a:gd name="T37" fmla="*/ 149 h 175"/>
                  <a:gd name="T38" fmla="*/ 144 w 154"/>
                  <a:gd name="T39" fmla="*/ 127 h 175"/>
                  <a:gd name="T40" fmla="*/ 152 w 154"/>
                  <a:gd name="T41" fmla="*/ 102 h 175"/>
                  <a:gd name="T42" fmla="*/ 145 w 154"/>
                  <a:gd name="T43" fmla="*/ 84 h 175"/>
                  <a:gd name="T44" fmla="*/ 142 w 154"/>
                  <a:gd name="T45" fmla="*/ 108 h 175"/>
                  <a:gd name="T46" fmla="*/ 133 w 154"/>
                  <a:gd name="T47" fmla="*/ 129 h 175"/>
                  <a:gd name="T48" fmla="*/ 120 w 154"/>
                  <a:gd name="T49" fmla="*/ 146 h 175"/>
                  <a:gd name="T50" fmla="*/ 103 w 154"/>
                  <a:gd name="T51" fmla="*/ 158 h 175"/>
                  <a:gd name="T52" fmla="*/ 84 w 154"/>
                  <a:gd name="T53" fmla="*/ 164 h 175"/>
                  <a:gd name="T54" fmla="*/ 64 w 154"/>
                  <a:gd name="T55" fmla="*/ 163 h 175"/>
                  <a:gd name="T56" fmla="*/ 44 w 154"/>
                  <a:gd name="T57" fmla="*/ 155 h 175"/>
                  <a:gd name="T58" fmla="*/ 28 w 154"/>
                  <a:gd name="T59" fmla="*/ 141 h 175"/>
                  <a:gd name="T60" fmla="*/ 17 w 154"/>
                  <a:gd name="T61" fmla="*/ 122 h 175"/>
                  <a:gd name="T62" fmla="*/ 10 w 154"/>
                  <a:gd name="T63" fmla="*/ 101 h 175"/>
                  <a:gd name="T64" fmla="*/ 9 w 154"/>
                  <a:gd name="T65" fmla="*/ 75 h 175"/>
                  <a:gd name="T66" fmla="*/ 14 w 154"/>
                  <a:gd name="T67" fmla="*/ 53 h 175"/>
                  <a:gd name="T68" fmla="*/ 24 w 154"/>
                  <a:gd name="T69" fmla="*/ 32 h 175"/>
                  <a:gd name="T70" fmla="*/ 38 w 154"/>
                  <a:gd name="T71" fmla="*/ 17 h 175"/>
                  <a:gd name="T72" fmla="*/ 57 w 154"/>
                  <a:gd name="T73" fmla="*/ 7 h 175"/>
                  <a:gd name="T74" fmla="*/ 77 w 154"/>
                  <a:gd name="T75" fmla="*/ 2 h 175"/>
                  <a:gd name="T76" fmla="*/ 97 w 154"/>
                  <a:gd name="T77" fmla="*/ 7 h 175"/>
                  <a:gd name="T78" fmla="*/ 115 w 154"/>
                  <a:gd name="T79" fmla="*/ 17 h 175"/>
                  <a:gd name="T80" fmla="*/ 129 w 154"/>
                  <a:gd name="T81" fmla="*/ 32 h 175"/>
                  <a:gd name="T82" fmla="*/ 139 w 154"/>
                  <a:gd name="T83" fmla="*/ 53 h 175"/>
                  <a:gd name="T84" fmla="*/ 144 w 154"/>
                  <a:gd name="T85" fmla="*/ 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02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143 w 145"/>
                  <a:gd name="T1" fmla="*/ 62 h 170"/>
                  <a:gd name="T2" fmla="*/ 131 w 145"/>
                  <a:gd name="T3" fmla="*/ 33 h 170"/>
                  <a:gd name="T4" fmla="*/ 113 w 145"/>
                  <a:gd name="T5" fmla="*/ 12 h 170"/>
                  <a:gd name="T6" fmla="*/ 92 w 145"/>
                  <a:gd name="T7" fmla="*/ 4 h 170"/>
                  <a:gd name="T8" fmla="*/ 71 w 145"/>
                  <a:gd name="T9" fmla="*/ 0 h 170"/>
                  <a:gd name="T10" fmla="*/ 51 w 145"/>
                  <a:gd name="T11" fmla="*/ 1 h 170"/>
                  <a:gd name="T12" fmla="*/ 34 w 145"/>
                  <a:gd name="T13" fmla="*/ 11 h 170"/>
                  <a:gd name="T14" fmla="*/ 12 w 145"/>
                  <a:gd name="T15" fmla="*/ 36 h 170"/>
                  <a:gd name="T16" fmla="*/ 4 w 145"/>
                  <a:gd name="T17" fmla="*/ 55 h 170"/>
                  <a:gd name="T18" fmla="*/ 0 w 145"/>
                  <a:gd name="T19" fmla="*/ 77 h 170"/>
                  <a:gd name="T20" fmla="*/ 2 w 145"/>
                  <a:gd name="T21" fmla="*/ 101 h 170"/>
                  <a:gd name="T22" fmla="*/ 9 w 145"/>
                  <a:gd name="T23" fmla="*/ 125 h 170"/>
                  <a:gd name="T24" fmla="*/ 21 w 145"/>
                  <a:gd name="T25" fmla="*/ 145 h 170"/>
                  <a:gd name="T26" fmla="*/ 38 w 145"/>
                  <a:gd name="T27" fmla="*/ 159 h 170"/>
                  <a:gd name="T28" fmla="*/ 59 w 145"/>
                  <a:gd name="T29" fmla="*/ 169 h 170"/>
                  <a:gd name="T30" fmla="*/ 80 w 145"/>
                  <a:gd name="T31" fmla="*/ 170 h 170"/>
                  <a:gd name="T32" fmla="*/ 101 w 145"/>
                  <a:gd name="T33" fmla="*/ 163 h 170"/>
                  <a:gd name="T34" fmla="*/ 119 w 145"/>
                  <a:gd name="T35" fmla="*/ 151 h 170"/>
                  <a:gd name="T36" fmla="*/ 133 w 145"/>
                  <a:gd name="T37" fmla="*/ 132 h 170"/>
                  <a:gd name="T38" fmla="*/ 142 w 145"/>
                  <a:gd name="T39" fmla="*/ 109 h 170"/>
                  <a:gd name="T40" fmla="*/ 145 w 145"/>
                  <a:gd name="T41" fmla="*/ 84 h 170"/>
                  <a:gd name="T42" fmla="*/ 135 w 145"/>
                  <a:gd name="T43" fmla="*/ 99 h 170"/>
                  <a:gd name="T44" fmla="*/ 128 w 145"/>
                  <a:gd name="T45" fmla="*/ 120 h 170"/>
                  <a:gd name="T46" fmla="*/ 118 w 145"/>
                  <a:gd name="T47" fmla="*/ 138 h 170"/>
                  <a:gd name="T48" fmla="*/ 103 w 145"/>
                  <a:gd name="T49" fmla="*/ 150 h 170"/>
                  <a:gd name="T50" fmla="*/ 86 w 145"/>
                  <a:gd name="T51" fmla="*/ 158 h 170"/>
                  <a:gd name="T52" fmla="*/ 67 w 145"/>
                  <a:gd name="T53" fmla="*/ 159 h 170"/>
                  <a:gd name="T54" fmla="*/ 49 w 145"/>
                  <a:gd name="T55" fmla="*/ 153 h 170"/>
                  <a:gd name="T56" fmla="*/ 32 w 145"/>
                  <a:gd name="T57" fmla="*/ 143 h 170"/>
                  <a:gd name="T58" fmla="*/ 20 w 145"/>
                  <a:gd name="T59" fmla="*/ 126 h 170"/>
                  <a:gd name="T60" fmla="*/ 12 w 145"/>
                  <a:gd name="T61" fmla="*/ 107 h 170"/>
                  <a:gd name="T62" fmla="*/ 9 w 145"/>
                  <a:gd name="T63" fmla="*/ 84 h 170"/>
                  <a:gd name="T64" fmla="*/ 12 w 145"/>
                  <a:gd name="T65" fmla="*/ 61 h 170"/>
                  <a:gd name="T66" fmla="*/ 20 w 145"/>
                  <a:gd name="T67" fmla="*/ 42 h 170"/>
                  <a:gd name="T68" fmla="*/ 32 w 145"/>
                  <a:gd name="T69" fmla="*/ 25 h 170"/>
                  <a:gd name="T70" fmla="*/ 49 w 145"/>
                  <a:gd name="T71" fmla="*/ 14 h 170"/>
                  <a:gd name="T72" fmla="*/ 67 w 145"/>
                  <a:gd name="T73" fmla="*/ 8 h 170"/>
                  <a:gd name="T74" fmla="*/ 86 w 145"/>
                  <a:gd name="T75" fmla="*/ 9 h 170"/>
                  <a:gd name="T76" fmla="*/ 103 w 145"/>
                  <a:gd name="T77" fmla="*/ 18 h 170"/>
                  <a:gd name="T78" fmla="*/ 118 w 145"/>
                  <a:gd name="T79" fmla="*/ 30 h 170"/>
                  <a:gd name="T80" fmla="*/ 128 w 145"/>
                  <a:gd name="T81" fmla="*/ 48 h 170"/>
                  <a:gd name="T82" fmla="*/ 135 w 145"/>
                  <a:gd name="T83" fmla="*/ 6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03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134 w 136"/>
                  <a:gd name="T1" fmla="*/ 65 h 162"/>
                  <a:gd name="T2" fmla="*/ 127 w 136"/>
                  <a:gd name="T3" fmla="*/ 43 h 162"/>
                  <a:gd name="T4" fmla="*/ 116 w 136"/>
                  <a:gd name="T5" fmla="*/ 24 h 162"/>
                  <a:gd name="T6" fmla="*/ 100 w 136"/>
                  <a:gd name="T7" fmla="*/ 11 h 162"/>
                  <a:gd name="T8" fmla="*/ 82 w 136"/>
                  <a:gd name="T9" fmla="*/ 3 h 162"/>
                  <a:gd name="T10" fmla="*/ 61 w 136"/>
                  <a:gd name="T11" fmla="*/ 2 h 162"/>
                  <a:gd name="T12" fmla="*/ 42 w 136"/>
                  <a:gd name="T13" fmla="*/ 7 h 162"/>
                  <a:gd name="T14" fmla="*/ 24 w 136"/>
                  <a:gd name="T15" fmla="*/ 19 h 162"/>
                  <a:gd name="T16" fmla="*/ 11 w 136"/>
                  <a:gd name="T17" fmla="*/ 36 h 162"/>
                  <a:gd name="T18" fmla="*/ 3 w 136"/>
                  <a:gd name="T19" fmla="*/ 58 h 162"/>
                  <a:gd name="T20" fmla="*/ 0 w 136"/>
                  <a:gd name="T21" fmla="*/ 82 h 162"/>
                  <a:gd name="T22" fmla="*/ 3 w 136"/>
                  <a:gd name="T23" fmla="*/ 106 h 162"/>
                  <a:gd name="T24" fmla="*/ 11 w 136"/>
                  <a:gd name="T25" fmla="*/ 127 h 162"/>
                  <a:gd name="T26" fmla="*/ 24 w 136"/>
                  <a:gd name="T27" fmla="*/ 144 h 162"/>
                  <a:gd name="T28" fmla="*/ 42 w 136"/>
                  <a:gd name="T29" fmla="*/ 156 h 162"/>
                  <a:gd name="T30" fmla="*/ 61 w 136"/>
                  <a:gd name="T31" fmla="*/ 162 h 162"/>
                  <a:gd name="T32" fmla="*/ 82 w 136"/>
                  <a:gd name="T33" fmla="*/ 161 h 162"/>
                  <a:gd name="T34" fmla="*/ 100 w 136"/>
                  <a:gd name="T35" fmla="*/ 153 h 162"/>
                  <a:gd name="T36" fmla="*/ 116 w 136"/>
                  <a:gd name="T37" fmla="*/ 139 h 162"/>
                  <a:gd name="T38" fmla="*/ 127 w 136"/>
                  <a:gd name="T39" fmla="*/ 120 h 162"/>
                  <a:gd name="T40" fmla="*/ 134 w 136"/>
                  <a:gd name="T41" fmla="*/ 99 h 162"/>
                  <a:gd name="T42" fmla="*/ 127 w 136"/>
                  <a:gd name="T43" fmla="*/ 82 h 162"/>
                  <a:gd name="T44" fmla="*/ 124 w 136"/>
                  <a:gd name="T45" fmla="*/ 102 h 162"/>
                  <a:gd name="T46" fmla="*/ 117 w 136"/>
                  <a:gd name="T47" fmla="*/ 121 h 162"/>
                  <a:gd name="T48" fmla="*/ 105 w 136"/>
                  <a:gd name="T49" fmla="*/ 136 h 162"/>
                  <a:gd name="T50" fmla="*/ 91 w 136"/>
                  <a:gd name="T51" fmla="*/ 147 h 162"/>
                  <a:gd name="T52" fmla="*/ 74 w 136"/>
                  <a:gd name="T53" fmla="*/ 151 h 162"/>
                  <a:gd name="T54" fmla="*/ 56 w 136"/>
                  <a:gd name="T55" fmla="*/ 150 h 162"/>
                  <a:gd name="T56" fmla="*/ 40 w 136"/>
                  <a:gd name="T57" fmla="*/ 143 h 162"/>
                  <a:gd name="T58" fmla="*/ 26 w 136"/>
                  <a:gd name="T59" fmla="*/ 131 h 162"/>
                  <a:gd name="T60" fmla="*/ 16 w 136"/>
                  <a:gd name="T61" fmla="*/ 115 h 162"/>
                  <a:gd name="T62" fmla="*/ 10 w 136"/>
                  <a:gd name="T63" fmla="*/ 96 h 162"/>
                  <a:gd name="T64" fmla="*/ 9 w 136"/>
                  <a:gd name="T65" fmla="*/ 75 h 162"/>
                  <a:gd name="T66" fmla="*/ 13 w 136"/>
                  <a:gd name="T67" fmla="*/ 54 h 162"/>
                  <a:gd name="T68" fmla="*/ 22 w 136"/>
                  <a:gd name="T69" fmla="*/ 37 h 162"/>
                  <a:gd name="T70" fmla="*/ 34 w 136"/>
                  <a:gd name="T71" fmla="*/ 23 h 162"/>
                  <a:gd name="T72" fmla="*/ 51 w 136"/>
                  <a:gd name="T73" fmla="*/ 15 h 162"/>
                  <a:gd name="T74" fmla="*/ 68 w 136"/>
                  <a:gd name="T75" fmla="*/ 11 h 162"/>
                  <a:gd name="T76" fmla="*/ 85 w 136"/>
                  <a:gd name="T77" fmla="*/ 15 h 162"/>
                  <a:gd name="T78" fmla="*/ 101 w 136"/>
                  <a:gd name="T79" fmla="*/ 23 h 162"/>
                  <a:gd name="T80" fmla="*/ 113 w 136"/>
                  <a:gd name="T81" fmla="*/ 37 h 162"/>
                  <a:gd name="T82" fmla="*/ 122 w 136"/>
                  <a:gd name="T83" fmla="*/ 54 h 162"/>
                  <a:gd name="T84" fmla="*/ 126 w 136"/>
                  <a:gd name="T85" fmla="*/ 75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04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127 w 127"/>
                  <a:gd name="T1" fmla="*/ 69 h 151"/>
                  <a:gd name="T2" fmla="*/ 124 w 127"/>
                  <a:gd name="T3" fmla="*/ 53 h 151"/>
                  <a:gd name="T4" fmla="*/ 119 w 127"/>
                  <a:gd name="T5" fmla="*/ 40 h 151"/>
                  <a:gd name="T6" fmla="*/ 113 w 127"/>
                  <a:gd name="T7" fmla="*/ 28 h 151"/>
                  <a:gd name="T8" fmla="*/ 104 w 127"/>
                  <a:gd name="T9" fmla="*/ 17 h 151"/>
                  <a:gd name="T10" fmla="*/ 94 w 127"/>
                  <a:gd name="T11" fmla="*/ 10 h 151"/>
                  <a:gd name="T12" fmla="*/ 83 w 127"/>
                  <a:gd name="T13" fmla="*/ 4 h 151"/>
                  <a:gd name="T14" fmla="*/ 71 w 127"/>
                  <a:gd name="T15" fmla="*/ 0 h 151"/>
                  <a:gd name="T16" fmla="*/ 58 w 127"/>
                  <a:gd name="T17" fmla="*/ 0 h 151"/>
                  <a:gd name="T18" fmla="*/ 45 w 127"/>
                  <a:gd name="T19" fmla="*/ 4 h 151"/>
                  <a:gd name="T20" fmla="*/ 33 w 127"/>
                  <a:gd name="T21" fmla="*/ 10 h 151"/>
                  <a:gd name="T22" fmla="*/ 23 w 127"/>
                  <a:gd name="T23" fmla="*/ 17 h 151"/>
                  <a:gd name="T24" fmla="*/ 15 w 127"/>
                  <a:gd name="T25" fmla="*/ 28 h 151"/>
                  <a:gd name="T26" fmla="*/ 8 w 127"/>
                  <a:gd name="T27" fmla="*/ 40 h 151"/>
                  <a:gd name="T28" fmla="*/ 3 w 127"/>
                  <a:gd name="T29" fmla="*/ 53 h 151"/>
                  <a:gd name="T30" fmla="*/ 0 w 127"/>
                  <a:gd name="T31" fmla="*/ 69 h 151"/>
                  <a:gd name="T32" fmla="*/ 0 w 127"/>
                  <a:gd name="T33" fmla="*/ 83 h 151"/>
                  <a:gd name="T34" fmla="*/ 3 w 127"/>
                  <a:gd name="T35" fmla="*/ 99 h 151"/>
                  <a:gd name="T36" fmla="*/ 8 w 127"/>
                  <a:gd name="T37" fmla="*/ 112 h 151"/>
                  <a:gd name="T38" fmla="*/ 15 w 127"/>
                  <a:gd name="T39" fmla="*/ 124 h 151"/>
                  <a:gd name="T40" fmla="*/ 23 w 127"/>
                  <a:gd name="T41" fmla="*/ 135 h 151"/>
                  <a:gd name="T42" fmla="*/ 33 w 127"/>
                  <a:gd name="T43" fmla="*/ 142 h 151"/>
                  <a:gd name="T44" fmla="*/ 45 w 127"/>
                  <a:gd name="T45" fmla="*/ 148 h 151"/>
                  <a:gd name="T46" fmla="*/ 58 w 127"/>
                  <a:gd name="T47" fmla="*/ 151 h 151"/>
                  <a:gd name="T48" fmla="*/ 71 w 127"/>
                  <a:gd name="T49" fmla="*/ 151 h 151"/>
                  <a:gd name="T50" fmla="*/ 83 w 127"/>
                  <a:gd name="T51" fmla="*/ 148 h 151"/>
                  <a:gd name="T52" fmla="*/ 94 w 127"/>
                  <a:gd name="T53" fmla="*/ 142 h 151"/>
                  <a:gd name="T54" fmla="*/ 104 w 127"/>
                  <a:gd name="T55" fmla="*/ 135 h 151"/>
                  <a:gd name="T56" fmla="*/ 113 w 127"/>
                  <a:gd name="T57" fmla="*/ 124 h 151"/>
                  <a:gd name="T58" fmla="*/ 119 w 127"/>
                  <a:gd name="T59" fmla="*/ 112 h 151"/>
                  <a:gd name="T60" fmla="*/ 124 w 127"/>
                  <a:gd name="T61" fmla="*/ 99 h 151"/>
                  <a:gd name="T62" fmla="*/ 127 w 127"/>
                  <a:gd name="T63" fmla="*/ 83 h 151"/>
                  <a:gd name="T64" fmla="*/ 118 w 127"/>
                  <a:gd name="T65" fmla="*/ 76 h 151"/>
                  <a:gd name="T66" fmla="*/ 117 w 127"/>
                  <a:gd name="T67" fmla="*/ 89 h 151"/>
                  <a:gd name="T68" fmla="*/ 114 w 127"/>
                  <a:gd name="T69" fmla="*/ 101 h 151"/>
                  <a:gd name="T70" fmla="*/ 102 w 127"/>
                  <a:gd name="T71" fmla="*/ 121 h 151"/>
                  <a:gd name="T72" fmla="*/ 85 w 127"/>
                  <a:gd name="T73" fmla="*/ 136 h 151"/>
                  <a:gd name="T74" fmla="*/ 75 w 127"/>
                  <a:gd name="T75" fmla="*/ 139 h 151"/>
                  <a:gd name="T76" fmla="*/ 64 w 127"/>
                  <a:gd name="T77" fmla="*/ 141 h 151"/>
                  <a:gd name="T78" fmla="*/ 53 w 127"/>
                  <a:gd name="T79" fmla="*/ 139 h 151"/>
                  <a:gd name="T80" fmla="*/ 43 w 127"/>
                  <a:gd name="T81" fmla="*/ 136 h 151"/>
                  <a:gd name="T82" fmla="*/ 33 w 127"/>
                  <a:gd name="T83" fmla="*/ 130 h 151"/>
                  <a:gd name="T84" fmla="*/ 25 w 127"/>
                  <a:gd name="T85" fmla="*/ 121 h 151"/>
                  <a:gd name="T86" fmla="*/ 18 w 127"/>
                  <a:gd name="T87" fmla="*/ 112 h 151"/>
                  <a:gd name="T88" fmla="*/ 13 w 127"/>
                  <a:gd name="T89" fmla="*/ 101 h 151"/>
                  <a:gd name="T90" fmla="*/ 10 w 127"/>
                  <a:gd name="T91" fmla="*/ 89 h 151"/>
                  <a:gd name="T92" fmla="*/ 9 w 127"/>
                  <a:gd name="T93" fmla="*/ 76 h 151"/>
                  <a:gd name="T94" fmla="*/ 10 w 127"/>
                  <a:gd name="T95" fmla="*/ 63 h 151"/>
                  <a:gd name="T96" fmla="*/ 13 w 127"/>
                  <a:gd name="T97" fmla="*/ 51 h 151"/>
                  <a:gd name="T98" fmla="*/ 25 w 127"/>
                  <a:gd name="T99" fmla="*/ 30 h 151"/>
                  <a:gd name="T100" fmla="*/ 43 w 127"/>
                  <a:gd name="T101" fmla="*/ 16 h 151"/>
                  <a:gd name="T102" fmla="*/ 53 w 127"/>
                  <a:gd name="T103" fmla="*/ 12 h 151"/>
                  <a:gd name="T104" fmla="*/ 64 w 127"/>
                  <a:gd name="T105" fmla="*/ 11 h 151"/>
                  <a:gd name="T106" fmla="*/ 75 w 127"/>
                  <a:gd name="T107" fmla="*/ 12 h 151"/>
                  <a:gd name="T108" fmla="*/ 85 w 127"/>
                  <a:gd name="T109" fmla="*/ 16 h 151"/>
                  <a:gd name="T110" fmla="*/ 102 w 127"/>
                  <a:gd name="T111" fmla="*/ 30 h 151"/>
                  <a:gd name="T112" fmla="*/ 114 w 127"/>
                  <a:gd name="T113" fmla="*/ 51 h 151"/>
                  <a:gd name="T114" fmla="*/ 117 w 127"/>
                  <a:gd name="T115" fmla="*/ 63 h 151"/>
                  <a:gd name="T116" fmla="*/ 118 w 127"/>
                  <a:gd name="T117" fmla="*/ 76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05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117 w 118"/>
                  <a:gd name="T1" fmla="*/ 64 h 140"/>
                  <a:gd name="T2" fmla="*/ 115 w 118"/>
                  <a:gd name="T3" fmla="*/ 50 h 140"/>
                  <a:gd name="T4" fmla="*/ 110 w 118"/>
                  <a:gd name="T5" fmla="*/ 37 h 140"/>
                  <a:gd name="T6" fmla="*/ 104 w 118"/>
                  <a:gd name="T7" fmla="*/ 26 h 140"/>
                  <a:gd name="T8" fmla="*/ 96 w 118"/>
                  <a:gd name="T9" fmla="*/ 17 h 140"/>
                  <a:gd name="T10" fmla="*/ 87 w 118"/>
                  <a:gd name="T11" fmla="*/ 10 h 140"/>
                  <a:gd name="T12" fmla="*/ 76 w 118"/>
                  <a:gd name="T13" fmla="*/ 4 h 140"/>
                  <a:gd name="T14" fmla="*/ 65 w 118"/>
                  <a:gd name="T15" fmla="*/ 1 h 140"/>
                  <a:gd name="T16" fmla="*/ 53 w 118"/>
                  <a:gd name="T17" fmla="*/ 1 h 140"/>
                  <a:gd name="T18" fmla="*/ 42 w 118"/>
                  <a:gd name="T19" fmla="*/ 4 h 140"/>
                  <a:gd name="T20" fmla="*/ 31 w 118"/>
                  <a:gd name="T21" fmla="*/ 10 h 140"/>
                  <a:gd name="T22" fmla="*/ 21 w 118"/>
                  <a:gd name="T23" fmla="*/ 17 h 140"/>
                  <a:gd name="T24" fmla="*/ 13 w 118"/>
                  <a:gd name="T25" fmla="*/ 26 h 140"/>
                  <a:gd name="T26" fmla="*/ 7 w 118"/>
                  <a:gd name="T27" fmla="*/ 37 h 140"/>
                  <a:gd name="T28" fmla="*/ 2 w 118"/>
                  <a:gd name="T29" fmla="*/ 50 h 140"/>
                  <a:gd name="T30" fmla="*/ 0 w 118"/>
                  <a:gd name="T31" fmla="*/ 64 h 140"/>
                  <a:gd name="T32" fmla="*/ 0 w 118"/>
                  <a:gd name="T33" fmla="*/ 78 h 140"/>
                  <a:gd name="T34" fmla="*/ 2 w 118"/>
                  <a:gd name="T35" fmla="*/ 91 h 140"/>
                  <a:gd name="T36" fmla="*/ 7 w 118"/>
                  <a:gd name="T37" fmla="*/ 104 h 140"/>
                  <a:gd name="T38" fmla="*/ 13 w 118"/>
                  <a:gd name="T39" fmla="*/ 115 h 140"/>
                  <a:gd name="T40" fmla="*/ 21 w 118"/>
                  <a:gd name="T41" fmla="*/ 125 h 140"/>
                  <a:gd name="T42" fmla="*/ 31 w 118"/>
                  <a:gd name="T43" fmla="*/ 132 h 140"/>
                  <a:gd name="T44" fmla="*/ 42 w 118"/>
                  <a:gd name="T45" fmla="*/ 138 h 140"/>
                  <a:gd name="T46" fmla="*/ 53 w 118"/>
                  <a:gd name="T47" fmla="*/ 140 h 140"/>
                  <a:gd name="T48" fmla="*/ 65 w 118"/>
                  <a:gd name="T49" fmla="*/ 140 h 140"/>
                  <a:gd name="T50" fmla="*/ 76 w 118"/>
                  <a:gd name="T51" fmla="*/ 138 h 140"/>
                  <a:gd name="T52" fmla="*/ 87 w 118"/>
                  <a:gd name="T53" fmla="*/ 132 h 140"/>
                  <a:gd name="T54" fmla="*/ 96 w 118"/>
                  <a:gd name="T55" fmla="*/ 125 h 140"/>
                  <a:gd name="T56" fmla="*/ 104 w 118"/>
                  <a:gd name="T57" fmla="*/ 115 h 140"/>
                  <a:gd name="T58" fmla="*/ 110 w 118"/>
                  <a:gd name="T59" fmla="*/ 104 h 140"/>
                  <a:gd name="T60" fmla="*/ 115 w 118"/>
                  <a:gd name="T61" fmla="*/ 91 h 140"/>
                  <a:gd name="T62" fmla="*/ 117 w 118"/>
                  <a:gd name="T63" fmla="*/ 78 h 140"/>
                  <a:gd name="T64" fmla="*/ 109 w 118"/>
                  <a:gd name="T65" fmla="*/ 71 h 140"/>
                  <a:gd name="T66" fmla="*/ 105 w 118"/>
                  <a:gd name="T67" fmla="*/ 94 h 140"/>
                  <a:gd name="T68" fmla="*/ 94 w 118"/>
                  <a:gd name="T69" fmla="*/ 113 h 140"/>
                  <a:gd name="T70" fmla="*/ 78 w 118"/>
                  <a:gd name="T71" fmla="*/ 126 h 140"/>
                  <a:gd name="T72" fmla="*/ 59 w 118"/>
                  <a:gd name="T73" fmla="*/ 130 h 140"/>
                  <a:gd name="T74" fmla="*/ 40 w 118"/>
                  <a:gd name="T75" fmla="*/ 126 h 140"/>
                  <a:gd name="T76" fmla="*/ 23 w 118"/>
                  <a:gd name="T77" fmla="*/ 113 h 140"/>
                  <a:gd name="T78" fmla="*/ 13 w 118"/>
                  <a:gd name="T79" fmla="*/ 94 h 140"/>
                  <a:gd name="T80" fmla="*/ 9 w 118"/>
                  <a:gd name="T81" fmla="*/ 71 h 140"/>
                  <a:gd name="T82" fmla="*/ 13 w 118"/>
                  <a:gd name="T83" fmla="*/ 48 h 140"/>
                  <a:gd name="T84" fmla="*/ 23 w 118"/>
                  <a:gd name="T85" fmla="*/ 29 h 140"/>
                  <a:gd name="T86" fmla="*/ 40 w 118"/>
                  <a:gd name="T87" fmla="*/ 16 h 140"/>
                  <a:gd name="T88" fmla="*/ 59 w 118"/>
                  <a:gd name="T89" fmla="*/ 11 h 140"/>
                  <a:gd name="T90" fmla="*/ 78 w 118"/>
                  <a:gd name="T91" fmla="*/ 16 h 140"/>
                  <a:gd name="T92" fmla="*/ 94 w 118"/>
                  <a:gd name="T93" fmla="*/ 29 h 140"/>
                  <a:gd name="T94" fmla="*/ 105 w 118"/>
                  <a:gd name="T95" fmla="*/ 48 h 140"/>
                  <a:gd name="T96" fmla="*/ 109 w 118"/>
                  <a:gd name="T9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06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109 w 109"/>
                  <a:gd name="T1" fmla="*/ 58 h 130"/>
                  <a:gd name="T2" fmla="*/ 107 w 109"/>
                  <a:gd name="T3" fmla="*/ 46 h 130"/>
                  <a:gd name="T4" fmla="*/ 100 w 109"/>
                  <a:gd name="T5" fmla="*/ 29 h 130"/>
                  <a:gd name="T6" fmla="*/ 85 w 109"/>
                  <a:gd name="T7" fmla="*/ 11 h 130"/>
                  <a:gd name="T8" fmla="*/ 71 w 109"/>
                  <a:gd name="T9" fmla="*/ 2 h 130"/>
                  <a:gd name="T10" fmla="*/ 61 w 109"/>
                  <a:gd name="T11" fmla="*/ 0 h 130"/>
                  <a:gd name="T12" fmla="*/ 50 w 109"/>
                  <a:gd name="T13" fmla="*/ 0 h 130"/>
                  <a:gd name="T14" fmla="*/ 39 w 109"/>
                  <a:gd name="T15" fmla="*/ 2 h 130"/>
                  <a:gd name="T16" fmla="*/ 24 w 109"/>
                  <a:gd name="T17" fmla="*/ 11 h 130"/>
                  <a:gd name="T18" fmla="*/ 9 w 109"/>
                  <a:gd name="T19" fmla="*/ 29 h 130"/>
                  <a:gd name="T20" fmla="*/ 3 w 109"/>
                  <a:gd name="T21" fmla="*/ 46 h 130"/>
                  <a:gd name="T22" fmla="*/ 0 w 109"/>
                  <a:gd name="T23" fmla="*/ 58 h 130"/>
                  <a:gd name="T24" fmla="*/ 0 w 109"/>
                  <a:gd name="T25" fmla="*/ 71 h 130"/>
                  <a:gd name="T26" fmla="*/ 3 w 109"/>
                  <a:gd name="T27" fmla="*/ 84 h 130"/>
                  <a:gd name="T28" fmla="*/ 7 w 109"/>
                  <a:gd name="T29" fmla="*/ 96 h 130"/>
                  <a:gd name="T30" fmla="*/ 12 w 109"/>
                  <a:gd name="T31" fmla="*/ 106 h 130"/>
                  <a:gd name="T32" fmla="*/ 20 w 109"/>
                  <a:gd name="T33" fmla="*/ 115 h 130"/>
                  <a:gd name="T34" fmla="*/ 29 w 109"/>
                  <a:gd name="T35" fmla="*/ 121 h 130"/>
                  <a:gd name="T36" fmla="*/ 39 w 109"/>
                  <a:gd name="T37" fmla="*/ 127 h 130"/>
                  <a:gd name="T38" fmla="*/ 50 w 109"/>
                  <a:gd name="T39" fmla="*/ 130 h 130"/>
                  <a:gd name="T40" fmla="*/ 61 w 109"/>
                  <a:gd name="T41" fmla="*/ 130 h 130"/>
                  <a:gd name="T42" fmla="*/ 71 w 109"/>
                  <a:gd name="T43" fmla="*/ 127 h 130"/>
                  <a:gd name="T44" fmla="*/ 85 w 109"/>
                  <a:gd name="T45" fmla="*/ 119 h 130"/>
                  <a:gd name="T46" fmla="*/ 100 w 109"/>
                  <a:gd name="T47" fmla="*/ 101 h 130"/>
                  <a:gd name="T48" fmla="*/ 107 w 109"/>
                  <a:gd name="T49" fmla="*/ 84 h 130"/>
                  <a:gd name="T50" fmla="*/ 109 w 109"/>
                  <a:gd name="T51" fmla="*/ 71 h 130"/>
                  <a:gd name="T52" fmla="*/ 100 w 109"/>
                  <a:gd name="T53" fmla="*/ 65 h 130"/>
                  <a:gd name="T54" fmla="*/ 97 w 109"/>
                  <a:gd name="T55" fmla="*/ 85 h 130"/>
                  <a:gd name="T56" fmla="*/ 87 w 109"/>
                  <a:gd name="T57" fmla="*/ 103 h 130"/>
                  <a:gd name="T58" fmla="*/ 73 w 109"/>
                  <a:gd name="T59" fmla="*/ 114 h 130"/>
                  <a:gd name="T60" fmla="*/ 55 w 109"/>
                  <a:gd name="T61" fmla="*/ 119 h 130"/>
                  <a:gd name="T62" fmla="*/ 38 w 109"/>
                  <a:gd name="T63" fmla="*/ 114 h 130"/>
                  <a:gd name="T64" fmla="*/ 22 w 109"/>
                  <a:gd name="T65" fmla="*/ 103 h 130"/>
                  <a:gd name="T66" fmla="*/ 13 w 109"/>
                  <a:gd name="T67" fmla="*/ 85 h 130"/>
                  <a:gd name="T68" fmla="*/ 9 w 109"/>
                  <a:gd name="T69" fmla="*/ 65 h 130"/>
                  <a:gd name="T70" fmla="*/ 13 w 109"/>
                  <a:gd name="T71" fmla="*/ 43 h 130"/>
                  <a:gd name="T72" fmla="*/ 22 w 109"/>
                  <a:gd name="T73" fmla="*/ 26 h 130"/>
                  <a:gd name="T74" fmla="*/ 38 w 109"/>
                  <a:gd name="T75" fmla="*/ 16 h 130"/>
                  <a:gd name="T76" fmla="*/ 55 w 109"/>
                  <a:gd name="T77" fmla="*/ 11 h 130"/>
                  <a:gd name="T78" fmla="*/ 73 w 109"/>
                  <a:gd name="T79" fmla="*/ 16 h 130"/>
                  <a:gd name="T80" fmla="*/ 87 w 109"/>
                  <a:gd name="T81" fmla="*/ 26 h 130"/>
                  <a:gd name="T82" fmla="*/ 97 w 109"/>
                  <a:gd name="T83" fmla="*/ 43 h 130"/>
                  <a:gd name="T84" fmla="*/ 100 w 109"/>
                  <a:gd name="T85" fmla="*/ 65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207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99 w 100"/>
                  <a:gd name="T1" fmla="*/ 48 h 119"/>
                  <a:gd name="T2" fmla="*/ 91 w 100"/>
                  <a:gd name="T3" fmla="*/ 26 h 119"/>
                  <a:gd name="T4" fmla="*/ 78 w 100"/>
                  <a:gd name="T5" fmla="*/ 11 h 119"/>
                  <a:gd name="T6" fmla="*/ 60 w 100"/>
                  <a:gd name="T7" fmla="*/ 1 h 119"/>
                  <a:gd name="T8" fmla="*/ 40 w 100"/>
                  <a:gd name="T9" fmla="*/ 1 h 119"/>
                  <a:gd name="T10" fmla="*/ 22 w 100"/>
                  <a:gd name="T11" fmla="*/ 11 h 119"/>
                  <a:gd name="T12" fmla="*/ 8 w 100"/>
                  <a:gd name="T13" fmla="*/ 26 h 119"/>
                  <a:gd name="T14" fmla="*/ 1 w 100"/>
                  <a:gd name="T15" fmla="*/ 48 h 119"/>
                  <a:gd name="T16" fmla="*/ 1 w 100"/>
                  <a:gd name="T17" fmla="*/ 72 h 119"/>
                  <a:gd name="T18" fmla="*/ 8 w 100"/>
                  <a:gd name="T19" fmla="*/ 93 h 119"/>
                  <a:gd name="T20" fmla="*/ 22 w 100"/>
                  <a:gd name="T21" fmla="*/ 109 h 119"/>
                  <a:gd name="T22" fmla="*/ 40 w 100"/>
                  <a:gd name="T23" fmla="*/ 117 h 119"/>
                  <a:gd name="T24" fmla="*/ 60 w 100"/>
                  <a:gd name="T25" fmla="*/ 117 h 119"/>
                  <a:gd name="T26" fmla="*/ 78 w 100"/>
                  <a:gd name="T27" fmla="*/ 109 h 119"/>
                  <a:gd name="T28" fmla="*/ 91 w 100"/>
                  <a:gd name="T29" fmla="*/ 93 h 119"/>
                  <a:gd name="T30" fmla="*/ 99 w 100"/>
                  <a:gd name="T31" fmla="*/ 72 h 119"/>
                  <a:gd name="T32" fmla="*/ 91 w 100"/>
                  <a:gd name="T33" fmla="*/ 60 h 119"/>
                  <a:gd name="T34" fmla="*/ 87 w 100"/>
                  <a:gd name="T35" fmla="*/ 79 h 119"/>
                  <a:gd name="T36" fmla="*/ 79 w 100"/>
                  <a:gd name="T37" fmla="*/ 95 h 119"/>
                  <a:gd name="T38" fmla="*/ 66 w 100"/>
                  <a:gd name="T39" fmla="*/ 104 h 119"/>
                  <a:gd name="T40" fmla="*/ 50 w 100"/>
                  <a:gd name="T41" fmla="*/ 108 h 119"/>
                  <a:gd name="T42" fmla="*/ 34 w 100"/>
                  <a:gd name="T43" fmla="*/ 104 h 119"/>
                  <a:gd name="T44" fmla="*/ 20 w 100"/>
                  <a:gd name="T45" fmla="*/ 95 h 119"/>
                  <a:gd name="T46" fmla="*/ 12 w 100"/>
                  <a:gd name="T47" fmla="*/ 79 h 119"/>
                  <a:gd name="T48" fmla="*/ 9 w 100"/>
                  <a:gd name="T49" fmla="*/ 60 h 119"/>
                  <a:gd name="T50" fmla="*/ 12 w 100"/>
                  <a:gd name="T51" fmla="*/ 41 h 119"/>
                  <a:gd name="T52" fmla="*/ 20 w 100"/>
                  <a:gd name="T53" fmla="*/ 25 h 119"/>
                  <a:gd name="T54" fmla="*/ 34 w 100"/>
                  <a:gd name="T55" fmla="*/ 15 h 119"/>
                  <a:gd name="T56" fmla="*/ 50 w 100"/>
                  <a:gd name="T57" fmla="*/ 11 h 119"/>
                  <a:gd name="T58" fmla="*/ 66 w 100"/>
                  <a:gd name="T59" fmla="*/ 15 h 119"/>
                  <a:gd name="T60" fmla="*/ 79 w 100"/>
                  <a:gd name="T61" fmla="*/ 25 h 119"/>
                  <a:gd name="T62" fmla="*/ 87 w 100"/>
                  <a:gd name="T63" fmla="*/ 41 h 119"/>
                  <a:gd name="T64" fmla="*/ 91 w 100"/>
                  <a:gd name="T65" fmla="*/ 6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208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90 w 91"/>
                  <a:gd name="T1" fmla="*/ 43 h 108"/>
                  <a:gd name="T2" fmla="*/ 83 w 91"/>
                  <a:gd name="T3" fmla="*/ 24 h 108"/>
                  <a:gd name="T4" fmla="*/ 71 w 91"/>
                  <a:gd name="T5" fmla="*/ 9 h 108"/>
                  <a:gd name="T6" fmla="*/ 55 w 91"/>
                  <a:gd name="T7" fmla="*/ 1 h 108"/>
                  <a:gd name="T8" fmla="*/ 37 w 91"/>
                  <a:gd name="T9" fmla="*/ 1 h 108"/>
                  <a:gd name="T10" fmla="*/ 21 w 91"/>
                  <a:gd name="T11" fmla="*/ 9 h 108"/>
                  <a:gd name="T12" fmla="*/ 8 w 91"/>
                  <a:gd name="T13" fmla="*/ 24 h 108"/>
                  <a:gd name="T14" fmla="*/ 1 w 91"/>
                  <a:gd name="T15" fmla="*/ 43 h 108"/>
                  <a:gd name="T16" fmla="*/ 1 w 91"/>
                  <a:gd name="T17" fmla="*/ 65 h 108"/>
                  <a:gd name="T18" fmla="*/ 8 w 91"/>
                  <a:gd name="T19" fmla="*/ 84 h 108"/>
                  <a:gd name="T20" fmla="*/ 21 w 91"/>
                  <a:gd name="T21" fmla="*/ 98 h 108"/>
                  <a:gd name="T22" fmla="*/ 37 w 91"/>
                  <a:gd name="T23" fmla="*/ 107 h 108"/>
                  <a:gd name="T24" fmla="*/ 55 w 91"/>
                  <a:gd name="T25" fmla="*/ 107 h 108"/>
                  <a:gd name="T26" fmla="*/ 71 w 91"/>
                  <a:gd name="T27" fmla="*/ 98 h 108"/>
                  <a:gd name="T28" fmla="*/ 83 w 91"/>
                  <a:gd name="T29" fmla="*/ 84 h 108"/>
                  <a:gd name="T30" fmla="*/ 90 w 91"/>
                  <a:gd name="T31" fmla="*/ 65 h 108"/>
                  <a:gd name="T32" fmla="*/ 82 w 91"/>
                  <a:gd name="T33" fmla="*/ 54 h 108"/>
                  <a:gd name="T34" fmla="*/ 79 w 91"/>
                  <a:gd name="T35" fmla="*/ 71 h 108"/>
                  <a:gd name="T36" fmla="*/ 72 w 91"/>
                  <a:gd name="T37" fmla="*/ 84 h 108"/>
                  <a:gd name="T38" fmla="*/ 60 w 91"/>
                  <a:gd name="T39" fmla="*/ 93 h 108"/>
                  <a:gd name="T40" fmla="*/ 46 w 91"/>
                  <a:gd name="T41" fmla="*/ 97 h 108"/>
                  <a:gd name="T42" fmla="*/ 32 w 91"/>
                  <a:gd name="T43" fmla="*/ 93 h 108"/>
                  <a:gd name="T44" fmla="*/ 21 w 91"/>
                  <a:gd name="T45" fmla="*/ 84 h 108"/>
                  <a:gd name="T46" fmla="*/ 12 w 91"/>
                  <a:gd name="T47" fmla="*/ 71 h 108"/>
                  <a:gd name="T48" fmla="*/ 9 w 91"/>
                  <a:gd name="T49" fmla="*/ 54 h 108"/>
                  <a:gd name="T50" fmla="*/ 12 w 91"/>
                  <a:gd name="T51" fmla="*/ 37 h 108"/>
                  <a:gd name="T52" fmla="*/ 21 w 91"/>
                  <a:gd name="T53" fmla="*/ 24 h 108"/>
                  <a:gd name="T54" fmla="*/ 32 w 91"/>
                  <a:gd name="T55" fmla="*/ 14 h 108"/>
                  <a:gd name="T56" fmla="*/ 46 w 91"/>
                  <a:gd name="T57" fmla="*/ 11 h 108"/>
                  <a:gd name="T58" fmla="*/ 60 w 91"/>
                  <a:gd name="T59" fmla="*/ 14 h 108"/>
                  <a:gd name="T60" fmla="*/ 72 w 91"/>
                  <a:gd name="T61" fmla="*/ 24 h 108"/>
                  <a:gd name="T62" fmla="*/ 79 w 91"/>
                  <a:gd name="T63" fmla="*/ 37 h 108"/>
                  <a:gd name="T64" fmla="*/ 82 w 91"/>
                  <a:gd name="T6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209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81 w 82"/>
                  <a:gd name="T1" fmla="*/ 39 h 97"/>
                  <a:gd name="T2" fmla="*/ 75 w 82"/>
                  <a:gd name="T3" fmla="*/ 21 h 97"/>
                  <a:gd name="T4" fmla="*/ 64 w 82"/>
                  <a:gd name="T5" fmla="*/ 8 h 97"/>
                  <a:gd name="T6" fmla="*/ 49 w 82"/>
                  <a:gd name="T7" fmla="*/ 1 h 97"/>
                  <a:gd name="T8" fmla="*/ 33 w 82"/>
                  <a:gd name="T9" fmla="*/ 1 h 97"/>
                  <a:gd name="T10" fmla="*/ 18 w 82"/>
                  <a:gd name="T11" fmla="*/ 8 h 97"/>
                  <a:gd name="T12" fmla="*/ 7 w 82"/>
                  <a:gd name="T13" fmla="*/ 21 h 97"/>
                  <a:gd name="T14" fmla="*/ 0 w 82"/>
                  <a:gd name="T15" fmla="*/ 39 h 97"/>
                  <a:gd name="T16" fmla="*/ 0 w 82"/>
                  <a:gd name="T17" fmla="*/ 58 h 97"/>
                  <a:gd name="T18" fmla="*/ 7 w 82"/>
                  <a:gd name="T19" fmla="*/ 76 h 97"/>
                  <a:gd name="T20" fmla="*/ 18 w 82"/>
                  <a:gd name="T21" fmla="*/ 90 h 97"/>
                  <a:gd name="T22" fmla="*/ 33 w 82"/>
                  <a:gd name="T23" fmla="*/ 97 h 97"/>
                  <a:gd name="T24" fmla="*/ 49 w 82"/>
                  <a:gd name="T25" fmla="*/ 97 h 97"/>
                  <a:gd name="T26" fmla="*/ 64 w 82"/>
                  <a:gd name="T27" fmla="*/ 90 h 97"/>
                  <a:gd name="T28" fmla="*/ 75 w 82"/>
                  <a:gd name="T29" fmla="*/ 76 h 97"/>
                  <a:gd name="T30" fmla="*/ 81 w 82"/>
                  <a:gd name="T31" fmla="*/ 58 h 97"/>
                  <a:gd name="T32" fmla="*/ 73 w 82"/>
                  <a:gd name="T33" fmla="*/ 49 h 97"/>
                  <a:gd name="T34" fmla="*/ 70 w 82"/>
                  <a:gd name="T35" fmla="*/ 63 h 97"/>
                  <a:gd name="T36" fmla="*/ 63 w 82"/>
                  <a:gd name="T37" fmla="*/ 75 h 97"/>
                  <a:gd name="T38" fmla="*/ 53 w 82"/>
                  <a:gd name="T39" fmla="*/ 84 h 97"/>
                  <a:gd name="T40" fmla="*/ 41 w 82"/>
                  <a:gd name="T41" fmla="*/ 86 h 97"/>
                  <a:gd name="T42" fmla="*/ 29 w 82"/>
                  <a:gd name="T43" fmla="*/ 84 h 97"/>
                  <a:gd name="T44" fmla="*/ 19 w 82"/>
                  <a:gd name="T45" fmla="*/ 75 h 97"/>
                  <a:gd name="T46" fmla="*/ 11 w 82"/>
                  <a:gd name="T47" fmla="*/ 63 h 97"/>
                  <a:gd name="T48" fmla="*/ 9 w 82"/>
                  <a:gd name="T49" fmla="*/ 49 h 97"/>
                  <a:gd name="T50" fmla="*/ 11 w 82"/>
                  <a:gd name="T51" fmla="*/ 34 h 97"/>
                  <a:gd name="T52" fmla="*/ 19 w 82"/>
                  <a:gd name="T53" fmla="*/ 22 h 97"/>
                  <a:gd name="T54" fmla="*/ 29 w 82"/>
                  <a:gd name="T55" fmla="*/ 14 h 97"/>
                  <a:gd name="T56" fmla="*/ 41 w 82"/>
                  <a:gd name="T57" fmla="*/ 10 h 97"/>
                  <a:gd name="T58" fmla="*/ 53 w 82"/>
                  <a:gd name="T59" fmla="*/ 14 h 97"/>
                  <a:gd name="T60" fmla="*/ 63 w 82"/>
                  <a:gd name="T61" fmla="*/ 22 h 97"/>
                  <a:gd name="T62" fmla="*/ 70 w 82"/>
                  <a:gd name="T63" fmla="*/ 34 h 97"/>
                  <a:gd name="T64" fmla="*/ 73 w 82"/>
                  <a:gd name="T65" fmla="*/ 4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210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72 w 73"/>
                  <a:gd name="T1" fmla="*/ 34 h 86"/>
                  <a:gd name="T2" fmla="*/ 67 w 73"/>
                  <a:gd name="T3" fmla="*/ 19 h 86"/>
                  <a:gd name="T4" fmla="*/ 57 w 73"/>
                  <a:gd name="T5" fmla="*/ 7 h 86"/>
                  <a:gd name="T6" fmla="*/ 44 w 73"/>
                  <a:gd name="T7" fmla="*/ 1 h 86"/>
                  <a:gd name="T8" fmla="*/ 30 w 73"/>
                  <a:gd name="T9" fmla="*/ 1 h 86"/>
                  <a:gd name="T10" fmla="*/ 17 w 73"/>
                  <a:gd name="T11" fmla="*/ 7 h 86"/>
                  <a:gd name="T12" fmla="*/ 6 w 73"/>
                  <a:gd name="T13" fmla="*/ 19 h 86"/>
                  <a:gd name="T14" fmla="*/ 1 w 73"/>
                  <a:gd name="T15" fmla="*/ 34 h 86"/>
                  <a:gd name="T16" fmla="*/ 1 w 73"/>
                  <a:gd name="T17" fmla="*/ 51 h 86"/>
                  <a:gd name="T18" fmla="*/ 6 w 73"/>
                  <a:gd name="T19" fmla="*/ 67 h 86"/>
                  <a:gd name="T20" fmla="*/ 17 w 73"/>
                  <a:gd name="T21" fmla="*/ 79 h 86"/>
                  <a:gd name="T22" fmla="*/ 30 w 73"/>
                  <a:gd name="T23" fmla="*/ 85 h 86"/>
                  <a:gd name="T24" fmla="*/ 44 w 73"/>
                  <a:gd name="T25" fmla="*/ 85 h 86"/>
                  <a:gd name="T26" fmla="*/ 57 w 73"/>
                  <a:gd name="T27" fmla="*/ 79 h 86"/>
                  <a:gd name="T28" fmla="*/ 67 w 73"/>
                  <a:gd name="T29" fmla="*/ 67 h 86"/>
                  <a:gd name="T30" fmla="*/ 72 w 73"/>
                  <a:gd name="T31" fmla="*/ 51 h 86"/>
                  <a:gd name="T32" fmla="*/ 64 w 73"/>
                  <a:gd name="T33" fmla="*/ 43 h 86"/>
                  <a:gd name="T34" fmla="*/ 62 w 73"/>
                  <a:gd name="T35" fmla="*/ 55 h 86"/>
                  <a:gd name="T36" fmla="*/ 56 w 73"/>
                  <a:gd name="T37" fmla="*/ 66 h 86"/>
                  <a:gd name="T38" fmla="*/ 48 w 73"/>
                  <a:gd name="T39" fmla="*/ 73 h 86"/>
                  <a:gd name="T40" fmla="*/ 37 w 73"/>
                  <a:gd name="T41" fmla="*/ 75 h 86"/>
                  <a:gd name="T42" fmla="*/ 27 w 73"/>
                  <a:gd name="T43" fmla="*/ 73 h 86"/>
                  <a:gd name="T44" fmla="*/ 18 w 73"/>
                  <a:gd name="T45" fmla="*/ 66 h 86"/>
                  <a:gd name="T46" fmla="*/ 12 w 73"/>
                  <a:gd name="T47" fmla="*/ 55 h 86"/>
                  <a:gd name="T48" fmla="*/ 10 w 73"/>
                  <a:gd name="T49" fmla="*/ 43 h 86"/>
                  <a:gd name="T50" fmla="*/ 12 w 73"/>
                  <a:gd name="T51" fmla="*/ 30 h 86"/>
                  <a:gd name="T52" fmla="*/ 18 w 73"/>
                  <a:gd name="T53" fmla="*/ 20 h 86"/>
                  <a:gd name="T54" fmla="*/ 27 w 73"/>
                  <a:gd name="T55" fmla="*/ 13 h 86"/>
                  <a:gd name="T56" fmla="*/ 37 w 73"/>
                  <a:gd name="T57" fmla="*/ 10 h 86"/>
                  <a:gd name="T58" fmla="*/ 48 w 73"/>
                  <a:gd name="T59" fmla="*/ 13 h 86"/>
                  <a:gd name="T60" fmla="*/ 56 w 73"/>
                  <a:gd name="T61" fmla="*/ 20 h 86"/>
                  <a:gd name="T62" fmla="*/ 62 w 73"/>
                  <a:gd name="T63" fmla="*/ 30 h 86"/>
                  <a:gd name="T64" fmla="*/ 64 w 73"/>
                  <a:gd name="T65" fmla="*/ 43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211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63 w 64"/>
                  <a:gd name="T1" fmla="*/ 32 h 76"/>
                  <a:gd name="T2" fmla="*/ 58 w 64"/>
                  <a:gd name="T3" fmla="*/ 17 h 76"/>
                  <a:gd name="T4" fmla="*/ 50 w 64"/>
                  <a:gd name="T5" fmla="*/ 8 h 76"/>
                  <a:gd name="T6" fmla="*/ 38 w 64"/>
                  <a:gd name="T7" fmla="*/ 2 h 76"/>
                  <a:gd name="T8" fmla="*/ 26 w 64"/>
                  <a:gd name="T9" fmla="*/ 2 h 76"/>
                  <a:gd name="T10" fmla="*/ 15 w 64"/>
                  <a:gd name="T11" fmla="*/ 8 h 76"/>
                  <a:gd name="T12" fmla="*/ 6 w 64"/>
                  <a:gd name="T13" fmla="*/ 17 h 76"/>
                  <a:gd name="T14" fmla="*/ 0 w 64"/>
                  <a:gd name="T15" fmla="*/ 32 h 76"/>
                  <a:gd name="T16" fmla="*/ 0 w 64"/>
                  <a:gd name="T17" fmla="*/ 46 h 76"/>
                  <a:gd name="T18" fmla="*/ 6 w 64"/>
                  <a:gd name="T19" fmla="*/ 60 h 76"/>
                  <a:gd name="T20" fmla="*/ 15 w 64"/>
                  <a:gd name="T21" fmla="*/ 70 h 76"/>
                  <a:gd name="T22" fmla="*/ 26 w 64"/>
                  <a:gd name="T23" fmla="*/ 76 h 76"/>
                  <a:gd name="T24" fmla="*/ 38 w 64"/>
                  <a:gd name="T25" fmla="*/ 76 h 76"/>
                  <a:gd name="T26" fmla="*/ 50 w 64"/>
                  <a:gd name="T27" fmla="*/ 70 h 76"/>
                  <a:gd name="T28" fmla="*/ 58 w 64"/>
                  <a:gd name="T29" fmla="*/ 60 h 76"/>
                  <a:gd name="T30" fmla="*/ 63 w 64"/>
                  <a:gd name="T31" fmla="*/ 46 h 76"/>
                  <a:gd name="T32" fmla="*/ 55 w 64"/>
                  <a:gd name="T33" fmla="*/ 39 h 76"/>
                  <a:gd name="T34" fmla="*/ 53 w 64"/>
                  <a:gd name="T35" fmla="*/ 50 h 76"/>
                  <a:gd name="T36" fmla="*/ 48 w 64"/>
                  <a:gd name="T37" fmla="*/ 58 h 76"/>
                  <a:gd name="T38" fmla="*/ 41 w 64"/>
                  <a:gd name="T39" fmla="*/ 64 h 76"/>
                  <a:gd name="T40" fmla="*/ 32 w 64"/>
                  <a:gd name="T41" fmla="*/ 65 h 76"/>
                  <a:gd name="T42" fmla="*/ 23 w 64"/>
                  <a:gd name="T43" fmla="*/ 64 h 76"/>
                  <a:gd name="T44" fmla="*/ 16 w 64"/>
                  <a:gd name="T45" fmla="*/ 58 h 76"/>
                  <a:gd name="T46" fmla="*/ 11 w 64"/>
                  <a:gd name="T47" fmla="*/ 50 h 76"/>
                  <a:gd name="T48" fmla="*/ 10 w 64"/>
                  <a:gd name="T49" fmla="*/ 39 h 76"/>
                  <a:gd name="T50" fmla="*/ 11 w 64"/>
                  <a:gd name="T51" fmla="*/ 28 h 76"/>
                  <a:gd name="T52" fmla="*/ 16 w 64"/>
                  <a:gd name="T53" fmla="*/ 20 h 76"/>
                  <a:gd name="T54" fmla="*/ 23 w 64"/>
                  <a:gd name="T55" fmla="*/ 14 h 76"/>
                  <a:gd name="T56" fmla="*/ 32 w 64"/>
                  <a:gd name="T57" fmla="*/ 11 h 76"/>
                  <a:gd name="T58" fmla="*/ 41 w 64"/>
                  <a:gd name="T59" fmla="*/ 14 h 76"/>
                  <a:gd name="T60" fmla="*/ 48 w 64"/>
                  <a:gd name="T61" fmla="*/ 20 h 76"/>
                  <a:gd name="T62" fmla="*/ 53 w 64"/>
                  <a:gd name="T63" fmla="*/ 28 h 76"/>
                  <a:gd name="T64" fmla="*/ 55 w 64"/>
                  <a:gd name="T65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12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54 w 54"/>
                  <a:gd name="T1" fmla="*/ 27 h 65"/>
                  <a:gd name="T2" fmla="*/ 49 w 54"/>
                  <a:gd name="T3" fmla="*/ 15 h 65"/>
                  <a:gd name="T4" fmla="*/ 42 w 54"/>
                  <a:gd name="T5" fmla="*/ 6 h 65"/>
                  <a:gd name="T6" fmla="*/ 33 w 54"/>
                  <a:gd name="T7" fmla="*/ 2 h 65"/>
                  <a:gd name="T8" fmla="*/ 22 w 54"/>
                  <a:gd name="T9" fmla="*/ 2 h 65"/>
                  <a:gd name="T10" fmla="*/ 12 w 54"/>
                  <a:gd name="T11" fmla="*/ 6 h 65"/>
                  <a:gd name="T12" fmla="*/ 5 w 54"/>
                  <a:gd name="T13" fmla="*/ 15 h 65"/>
                  <a:gd name="T14" fmla="*/ 1 w 54"/>
                  <a:gd name="T15" fmla="*/ 27 h 65"/>
                  <a:gd name="T16" fmla="*/ 1 w 54"/>
                  <a:gd name="T17" fmla="*/ 39 h 65"/>
                  <a:gd name="T18" fmla="*/ 5 w 54"/>
                  <a:gd name="T19" fmla="*/ 51 h 65"/>
                  <a:gd name="T20" fmla="*/ 12 w 54"/>
                  <a:gd name="T21" fmla="*/ 59 h 65"/>
                  <a:gd name="T22" fmla="*/ 22 w 54"/>
                  <a:gd name="T23" fmla="*/ 64 h 65"/>
                  <a:gd name="T24" fmla="*/ 33 w 54"/>
                  <a:gd name="T25" fmla="*/ 64 h 65"/>
                  <a:gd name="T26" fmla="*/ 42 w 54"/>
                  <a:gd name="T27" fmla="*/ 59 h 65"/>
                  <a:gd name="T28" fmla="*/ 49 w 54"/>
                  <a:gd name="T29" fmla="*/ 51 h 65"/>
                  <a:gd name="T30" fmla="*/ 54 w 54"/>
                  <a:gd name="T31" fmla="*/ 39 h 65"/>
                  <a:gd name="T32" fmla="*/ 45 w 54"/>
                  <a:gd name="T33" fmla="*/ 33 h 65"/>
                  <a:gd name="T34" fmla="*/ 44 w 54"/>
                  <a:gd name="T35" fmla="*/ 41 h 65"/>
                  <a:gd name="T36" fmla="*/ 40 w 54"/>
                  <a:gd name="T37" fmla="*/ 48 h 65"/>
                  <a:gd name="T38" fmla="*/ 34 w 54"/>
                  <a:gd name="T39" fmla="*/ 53 h 65"/>
                  <a:gd name="T40" fmla="*/ 27 w 54"/>
                  <a:gd name="T41" fmla="*/ 54 h 65"/>
                  <a:gd name="T42" fmla="*/ 20 w 54"/>
                  <a:gd name="T43" fmla="*/ 53 h 65"/>
                  <a:gd name="T44" fmla="*/ 14 w 54"/>
                  <a:gd name="T45" fmla="*/ 48 h 65"/>
                  <a:gd name="T46" fmla="*/ 11 w 54"/>
                  <a:gd name="T47" fmla="*/ 41 h 65"/>
                  <a:gd name="T48" fmla="*/ 9 w 54"/>
                  <a:gd name="T49" fmla="*/ 33 h 65"/>
                  <a:gd name="T50" fmla="*/ 11 w 54"/>
                  <a:gd name="T51" fmla="*/ 24 h 65"/>
                  <a:gd name="T52" fmla="*/ 14 w 54"/>
                  <a:gd name="T53" fmla="*/ 17 h 65"/>
                  <a:gd name="T54" fmla="*/ 20 w 54"/>
                  <a:gd name="T55" fmla="*/ 12 h 65"/>
                  <a:gd name="T56" fmla="*/ 27 w 54"/>
                  <a:gd name="T57" fmla="*/ 11 h 65"/>
                  <a:gd name="T58" fmla="*/ 34 w 54"/>
                  <a:gd name="T59" fmla="*/ 12 h 65"/>
                  <a:gd name="T60" fmla="*/ 40 w 54"/>
                  <a:gd name="T61" fmla="*/ 17 h 65"/>
                  <a:gd name="T62" fmla="*/ 44 w 54"/>
                  <a:gd name="T63" fmla="*/ 24 h 65"/>
                  <a:gd name="T64" fmla="*/ 45 w 54"/>
                  <a:gd name="T65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13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44 w 45"/>
                  <a:gd name="T1" fmla="*/ 22 h 54"/>
                  <a:gd name="T2" fmla="*/ 41 w 45"/>
                  <a:gd name="T3" fmla="*/ 12 h 54"/>
                  <a:gd name="T4" fmla="*/ 35 w 45"/>
                  <a:gd name="T5" fmla="*/ 5 h 54"/>
                  <a:gd name="T6" fmla="*/ 27 w 45"/>
                  <a:gd name="T7" fmla="*/ 1 h 54"/>
                  <a:gd name="T8" fmla="*/ 18 w 45"/>
                  <a:gd name="T9" fmla="*/ 1 h 54"/>
                  <a:gd name="T10" fmla="*/ 10 w 45"/>
                  <a:gd name="T11" fmla="*/ 5 h 54"/>
                  <a:gd name="T12" fmla="*/ 3 w 45"/>
                  <a:gd name="T13" fmla="*/ 12 h 54"/>
                  <a:gd name="T14" fmla="*/ 0 w 45"/>
                  <a:gd name="T15" fmla="*/ 22 h 54"/>
                  <a:gd name="T16" fmla="*/ 0 w 45"/>
                  <a:gd name="T17" fmla="*/ 34 h 54"/>
                  <a:gd name="T18" fmla="*/ 3 w 45"/>
                  <a:gd name="T19" fmla="*/ 43 h 54"/>
                  <a:gd name="T20" fmla="*/ 10 w 45"/>
                  <a:gd name="T21" fmla="*/ 51 h 54"/>
                  <a:gd name="T22" fmla="*/ 18 w 45"/>
                  <a:gd name="T23" fmla="*/ 54 h 54"/>
                  <a:gd name="T24" fmla="*/ 27 w 45"/>
                  <a:gd name="T25" fmla="*/ 54 h 54"/>
                  <a:gd name="T26" fmla="*/ 35 w 45"/>
                  <a:gd name="T27" fmla="*/ 51 h 54"/>
                  <a:gd name="T28" fmla="*/ 41 w 45"/>
                  <a:gd name="T29" fmla="*/ 43 h 54"/>
                  <a:gd name="T30" fmla="*/ 44 w 45"/>
                  <a:gd name="T31" fmla="*/ 34 h 54"/>
                  <a:gd name="T32" fmla="*/ 36 w 45"/>
                  <a:gd name="T33" fmla="*/ 28 h 54"/>
                  <a:gd name="T34" fmla="*/ 35 w 45"/>
                  <a:gd name="T35" fmla="*/ 34 h 54"/>
                  <a:gd name="T36" fmla="*/ 32 w 45"/>
                  <a:gd name="T37" fmla="*/ 40 h 54"/>
                  <a:gd name="T38" fmla="*/ 27 w 45"/>
                  <a:gd name="T39" fmla="*/ 42 h 54"/>
                  <a:gd name="T40" fmla="*/ 22 w 45"/>
                  <a:gd name="T41" fmla="*/ 43 h 54"/>
                  <a:gd name="T42" fmla="*/ 17 w 45"/>
                  <a:gd name="T43" fmla="*/ 42 h 54"/>
                  <a:gd name="T44" fmla="*/ 13 w 45"/>
                  <a:gd name="T45" fmla="*/ 40 h 54"/>
                  <a:gd name="T46" fmla="*/ 10 w 45"/>
                  <a:gd name="T47" fmla="*/ 34 h 54"/>
                  <a:gd name="T48" fmla="*/ 9 w 45"/>
                  <a:gd name="T49" fmla="*/ 28 h 54"/>
                  <a:gd name="T50" fmla="*/ 10 w 45"/>
                  <a:gd name="T51" fmla="*/ 22 h 54"/>
                  <a:gd name="T52" fmla="*/ 13 w 45"/>
                  <a:gd name="T53" fmla="*/ 16 h 54"/>
                  <a:gd name="T54" fmla="*/ 17 w 45"/>
                  <a:gd name="T55" fmla="*/ 13 h 54"/>
                  <a:gd name="T56" fmla="*/ 22 w 45"/>
                  <a:gd name="T57" fmla="*/ 11 h 54"/>
                  <a:gd name="T58" fmla="*/ 27 w 45"/>
                  <a:gd name="T59" fmla="*/ 13 h 54"/>
                  <a:gd name="T60" fmla="*/ 32 w 45"/>
                  <a:gd name="T61" fmla="*/ 16 h 54"/>
                  <a:gd name="T62" fmla="*/ 35 w 45"/>
                  <a:gd name="T63" fmla="*/ 22 h 54"/>
                  <a:gd name="T64" fmla="*/ 36 w 45"/>
                  <a:gd name="T65" fmla="*/ 2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14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36 w 36"/>
                  <a:gd name="T1" fmla="*/ 17 h 43"/>
                  <a:gd name="T2" fmla="*/ 33 w 36"/>
                  <a:gd name="T3" fmla="*/ 10 h 43"/>
                  <a:gd name="T4" fmla="*/ 28 w 36"/>
                  <a:gd name="T5" fmla="*/ 4 h 43"/>
                  <a:gd name="T6" fmla="*/ 22 w 36"/>
                  <a:gd name="T7" fmla="*/ 0 h 43"/>
                  <a:gd name="T8" fmla="*/ 14 w 36"/>
                  <a:gd name="T9" fmla="*/ 0 h 43"/>
                  <a:gd name="T10" fmla="*/ 8 w 36"/>
                  <a:gd name="T11" fmla="*/ 4 h 43"/>
                  <a:gd name="T12" fmla="*/ 3 w 36"/>
                  <a:gd name="T13" fmla="*/ 10 h 43"/>
                  <a:gd name="T14" fmla="*/ 0 w 36"/>
                  <a:gd name="T15" fmla="*/ 17 h 43"/>
                  <a:gd name="T16" fmla="*/ 0 w 36"/>
                  <a:gd name="T17" fmla="*/ 27 h 43"/>
                  <a:gd name="T18" fmla="*/ 3 w 36"/>
                  <a:gd name="T19" fmla="*/ 34 h 43"/>
                  <a:gd name="T20" fmla="*/ 8 w 36"/>
                  <a:gd name="T21" fmla="*/ 40 h 43"/>
                  <a:gd name="T22" fmla="*/ 14 w 36"/>
                  <a:gd name="T23" fmla="*/ 43 h 43"/>
                  <a:gd name="T24" fmla="*/ 22 w 36"/>
                  <a:gd name="T25" fmla="*/ 43 h 43"/>
                  <a:gd name="T26" fmla="*/ 28 w 36"/>
                  <a:gd name="T27" fmla="*/ 40 h 43"/>
                  <a:gd name="T28" fmla="*/ 33 w 36"/>
                  <a:gd name="T29" fmla="*/ 34 h 43"/>
                  <a:gd name="T30" fmla="*/ 36 w 36"/>
                  <a:gd name="T31" fmla="*/ 27 h 43"/>
                  <a:gd name="T32" fmla="*/ 27 w 36"/>
                  <a:gd name="T33" fmla="*/ 22 h 43"/>
                  <a:gd name="T34" fmla="*/ 26 w 36"/>
                  <a:gd name="T35" fmla="*/ 25 h 43"/>
                  <a:gd name="T36" fmla="*/ 24 w 36"/>
                  <a:gd name="T37" fmla="*/ 29 h 43"/>
                  <a:gd name="T38" fmla="*/ 22 w 36"/>
                  <a:gd name="T39" fmla="*/ 31 h 43"/>
                  <a:gd name="T40" fmla="*/ 18 w 36"/>
                  <a:gd name="T41" fmla="*/ 33 h 43"/>
                  <a:gd name="T42" fmla="*/ 15 w 36"/>
                  <a:gd name="T43" fmla="*/ 31 h 43"/>
                  <a:gd name="T44" fmla="*/ 12 w 36"/>
                  <a:gd name="T45" fmla="*/ 29 h 43"/>
                  <a:gd name="T46" fmla="*/ 10 w 36"/>
                  <a:gd name="T47" fmla="*/ 25 h 43"/>
                  <a:gd name="T48" fmla="*/ 9 w 36"/>
                  <a:gd name="T49" fmla="*/ 22 h 43"/>
                  <a:gd name="T50" fmla="*/ 10 w 36"/>
                  <a:gd name="T51" fmla="*/ 17 h 43"/>
                  <a:gd name="T52" fmla="*/ 12 w 36"/>
                  <a:gd name="T53" fmla="*/ 15 h 43"/>
                  <a:gd name="T54" fmla="*/ 15 w 36"/>
                  <a:gd name="T55" fmla="*/ 12 h 43"/>
                  <a:gd name="T56" fmla="*/ 18 w 36"/>
                  <a:gd name="T57" fmla="*/ 11 h 43"/>
                  <a:gd name="T58" fmla="*/ 22 w 36"/>
                  <a:gd name="T59" fmla="*/ 12 h 43"/>
                  <a:gd name="T60" fmla="*/ 24 w 36"/>
                  <a:gd name="T61" fmla="*/ 15 h 43"/>
                  <a:gd name="T62" fmla="*/ 26 w 36"/>
                  <a:gd name="T63" fmla="*/ 17 h 43"/>
                  <a:gd name="T64" fmla="*/ 27 w 36"/>
                  <a:gd name="T65" fmla="*/ 2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15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27 w 27"/>
                  <a:gd name="T1" fmla="*/ 17 h 32"/>
                  <a:gd name="T2" fmla="*/ 26 w 27"/>
                  <a:gd name="T3" fmla="*/ 13 h 32"/>
                  <a:gd name="T4" fmla="*/ 26 w 27"/>
                  <a:gd name="T5" fmla="*/ 11 h 32"/>
                  <a:gd name="T6" fmla="*/ 24 w 27"/>
                  <a:gd name="T7" fmla="*/ 7 h 32"/>
                  <a:gd name="T8" fmla="*/ 23 w 27"/>
                  <a:gd name="T9" fmla="*/ 5 h 32"/>
                  <a:gd name="T10" fmla="*/ 21 w 27"/>
                  <a:gd name="T11" fmla="*/ 4 h 32"/>
                  <a:gd name="T12" fmla="*/ 18 w 27"/>
                  <a:gd name="T13" fmla="*/ 2 h 32"/>
                  <a:gd name="T14" fmla="*/ 16 w 27"/>
                  <a:gd name="T15" fmla="*/ 1 h 32"/>
                  <a:gd name="T16" fmla="*/ 13 w 27"/>
                  <a:gd name="T17" fmla="*/ 0 h 32"/>
                  <a:gd name="T18" fmla="*/ 10 w 27"/>
                  <a:gd name="T19" fmla="*/ 1 h 32"/>
                  <a:gd name="T20" fmla="*/ 8 w 27"/>
                  <a:gd name="T21" fmla="*/ 2 h 32"/>
                  <a:gd name="T22" fmla="*/ 6 w 27"/>
                  <a:gd name="T23" fmla="*/ 4 h 32"/>
                  <a:gd name="T24" fmla="*/ 4 w 27"/>
                  <a:gd name="T25" fmla="*/ 5 h 32"/>
                  <a:gd name="T26" fmla="*/ 2 w 27"/>
                  <a:gd name="T27" fmla="*/ 7 h 32"/>
                  <a:gd name="T28" fmla="*/ 1 w 27"/>
                  <a:gd name="T29" fmla="*/ 11 h 32"/>
                  <a:gd name="T30" fmla="*/ 0 w 27"/>
                  <a:gd name="T31" fmla="*/ 13 h 32"/>
                  <a:gd name="T32" fmla="*/ 0 w 27"/>
                  <a:gd name="T33" fmla="*/ 17 h 32"/>
                  <a:gd name="T34" fmla="*/ 0 w 27"/>
                  <a:gd name="T35" fmla="*/ 20 h 32"/>
                  <a:gd name="T36" fmla="*/ 1 w 27"/>
                  <a:gd name="T37" fmla="*/ 23 h 32"/>
                  <a:gd name="T38" fmla="*/ 2 w 27"/>
                  <a:gd name="T39" fmla="*/ 26 h 32"/>
                  <a:gd name="T40" fmla="*/ 4 w 27"/>
                  <a:gd name="T41" fmla="*/ 29 h 32"/>
                  <a:gd name="T42" fmla="*/ 6 w 27"/>
                  <a:gd name="T43" fmla="*/ 30 h 32"/>
                  <a:gd name="T44" fmla="*/ 8 w 27"/>
                  <a:gd name="T45" fmla="*/ 31 h 32"/>
                  <a:gd name="T46" fmla="*/ 10 w 27"/>
                  <a:gd name="T47" fmla="*/ 32 h 32"/>
                  <a:gd name="T48" fmla="*/ 13 w 27"/>
                  <a:gd name="T49" fmla="*/ 32 h 32"/>
                  <a:gd name="T50" fmla="*/ 16 w 27"/>
                  <a:gd name="T51" fmla="*/ 32 h 32"/>
                  <a:gd name="T52" fmla="*/ 18 w 27"/>
                  <a:gd name="T53" fmla="*/ 31 h 32"/>
                  <a:gd name="T54" fmla="*/ 21 w 27"/>
                  <a:gd name="T55" fmla="*/ 30 h 32"/>
                  <a:gd name="T56" fmla="*/ 23 w 27"/>
                  <a:gd name="T57" fmla="*/ 29 h 32"/>
                  <a:gd name="T58" fmla="*/ 24 w 27"/>
                  <a:gd name="T59" fmla="*/ 26 h 32"/>
                  <a:gd name="T60" fmla="*/ 26 w 27"/>
                  <a:gd name="T61" fmla="*/ 23 h 32"/>
                  <a:gd name="T62" fmla="*/ 26 w 27"/>
                  <a:gd name="T63" fmla="*/ 20 h 32"/>
                  <a:gd name="T64" fmla="*/ 27 w 27"/>
                  <a:gd name="T65" fmla="*/ 1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16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18 w 18"/>
                  <a:gd name="T1" fmla="*/ 11 h 22"/>
                  <a:gd name="T2" fmla="*/ 18 w 18"/>
                  <a:gd name="T3" fmla="*/ 8 h 22"/>
                  <a:gd name="T4" fmla="*/ 17 w 18"/>
                  <a:gd name="T5" fmla="*/ 6 h 22"/>
                  <a:gd name="T6" fmla="*/ 17 w 18"/>
                  <a:gd name="T7" fmla="*/ 5 h 22"/>
                  <a:gd name="T8" fmla="*/ 15 w 18"/>
                  <a:gd name="T9" fmla="*/ 4 h 22"/>
                  <a:gd name="T10" fmla="*/ 14 w 18"/>
                  <a:gd name="T11" fmla="*/ 2 h 22"/>
                  <a:gd name="T12" fmla="*/ 13 w 18"/>
                  <a:gd name="T13" fmla="*/ 1 h 22"/>
                  <a:gd name="T14" fmla="*/ 11 w 18"/>
                  <a:gd name="T15" fmla="*/ 0 h 22"/>
                  <a:gd name="T16" fmla="*/ 9 w 18"/>
                  <a:gd name="T17" fmla="*/ 0 h 22"/>
                  <a:gd name="T18" fmla="*/ 7 w 18"/>
                  <a:gd name="T19" fmla="*/ 0 h 22"/>
                  <a:gd name="T20" fmla="*/ 6 w 18"/>
                  <a:gd name="T21" fmla="*/ 1 h 22"/>
                  <a:gd name="T22" fmla="*/ 4 w 18"/>
                  <a:gd name="T23" fmla="*/ 2 h 22"/>
                  <a:gd name="T24" fmla="*/ 3 w 18"/>
                  <a:gd name="T25" fmla="*/ 4 h 22"/>
                  <a:gd name="T26" fmla="*/ 2 w 18"/>
                  <a:gd name="T27" fmla="*/ 5 h 22"/>
                  <a:gd name="T28" fmla="*/ 1 w 18"/>
                  <a:gd name="T29" fmla="*/ 6 h 22"/>
                  <a:gd name="T30" fmla="*/ 0 w 18"/>
                  <a:gd name="T31" fmla="*/ 8 h 22"/>
                  <a:gd name="T32" fmla="*/ 0 w 18"/>
                  <a:gd name="T33" fmla="*/ 11 h 22"/>
                  <a:gd name="T34" fmla="*/ 0 w 18"/>
                  <a:gd name="T35" fmla="*/ 13 h 22"/>
                  <a:gd name="T36" fmla="*/ 1 w 18"/>
                  <a:gd name="T37" fmla="*/ 14 h 22"/>
                  <a:gd name="T38" fmla="*/ 2 w 18"/>
                  <a:gd name="T39" fmla="*/ 17 h 22"/>
                  <a:gd name="T40" fmla="*/ 3 w 18"/>
                  <a:gd name="T41" fmla="*/ 18 h 22"/>
                  <a:gd name="T42" fmla="*/ 4 w 18"/>
                  <a:gd name="T43" fmla="*/ 19 h 22"/>
                  <a:gd name="T44" fmla="*/ 6 w 18"/>
                  <a:gd name="T45" fmla="*/ 20 h 22"/>
                  <a:gd name="T46" fmla="*/ 7 w 18"/>
                  <a:gd name="T47" fmla="*/ 22 h 22"/>
                  <a:gd name="T48" fmla="*/ 9 w 18"/>
                  <a:gd name="T49" fmla="*/ 22 h 22"/>
                  <a:gd name="T50" fmla="*/ 11 w 18"/>
                  <a:gd name="T51" fmla="*/ 22 h 22"/>
                  <a:gd name="T52" fmla="*/ 13 w 18"/>
                  <a:gd name="T53" fmla="*/ 20 h 22"/>
                  <a:gd name="T54" fmla="*/ 14 w 18"/>
                  <a:gd name="T55" fmla="*/ 19 h 22"/>
                  <a:gd name="T56" fmla="*/ 15 w 18"/>
                  <a:gd name="T57" fmla="*/ 18 h 22"/>
                  <a:gd name="T58" fmla="*/ 17 w 18"/>
                  <a:gd name="T59" fmla="*/ 17 h 22"/>
                  <a:gd name="T60" fmla="*/ 17 w 18"/>
                  <a:gd name="T61" fmla="*/ 14 h 22"/>
                  <a:gd name="T62" fmla="*/ 18 w 18"/>
                  <a:gd name="T63" fmla="*/ 13 h 22"/>
                  <a:gd name="T64" fmla="*/ 18 w 18"/>
                  <a:gd name="T65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17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9 w 9"/>
                  <a:gd name="T1" fmla="*/ 6 h 11"/>
                  <a:gd name="T2" fmla="*/ 9 w 9"/>
                  <a:gd name="T3" fmla="*/ 5 h 11"/>
                  <a:gd name="T4" fmla="*/ 8 w 9"/>
                  <a:gd name="T5" fmla="*/ 3 h 11"/>
                  <a:gd name="T6" fmla="*/ 8 w 9"/>
                  <a:gd name="T7" fmla="*/ 2 h 11"/>
                  <a:gd name="T8" fmla="*/ 7 w 9"/>
                  <a:gd name="T9" fmla="*/ 2 h 11"/>
                  <a:gd name="T10" fmla="*/ 7 w 9"/>
                  <a:gd name="T11" fmla="*/ 1 h 11"/>
                  <a:gd name="T12" fmla="*/ 6 w 9"/>
                  <a:gd name="T13" fmla="*/ 1 h 11"/>
                  <a:gd name="T14" fmla="*/ 5 w 9"/>
                  <a:gd name="T15" fmla="*/ 1 h 11"/>
                  <a:gd name="T16" fmla="*/ 4 w 9"/>
                  <a:gd name="T17" fmla="*/ 0 h 11"/>
                  <a:gd name="T18" fmla="*/ 3 w 9"/>
                  <a:gd name="T19" fmla="*/ 1 h 11"/>
                  <a:gd name="T20" fmla="*/ 2 w 9"/>
                  <a:gd name="T21" fmla="*/ 1 h 11"/>
                  <a:gd name="T22" fmla="*/ 2 w 9"/>
                  <a:gd name="T23" fmla="*/ 1 h 11"/>
                  <a:gd name="T24" fmla="*/ 1 w 9"/>
                  <a:gd name="T25" fmla="*/ 2 h 11"/>
                  <a:gd name="T26" fmla="*/ 0 w 9"/>
                  <a:gd name="T27" fmla="*/ 2 h 11"/>
                  <a:gd name="T28" fmla="*/ 0 w 9"/>
                  <a:gd name="T29" fmla="*/ 3 h 11"/>
                  <a:gd name="T30" fmla="*/ 0 w 9"/>
                  <a:gd name="T31" fmla="*/ 5 h 11"/>
                  <a:gd name="T32" fmla="*/ 0 w 9"/>
                  <a:gd name="T33" fmla="*/ 6 h 11"/>
                  <a:gd name="T34" fmla="*/ 0 w 9"/>
                  <a:gd name="T35" fmla="*/ 7 h 11"/>
                  <a:gd name="T36" fmla="*/ 0 w 9"/>
                  <a:gd name="T37" fmla="*/ 8 h 11"/>
                  <a:gd name="T38" fmla="*/ 0 w 9"/>
                  <a:gd name="T39" fmla="*/ 8 h 11"/>
                  <a:gd name="T40" fmla="*/ 1 w 9"/>
                  <a:gd name="T41" fmla="*/ 9 h 11"/>
                  <a:gd name="T42" fmla="*/ 2 w 9"/>
                  <a:gd name="T43" fmla="*/ 11 h 11"/>
                  <a:gd name="T44" fmla="*/ 2 w 9"/>
                  <a:gd name="T45" fmla="*/ 11 h 11"/>
                  <a:gd name="T46" fmla="*/ 3 w 9"/>
                  <a:gd name="T47" fmla="*/ 11 h 11"/>
                  <a:gd name="T48" fmla="*/ 4 w 9"/>
                  <a:gd name="T49" fmla="*/ 11 h 11"/>
                  <a:gd name="T50" fmla="*/ 5 w 9"/>
                  <a:gd name="T51" fmla="*/ 11 h 11"/>
                  <a:gd name="T52" fmla="*/ 6 w 9"/>
                  <a:gd name="T53" fmla="*/ 11 h 11"/>
                  <a:gd name="T54" fmla="*/ 7 w 9"/>
                  <a:gd name="T55" fmla="*/ 11 h 11"/>
                  <a:gd name="T56" fmla="*/ 7 w 9"/>
                  <a:gd name="T57" fmla="*/ 9 h 11"/>
                  <a:gd name="T58" fmla="*/ 8 w 9"/>
                  <a:gd name="T59" fmla="*/ 8 h 11"/>
                  <a:gd name="T60" fmla="*/ 8 w 9"/>
                  <a:gd name="T61" fmla="*/ 8 h 11"/>
                  <a:gd name="T62" fmla="*/ 9 w 9"/>
                  <a:gd name="T63" fmla="*/ 7 h 11"/>
                  <a:gd name="T64" fmla="*/ 9 w 9"/>
                  <a:gd name="T6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185 w 220"/>
                  <a:gd name="T1" fmla="*/ 0 h 284"/>
                  <a:gd name="T2" fmla="*/ 0 w 220"/>
                  <a:gd name="T3" fmla="*/ 48 h 284"/>
                  <a:gd name="T4" fmla="*/ 58 w 220"/>
                  <a:gd name="T5" fmla="*/ 260 h 284"/>
                  <a:gd name="T6" fmla="*/ 94 w 220"/>
                  <a:gd name="T7" fmla="*/ 284 h 284"/>
                  <a:gd name="T8" fmla="*/ 220 w 220"/>
                  <a:gd name="T9" fmla="*/ 23 h 284"/>
                  <a:gd name="T10" fmla="*/ 185 w 220"/>
                  <a:gd name="T11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19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186 w 222"/>
                  <a:gd name="T1" fmla="*/ 0 h 157"/>
                  <a:gd name="T2" fmla="*/ 0 w 222"/>
                  <a:gd name="T3" fmla="*/ 48 h 157"/>
                  <a:gd name="T4" fmla="*/ 157 w 222"/>
                  <a:gd name="T5" fmla="*/ 157 h 157"/>
                  <a:gd name="T6" fmla="*/ 222 w 222"/>
                  <a:gd name="T7" fmla="*/ 24 h 157"/>
                  <a:gd name="T8" fmla="*/ 186 w 222"/>
                  <a:gd name="T9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63 w 63"/>
                  <a:gd name="T1" fmla="*/ 0 h 89"/>
                  <a:gd name="T2" fmla="*/ 0 w 63"/>
                  <a:gd name="T3" fmla="*/ 16 h 89"/>
                  <a:gd name="T4" fmla="*/ 20 w 63"/>
                  <a:gd name="T5" fmla="*/ 89 h 89"/>
                  <a:gd name="T6" fmla="*/ 63 w 63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221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63 w 63"/>
                  <a:gd name="T1" fmla="*/ 0 h 46"/>
                  <a:gd name="T2" fmla="*/ 0 w 63"/>
                  <a:gd name="T3" fmla="*/ 16 h 46"/>
                  <a:gd name="T4" fmla="*/ 41 w 63"/>
                  <a:gd name="T5" fmla="*/ 46 h 46"/>
                  <a:gd name="T6" fmla="*/ 63 w 63"/>
                  <a:gd name="T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22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8 w 463"/>
                  <a:gd name="T1" fmla="*/ 0 h 376"/>
                  <a:gd name="T2" fmla="*/ 0 w 463"/>
                  <a:gd name="T3" fmla="*/ 79 h 376"/>
                  <a:gd name="T4" fmla="*/ 432 w 463"/>
                  <a:gd name="T5" fmla="*/ 376 h 376"/>
                  <a:gd name="T6" fmla="*/ 463 w 463"/>
                  <a:gd name="T7" fmla="*/ 311 h 376"/>
                  <a:gd name="T8" fmla="*/ 8 w 463"/>
                  <a:gd name="T9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223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69 w 501"/>
                  <a:gd name="T1" fmla="*/ 0 h 430"/>
                  <a:gd name="T2" fmla="*/ 14 w 501"/>
                  <a:gd name="T3" fmla="*/ 52 h 430"/>
                  <a:gd name="T4" fmla="*/ 0 w 501"/>
                  <a:gd name="T5" fmla="*/ 131 h 430"/>
                  <a:gd name="T6" fmla="*/ 436 w 501"/>
                  <a:gd name="T7" fmla="*/ 430 h 430"/>
                  <a:gd name="T8" fmla="*/ 501 w 501"/>
                  <a:gd name="T9" fmla="*/ 297 h 430"/>
                  <a:gd name="T10" fmla="*/ 69 w 501"/>
                  <a:gd name="T11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24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51 w 487"/>
                  <a:gd name="T1" fmla="*/ 0 h 367"/>
                  <a:gd name="T2" fmla="*/ 0 w 487"/>
                  <a:gd name="T3" fmla="*/ 55 h 367"/>
                  <a:gd name="T4" fmla="*/ 455 w 487"/>
                  <a:gd name="T5" fmla="*/ 367 h 367"/>
                  <a:gd name="T6" fmla="*/ 487 w 487"/>
                  <a:gd name="T7" fmla="*/ 301 h 367"/>
                  <a:gd name="T8" fmla="*/ 51 w 487"/>
                  <a:gd name="T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25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127 w 147"/>
                  <a:gd name="T1" fmla="*/ 0 h 276"/>
                  <a:gd name="T2" fmla="*/ 147 w 147"/>
                  <a:gd name="T3" fmla="*/ 14 h 276"/>
                  <a:gd name="T4" fmla="*/ 20 w 147"/>
                  <a:gd name="T5" fmla="*/ 276 h 276"/>
                  <a:gd name="T6" fmla="*/ 0 w 147"/>
                  <a:gd name="T7" fmla="*/ 263 h 276"/>
                  <a:gd name="T8" fmla="*/ 127 w 147"/>
                  <a:gd name="T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26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94 w 114"/>
                  <a:gd name="T1" fmla="*/ 0 h 209"/>
                  <a:gd name="T2" fmla="*/ 114 w 114"/>
                  <a:gd name="T3" fmla="*/ 14 h 209"/>
                  <a:gd name="T4" fmla="*/ 20 w 114"/>
                  <a:gd name="T5" fmla="*/ 209 h 209"/>
                  <a:gd name="T6" fmla="*/ 0 w 114"/>
                  <a:gd name="T7" fmla="*/ 195 h 209"/>
                  <a:gd name="T8" fmla="*/ 94 w 114"/>
                  <a:gd name="T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27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31 w 51"/>
                  <a:gd name="T1" fmla="*/ 0 h 78"/>
                  <a:gd name="T2" fmla="*/ 51 w 51"/>
                  <a:gd name="T3" fmla="*/ 14 h 78"/>
                  <a:gd name="T4" fmla="*/ 21 w 51"/>
                  <a:gd name="T5" fmla="*/ 78 h 78"/>
                  <a:gd name="T6" fmla="*/ 0 w 51"/>
                  <a:gd name="T7" fmla="*/ 65 h 78"/>
                  <a:gd name="T8" fmla="*/ 31 w 51"/>
                  <a:gd name="T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1994" y="1500904"/>
            <a:ext cx="2661313" cy="46863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0714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5" y="25594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Самоактуализация проявляется при личностном росте.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377" y="3318570"/>
            <a:ext cx="864967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Человек обнаруживает нечто, требующее погружения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 себя, ответственности перед собой и готовности к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кропотливому ежедневному труду, направленному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на обнаружение и реализацию собственных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возможностей. Человек </a:t>
            </a:r>
            <a:r>
              <a:rPr lang="en-US" sz="2800" dirty="0" smtClean="0">
                <a:solidFill>
                  <a:schemeClr val="bg1"/>
                </a:solidFill>
              </a:rPr>
              <a:t>“</a:t>
            </a:r>
            <a:r>
              <a:rPr lang="ru-RU" sz="2800" dirty="0" smtClean="0">
                <a:solidFill>
                  <a:schemeClr val="bg1"/>
                </a:solidFill>
              </a:rPr>
              <a:t>захвачен радостью</a:t>
            </a:r>
            <a:r>
              <a:rPr lang="en-US" sz="2800" dirty="0" smtClean="0">
                <a:solidFill>
                  <a:schemeClr val="bg1"/>
                </a:solidFill>
              </a:rPr>
              <a:t>”</a:t>
            </a:r>
            <a:r>
              <a:rPr lang="ru-RU" sz="2800" dirty="0" smtClean="0">
                <a:solidFill>
                  <a:schemeClr val="bg1"/>
                </a:solidFill>
              </a:rPr>
              <a:t>. Как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только он поймет свою сущность (что для него хорошо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 что плохо, кто он такой, к чему стремится), начнет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понимать свои защитные механизмы.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361" y="1317355"/>
            <a:ext cx="4104155" cy="219994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4913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6" y="109182"/>
            <a:ext cx="7886700" cy="75062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Что нужно сделать, чтобы личностный рост был гармоничным?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9796" y="725962"/>
            <a:ext cx="4094329" cy="3286480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165018" y="1199450"/>
            <a:ext cx="182562" cy="182562"/>
            <a:chOff x="1239" y="1515"/>
            <a:chExt cx="115" cy="115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 rot="2700000">
              <a:off x="1239" y="1515"/>
              <a:ext cx="115" cy="115"/>
            </a:xfrm>
            <a:prstGeom prst="rtTriangle">
              <a:avLst/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5"/>
            <p:cNvSpPr>
              <a:spLocks noChangeArrowheads="1"/>
            </p:cNvSpPr>
            <p:nvPr/>
          </p:nvSpPr>
          <p:spPr bwMode="gray">
            <a:xfrm rot="18900000" flipH="1">
              <a:off x="1239" y="1515"/>
              <a:ext cx="115" cy="115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0466" y="971611"/>
            <a:ext cx="45675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Растущую личность надо научить справ-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</a:rPr>
              <a:t>ляться с жизненными трудностями;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2" name="Group 7"/>
          <p:cNvGrpSpPr>
            <a:grpSpLocks/>
          </p:cNvGrpSpPr>
          <p:nvPr/>
        </p:nvGrpSpPr>
        <p:grpSpPr bwMode="auto">
          <a:xfrm>
            <a:off x="170643" y="1850949"/>
            <a:ext cx="5399100" cy="1323976"/>
            <a:chOff x="1239" y="1404"/>
            <a:chExt cx="3401" cy="834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15" name="AutoShape 10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1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378" y="1404"/>
              <a:ext cx="3262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цели, которые она себе ставит, не появля-</a:t>
              </a:r>
            </a:p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ются беспричинно, они обусловлены как </a:t>
              </a:r>
            </a:p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личностными (внутренними), так и</a:t>
              </a:r>
            </a:p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социальными (внешними) обстоятельствами;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167942" y="3306687"/>
            <a:ext cx="5380049" cy="1016000"/>
            <a:chOff x="1239" y="1491"/>
            <a:chExt cx="3389" cy="640"/>
          </a:xfrm>
        </p:grpSpPr>
        <p:grpSp>
          <p:nvGrpSpPr>
            <p:cNvPr id="18" name="Group 15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0" name="AutoShape 16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AutoShape 17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378" y="1491"/>
              <a:ext cx="325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нормальные психологические предпосылки, </a:t>
              </a:r>
            </a:p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и такие психологические условия, которые </a:t>
              </a:r>
            </a:p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были бы адекватны сензитивным периодам;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205756" y="4456946"/>
            <a:ext cx="9012257" cy="1016001"/>
            <a:chOff x="1239" y="1497"/>
            <a:chExt cx="5677" cy="640"/>
          </a:xfrm>
        </p:grpSpPr>
        <p:grpSp>
          <p:nvGrpSpPr>
            <p:cNvPr id="23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25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1319" y="1497"/>
              <a:ext cx="559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в общении с ребенком, для которого характерна повышенная эмоциональная</a:t>
              </a:r>
            </a:p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чувствительность, родителям и педагогам следует быть особо внимательными,</a:t>
              </a:r>
            </a:p>
            <a:p>
              <a:pPr algn="l"/>
              <a:r>
                <a:rPr lang="ru-RU" sz="2000" dirty="0">
                  <a:solidFill>
                    <a:schemeClr val="bg1"/>
                  </a:solidFill>
                </a:rPr>
                <a:t>и</a:t>
              </a:r>
              <a:r>
                <a:rPr lang="ru-RU" sz="2000" dirty="0" smtClean="0">
                  <a:solidFill>
                    <a:schemeClr val="bg1"/>
                  </a:solidFill>
                </a:rPr>
                <a:t>збегать резких приемов педагогического воздействия;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19"/>
          <p:cNvGrpSpPr>
            <a:grpSpLocks/>
          </p:cNvGrpSpPr>
          <p:nvPr/>
        </p:nvGrpSpPr>
        <p:grpSpPr bwMode="auto">
          <a:xfrm>
            <a:off x="205756" y="5615588"/>
            <a:ext cx="8110557" cy="1106489"/>
            <a:chOff x="1239" y="1515"/>
            <a:chExt cx="5109" cy="697"/>
          </a:xfrm>
        </p:grpSpPr>
        <p:grpSp>
          <p:nvGrpSpPr>
            <p:cNvPr id="30" name="Group 21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32" name="AutoShape 22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AutoShape 23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1319" y="1572"/>
              <a:ext cx="502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воспитание эмоций и воли должно быть направлено, прежде всего, на</a:t>
              </a:r>
            </a:p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формирование способности конструктивно регулировать собственные </a:t>
              </a:r>
            </a:p>
            <a:p>
              <a:pPr algn="l"/>
              <a:r>
                <a:rPr lang="ru-RU" sz="2000" dirty="0" smtClean="0">
                  <a:solidFill>
                    <a:schemeClr val="bg1"/>
                  </a:solidFill>
                </a:rPr>
                <a:t>переживания.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5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1178</Words>
  <Application>Microsoft Office PowerPoint</Application>
  <PresentationFormat>Экран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на тему: “Понятие психологического здоровья. Функции ”</vt:lpstr>
      <vt:lpstr>Что такое психологическое здоровье?</vt:lpstr>
      <vt:lpstr>Психологическое здоровье человека</vt:lpstr>
      <vt:lpstr>Что значит быть психологически здоровым человеком?</vt:lpstr>
      <vt:lpstr>Критерии психологического здоровья:</vt:lpstr>
      <vt:lpstr>Здоровье – следствие полной удовлетворенности основных потребностей человека</vt:lpstr>
      <vt:lpstr>Самоактуализация как главный показатель психического здоровья осуществляется благодаря другим потребностям.</vt:lpstr>
      <vt:lpstr>Самоактуализация проявляется при личностном росте.</vt:lpstr>
      <vt:lpstr>Что нужно сделать, чтобы личностный рост был гармоничным?</vt:lpstr>
      <vt:lpstr>Психологическое здоровье можно описать как систему, включающую такие компоненты как:</vt:lpstr>
      <vt:lpstr>Слайд 11</vt:lpstr>
      <vt:lpstr>Выделение компонентов психологического здоровья позволяет определить следующие задачи психологического консультирования и коррекции: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User</cp:lastModifiedBy>
  <cp:revision>92</cp:revision>
  <dcterms:created xsi:type="dcterms:W3CDTF">2014-11-21T11:00:06Z</dcterms:created>
  <dcterms:modified xsi:type="dcterms:W3CDTF">2016-04-18T05:58:32Z</dcterms:modified>
</cp:coreProperties>
</file>