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0" r:id="rId14"/>
    <p:sldId id="270" r:id="rId15"/>
    <p:sldId id="268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9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C131E5AF-F2F8-41C4-9268-461CD1EFBF1A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E725544-1CA6-4160-AF0D-04C418950D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905DD-91ED-49D6-85D8-52BE246D30FB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16D60-8A69-4415-AD74-87A884C2B8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57032-1B12-429D-BB74-D75FB8BEE217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8CDFA-2176-4CFF-B4F3-944BC838DB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4A035-1E40-480E-9125-06FBCF5CE537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429F7-8123-4B4E-8F02-E6FC666F02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Равнобедренный треугольник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59494-A341-4A2B-B84A-47BDCF28B205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96F40-14EE-437A-91DE-84038C8BF4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A4B09-2C35-4ECB-93CD-097E547C7011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A938E-01EE-4C0D-B79E-666AA93FDE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6B524-D737-4DE1-9826-4BC0648E4279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D4C082F-F8A2-4FE3-B6B9-871061C810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475AA-EA4B-4899-B55F-95A571766CFB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2445A-E395-40E3-8FE0-3AF0B148FE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FC9F4-4CB8-418D-B860-53BB59BAB645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F4432-F243-463B-B918-FD86060268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5644A09D-0867-4B97-A3E3-A484CEDF7013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EB889494-641D-42BC-833D-1CCF7C61F9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FD27733D-8943-4F5B-A3F9-70C81DD466BD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10A9DA5F-47DC-42A2-B749-7E3E1591B2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021A2CC3-2F2E-45D8-BF22-01C4F1CCE816}" type="datetimeFigureOut">
              <a:rPr lang="ru-RU"/>
              <a:pPr>
                <a:defRPr/>
              </a:pPr>
              <a:t>20.05.2015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6A5B3C58-A6E2-4ED3-A0B7-7C4774D36E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64" r:id="rId4"/>
    <p:sldLayoutId id="2147483772" r:id="rId5"/>
    <p:sldLayoutId id="2147483765" r:id="rId6"/>
    <p:sldLayoutId id="2147483766" r:id="rId7"/>
    <p:sldLayoutId id="2147483773" r:id="rId8"/>
    <p:sldLayoutId id="2147483774" r:id="rId9"/>
    <p:sldLayoutId id="2147483767" r:id="rId10"/>
    <p:sldLayoutId id="2147483768" r:id="rId11"/>
  </p:sldLayoutIdLst>
  <p:txStyles>
    <p:titleStyle>
      <a:lvl1pPr marL="484188" indent="-484188" algn="l" rtl="0" eaLnBrk="1" fontAlgn="base" hangingPunct="1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5C8FE9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5C8FE9"/>
          </a:solidFill>
          <a:latin typeface="Century Gothic" pitchFamily="34" charset="0"/>
        </a:defRPr>
      </a:lvl2pPr>
      <a:lvl3pPr marL="484188" indent="-48418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5C8FE9"/>
          </a:solidFill>
          <a:latin typeface="Century Gothic" pitchFamily="34" charset="0"/>
        </a:defRPr>
      </a:lvl3pPr>
      <a:lvl4pPr marL="484188" indent="-48418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5C8FE9"/>
          </a:solidFill>
          <a:latin typeface="Century Gothic" pitchFamily="34" charset="0"/>
        </a:defRPr>
      </a:lvl4pPr>
      <a:lvl5pPr marL="484188" indent="-48418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5C8FE9"/>
          </a:solidFill>
          <a:latin typeface="Century Gothic" pitchFamily="34" charset="0"/>
        </a:defRPr>
      </a:lvl5pPr>
      <a:lvl6pPr marL="941388" indent="-48418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5C8FE9"/>
          </a:solidFill>
          <a:latin typeface="Century Gothic" pitchFamily="34" charset="0"/>
        </a:defRPr>
      </a:lvl6pPr>
      <a:lvl7pPr marL="1398588" indent="-48418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5C8FE9"/>
          </a:solidFill>
          <a:latin typeface="Century Gothic" pitchFamily="34" charset="0"/>
        </a:defRPr>
      </a:lvl7pPr>
      <a:lvl8pPr marL="1855788" indent="-48418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5C8FE9"/>
          </a:solidFill>
          <a:latin typeface="Century Gothic" pitchFamily="34" charset="0"/>
        </a:defRPr>
      </a:lvl8pPr>
      <a:lvl9pPr marL="2312988" indent="-48418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5C8FE9"/>
          </a:solidFill>
          <a:latin typeface="Century Gothic" pitchFamily="34" charset="0"/>
        </a:defRPr>
      </a:lvl9pPr>
    </p:titleStyle>
    <p:bodyStyle>
      <a:lvl1pPr marL="447675" indent="-3825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1" fontAlgn="base" hangingPunct="1">
        <a:spcBef>
          <a:spcPct val="20000"/>
        </a:spcBef>
        <a:spcAft>
          <a:spcPct val="0"/>
        </a:spcAft>
        <a:buClr>
          <a:srgbClr val="8AA4D6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koob.pro/vigodsky_v_l/psi_razvitiya_chelovek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koob.pro/vigodsky_v_l/vigotskij_voprosi_teorii_i_istorii_psihologii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koob.pro/vigodsky_v_l/vigotskij_voprosi_teorii_i_istorii_psihologii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koob.pro/vigodsky_v_l/vihotskij_mishlenie_i_rech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koob.pro/vigodsky_v_l/mental_develop_childre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koob.pro/vigodsky_v_l/vigotskij_lekcii_po_psihologi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koob.pro/vigodsky_v_l/orudie_i_znak_v_razvitii_rebenk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koob.pro/vigodsky_v_l/main_current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koob.pro/vigodsky_v_l/osnovi_defectologii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koob.pro/vigodsky_v_l/pedag_psihologiy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koob.pro/vigodsky_v_l/vigotskij_psihologia_iskusstv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1338" y="428604"/>
            <a:ext cx="8061325" cy="35719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marL="0" indent="484188" algn="ctr" eaLnBrk="1" hangingPunct="1">
              <a:defRPr/>
            </a:pPr>
            <a:r>
              <a:rPr lang="ru-RU" sz="5400" b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onstantia" pitchFamily="18" charset="0"/>
              </a:rPr>
              <a:t>ЛЕВ СЕМЁНОВИЧ ВЫГОТСКИЙ: </a:t>
            </a:r>
            <a:br>
              <a:rPr lang="ru-RU" sz="5400" b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onstantia" pitchFamily="18" charset="0"/>
              </a:rPr>
            </a:br>
            <a:r>
              <a:rPr lang="ru-RU" sz="5400" b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onstantia" pitchFamily="18" charset="0"/>
              </a:rPr>
              <a:t>ЛУЧШИЕ КНИГИ</a:t>
            </a:r>
            <a:endParaRPr lang="ru-RU" sz="5400" b="1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Constantia" pitchFamily="18" charset="0"/>
            </a:endParaRPr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1338" y="2249488"/>
            <a:ext cx="8061325" cy="1752600"/>
          </a:xfrm>
        </p:spPr>
        <p:txBody>
          <a:bodyPr/>
          <a:lstStyle/>
          <a:p>
            <a:pPr marR="0" eaLnBrk="1" hangingPunct="1">
              <a:spcBef>
                <a:spcPct val="0"/>
              </a:spcBef>
            </a:pPr>
            <a:endParaRPr lang="ru-RU" dirty="0" smtClean="0">
              <a:ln>
                <a:noFill/>
              </a:ln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1" y="5357826"/>
            <a:ext cx="76438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Подготовили:</a:t>
            </a:r>
          </a:p>
          <a:p>
            <a:pPr algn="r"/>
            <a:r>
              <a:rPr lang="ru-RU" dirty="0" smtClean="0"/>
              <a:t>Ст.преподаватель кафедры психологии и педагогики </a:t>
            </a:r>
            <a:r>
              <a:rPr lang="ru-RU" dirty="0" err="1" smtClean="0"/>
              <a:t>Спасюк</a:t>
            </a:r>
            <a:r>
              <a:rPr lang="ru-RU" dirty="0" smtClean="0"/>
              <a:t> Т.И.</a:t>
            </a:r>
          </a:p>
          <a:p>
            <a:pPr algn="r"/>
            <a:r>
              <a:rPr lang="ru-RU" dirty="0" smtClean="0"/>
              <a:t>Ст.преподаватель кафедры психологии и педагогики Воронко Е.В.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pPr eaLnBrk="1" hangingPunct="1">
              <a:defRPr/>
            </a:pPr>
            <a:endParaRPr lang="ru-RU" dirty="0"/>
          </a:p>
        </p:txBody>
      </p:sp>
      <p:pic>
        <p:nvPicPr>
          <p:cNvPr id="18435" name="Содержимое 3" descr="Психология развития человека Выготский Л.С.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14282" y="1500174"/>
            <a:ext cx="3214710" cy="4786315"/>
          </a:xfrm>
        </p:spPr>
      </p:pic>
      <p:sp>
        <p:nvSpPr>
          <p:cNvPr id="18436" name="Rectangle 1"/>
          <p:cNvSpPr>
            <a:spLocks noChangeArrowheads="1"/>
          </p:cNvSpPr>
          <p:nvPr/>
        </p:nvSpPr>
        <p:spPr bwMode="auto">
          <a:xfrm rot="626416">
            <a:off x="4038176" y="1695434"/>
            <a:ext cx="4429125" cy="43550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bIns="0" anchor="ctr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Психология развития человека</a:t>
            </a:r>
          </a:p>
          <a:p>
            <a:pPr algn="just" eaLnBrk="0" hangingPunct="0"/>
            <a:r>
              <a:rPr lang="ru-RU" sz="2800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Идеи Л.С. </a:t>
            </a:r>
            <a:r>
              <a:rPr lang="ru-RU" sz="2800" dirty="0" err="1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Выготского</a:t>
            </a:r>
            <a:r>
              <a:rPr lang="ru-RU" sz="2800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и его школы служат основой научного мировоззрения новых поколений психологов по всей России. Именно для них и была подготовлена эта книга.</a:t>
            </a:r>
            <a:endParaRPr lang="ru-RU" sz="2800" dirty="0">
              <a:latin typeface="Century Gothic" pitchFamily="34" charset="0"/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pPr eaLnBrk="1" hangingPunct="1">
              <a:defRPr/>
            </a:pPr>
            <a:endParaRPr lang="ru-RU" dirty="0"/>
          </a:p>
        </p:txBody>
      </p:sp>
      <p:pic>
        <p:nvPicPr>
          <p:cNvPr id="19459" name="Содержимое 3" descr="Собрание сочинений в 6 томах. Том 1 Выготский Л.С.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14282" y="1285860"/>
            <a:ext cx="3143250" cy="4714875"/>
          </a:xfrm>
        </p:spPr>
      </p:pic>
      <p:sp>
        <p:nvSpPr>
          <p:cNvPr id="19460" name="Rectangle 1"/>
          <p:cNvSpPr>
            <a:spLocks noChangeArrowheads="1"/>
          </p:cNvSpPr>
          <p:nvPr/>
        </p:nvSpPr>
        <p:spPr bwMode="auto">
          <a:xfrm rot="435025">
            <a:off x="3183763" y="1802098"/>
            <a:ext cx="5586007" cy="43550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bIns="0" anchor="ctr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Собрание сочинений в 6 томах. </a:t>
            </a:r>
            <a:endParaRPr lang="en-US" sz="2000" b="1" dirty="0">
              <a:solidFill>
                <a:srgbClr val="FF0000"/>
              </a:solidFill>
              <a:ea typeface="Times New Roman" pitchFamily="18" charset="0"/>
              <a:cs typeface="Arial" charset="0"/>
            </a:endParaRPr>
          </a:p>
          <a:p>
            <a:pPr algn="ctr"/>
            <a:r>
              <a:rPr lang="ru-RU" sz="2000" b="1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Том 1</a:t>
            </a:r>
            <a:r>
              <a:rPr lang="en-US" sz="2000" b="1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Вопросы теории и истории психологии.</a:t>
            </a:r>
            <a:endParaRPr lang="ru-RU" sz="2000" dirty="0">
              <a:solidFill>
                <a:srgbClr val="FF0000"/>
              </a:solidFill>
              <a:ea typeface="Times New Roman" pitchFamily="18" charset="0"/>
              <a:cs typeface="Arial" charset="0"/>
            </a:endParaRPr>
          </a:p>
          <a:p>
            <a:pPr algn="just" eaLnBrk="0" hangingPunct="0"/>
            <a:r>
              <a:rPr lang="ru-RU" sz="20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Первый том включает ряд работ </a:t>
            </a:r>
            <a:r>
              <a:rPr lang="ru-RU" sz="2000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Л</a:t>
            </a:r>
            <a:r>
              <a:rPr lang="ru-RU" sz="20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. С. </a:t>
            </a:r>
            <a:r>
              <a:rPr lang="ru-RU" sz="200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Выготского</a:t>
            </a:r>
            <a:r>
              <a:rPr lang="ru-RU" sz="20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, посвященных методологическим основам научной психологии и анализирующих историю развития психологической мысли у нас в стране и за рубежом. Сюда входит и публикуемый впервые труд </a:t>
            </a:r>
            <a:r>
              <a:rPr lang="ru-RU" sz="2000" dirty="0" smtClean="0">
                <a:solidFill>
                  <a:srgbClr val="000000"/>
                </a:solidFill>
                <a:latin typeface="Century Gothic" pitchFamily="34" charset="0"/>
                <a:ea typeface="Times New Roman" pitchFamily="18" charset="0"/>
                <a:cs typeface="Arial" charset="0"/>
              </a:rPr>
              <a:t>«</a:t>
            </a:r>
            <a:r>
              <a:rPr lang="ru-RU" sz="2000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Исторический </a:t>
            </a:r>
            <a:r>
              <a:rPr lang="ru-RU" sz="20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смысл психологического </a:t>
            </a:r>
            <a:r>
              <a:rPr lang="ru-RU" sz="2000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кризиса», </a:t>
            </a:r>
            <a:r>
              <a:rPr lang="ru-RU" sz="20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представляющий как бы синтез идей </a:t>
            </a:r>
            <a:r>
              <a:rPr lang="ru-RU" sz="2000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Л.С. </a:t>
            </a:r>
            <a:r>
              <a:rPr lang="ru-RU" sz="2000" dirty="0" err="1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Выготского</a:t>
            </a:r>
            <a:r>
              <a:rPr lang="ru-RU" sz="20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, касающихся специальной методологии </a:t>
            </a:r>
            <a:r>
              <a:rPr lang="ru-RU" sz="2000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психологического </a:t>
            </a:r>
            <a:r>
              <a:rPr lang="ru-RU" sz="20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познания.</a:t>
            </a:r>
            <a:endParaRPr lang="ru-RU" sz="2000" dirty="0">
              <a:latin typeface="Century Gothic" pitchFamily="34" charset="0"/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pic>
        <p:nvPicPr>
          <p:cNvPr id="20483" name="Содержимое 3" descr="Собрание сочинений в 6 томах. Том 1 Выготский Л.С.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14282" y="1571612"/>
            <a:ext cx="2786063" cy="4286250"/>
          </a:xfrm>
        </p:spPr>
      </p:pic>
      <p:sp>
        <p:nvSpPr>
          <p:cNvPr id="20484" name="Rectangle 1"/>
          <p:cNvSpPr>
            <a:spLocks noChangeArrowheads="1"/>
          </p:cNvSpPr>
          <p:nvPr/>
        </p:nvSpPr>
        <p:spPr bwMode="auto">
          <a:xfrm rot="474587">
            <a:off x="3601192" y="1499546"/>
            <a:ext cx="4786313" cy="466281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bIns="0" anchor="ctr">
            <a:spAutoFit/>
          </a:bodyPr>
          <a:lstStyle/>
          <a:p>
            <a:pPr algn="ctr" eaLnBrk="0" hangingPunct="0"/>
            <a:r>
              <a:rPr lang="ru-RU" sz="2000" b="1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Собрание сочинений в 6 томах. </a:t>
            </a:r>
            <a:endParaRPr lang="en-US" sz="2000" b="1" dirty="0">
              <a:solidFill>
                <a:srgbClr val="FF0000"/>
              </a:solidFill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ru-RU" sz="2000" b="1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Том 2. Проблемы общей психологии</a:t>
            </a:r>
            <a:endParaRPr lang="en-US" sz="2000" b="1" dirty="0">
              <a:solidFill>
                <a:srgbClr val="FF0000"/>
              </a:solidFill>
              <a:ea typeface="Times New Roman" pitchFamily="18" charset="0"/>
              <a:cs typeface="Arial" charset="0"/>
            </a:endParaRPr>
          </a:p>
          <a:p>
            <a:pPr algn="just" eaLnBrk="0" hangingPunct="0"/>
            <a:r>
              <a:rPr lang="ru-RU" sz="2000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Во </a:t>
            </a:r>
            <a:r>
              <a:rPr lang="ru-RU" sz="20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второй том </a:t>
            </a:r>
            <a:r>
              <a:rPr lang="ru-RU" sz="2000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собрания </a:t>
            </a:r>
            <a:r>
              <a:rPr lang="ru-RU" sz="20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сочинений Л.С. </a:t>
            </a:r>
            <a:r>
              <a:rPr lang="ru-RU" sz="200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Выготского</a:t>
            </a:r>
            <a:r>
              <a:rPr lang="ru-RU" sz="20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включены работы, содержащие основные психологические идеи автора. Сюда входит известная монография «Мышление и речь», представляющая итог творчества </a:t>
            </a:r>
            <a:r>
              <a:rPr lang="ru-RU" sz="2000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Л.С. </a:t>
            </a:r>
            <a:r>
              <a:rPr lang="ru-RU" sz="2000" dirty="0" err="1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Выготского</a:t>
            </a:r>
            <a:r>
              <a:rPr lang="ru-RU" sz="20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. В том включены также лекции по психологии. Данный том непосредственно продолжает и развивает круг идей изложенных в первом томе </a:t>
            </a:r>
            <a:r>
              <a:rPr lang="ru-RU" sz="2000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собрания </a:t>
            </a:r>
            <a:r>
              <a:rPr lang="ru-RU" sz="20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сочинений.</a:t>
            </a:r>
            <a:endParaRPr lang="ru-RU" sz="2000" dirty="0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12291" name="Содержимое 3" descr="Мышление и речь Выготский Л.С.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42874" y="1357313"/>
            <a:ext cx="2786051" cy="4714875"/>
          </a:xfrm>
        </p:spPr>
      </p:pic>
      <p:sp>
        <p:nvSpPr>
          <p:cNvPr id="12292" name="Rectangle 1"/>
          <p:cNvSpPr>
            <a:spLocks noChangeArrowheads="1"/>
          </p:cNvSpPr>
          <p:nvPr/>
        </p:nvSpPr>
        <p:spPr bwMode="auto">
          <a:xfrm rot="633861">
            <a:off x="3290888" y="1403350"/>
            <a:ext cx="5353050" cy="447833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bIns="0" anchor="ctr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Мышление и речь</a:t>
            </a:r>
          </a:p>
          <a:p>
            <a:pPr algn="just" eaLnBrk="0" hangingPunct="0">
              <a:defRPr/>
            </a:pPr>
            <a:r>
              <a:rPr lang="ru-RU" sz="2200" dirty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Классическая работа Льва Семеновича </a:t>
            </a:r>
            <a:r>
              <a:rPr lang="ru-RU" sz="2200" dirty="0" err="1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Выготского</a:t>
            </a:r>
            <a:r>
              <a:rPr lang="ru-RU" sz="2200" dirty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 занимает особое место в серии по психолингвистике. Это труд, которым фактически была основана сама психолингвистическая наука, хотя даже название ее еще не было известно. Данное издание "Мышления и речи" предлагает наиболее аутентичный вариант текста, не тронутый позднейшими редакторскими переработками.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2253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50" y="1643050"/>
            <a:ext cx="3143242" cy="4857763"/>
          </a:xfrm>
          <a:noFill/>
        </p:spPr>
      </p:pic>
      <p:sp>
        <p:nvSpPr>
          <p:cNvPr id="22532" name="Прямоугольник 4"/>
          <p:cNvSpPr>
            <a:spLocks noChangeArrowheads="1"/>
          </p:cNvSpPr>
          <p:nvPr/>
        </p:nvSpPr>
        <p:spPr bwMode="auto">
          <a:xfrm rot="476645">
            <a:off x="3766311" y="851737"/>
            <a:ext cx="4900025" cy="54938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700" dirty="0" smtClean="0">
                <a:solidFill>
                  <a:srgbClr val="FF0000"/>
                </a:solidFill>
              </a:rPr>
              <a:t>Мышление и речь</a:t>
            </a:r>
          </a:p>
          <a:p>
            <a:pPr algn="just"/>
            <a:r>
              <a:rPr lang="ru-RU" sz="2700" dirty="0" smtClean="0"/>
              <a:t>В </a:t>
            </a:r>
            <a:r>
              <a:rPr lang="ru-RU" sz="2700" dirty="0"/>
              <a:t>эту книгу вошли наиболее известные работы </a:t>
            </a:r>
            <a:r>
              <a:rPr lang="ru-RU" sz="2700" dirty="0" smtClean="0"/>
              <a:t>ученого </a:t>
            </a:r>
            <a:r>
              <a:rPr lang="ru-RU" sz="2700" dirty="0"/>
              <a:t>- "Мышление и речь", "Воображение и творчество в детском возрасте" и "Сознание и психика" - произведения, которые и в наши дни считаются едва ли не основополагающими трудами в области современной психологической науки.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pPr eaLnBrk="1" hangingPunct="1">
              <a:defRPr/>
            </a:pPr>
            <a:endParaRPr lang="ru-RU" dirty="0"/>
          </a:p>
        </p:txBody>
      </p:sp>
      <p:pic>
        <p:nvPicPr>
          <p:cNvPr id="21507" name="Содержимое 3" descr="Умственное развитие детей в процессе обучения Выготский Л.С.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14282" y="1428736"/>
            <a:ext cx="3000396" cy="4929188"/>
          </a:xfrm>
        </p:spPr>
      </p:pic>
      <p:sp>
        <p:nvSpPr>
          <p:cNvPr id="21508" name="Rectangle 1"/>
          <p:cNvSpPr>
            <a:spLocks noChangeArrowheads="1"/>
          </p:cNvSpPr>
          <p:nvPr/>
        </p:nvSpPr>
        <p:spPr bwMode="auto">
          <a:xfrm rot="590403">
            <a:off x="3714744" y="846190"/>
            <a:ext cx="4643437" cy="563231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Умственное развитие детей в процессе обучения</a:t>
            </a:r>
          </a:p>
          <a:p>
            <a:pPr algn="just"/>
            <a:r>
              <a:rPr lang="ru-RU" sz="2000" dirty="0" smtClean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Сборник </a:t>
            </a:r>
            <a:r>
              <a:rPr lang="ru-RU" sz="2000" dirty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работ </a:t>
            </a:r>
            <a:r>
              <a:rPr lang="ru-RU" sz="2000" dirty="0" err="1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Выготского</a:t>
            </a:r>
            <a:r>
              <a:rPr lang="ru-RU" sz="2000" dirty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, изданный посмертно его московскими (Л.В. </a:t>
            </a:r>
            <a:r>
              <a:rPr lang="ru-RU" sz="2000" dirty="0" err="1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Занков</a:t>
            </a:r>
            <a:r>
              <a:rPr lang="ru-RU" sz="2000" dirty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) и ленинградскими (Ж.И. </a:t>
            </a:r>
            <a:r>
              <a:rPr lang="ru-RU" sz="2000" dirty="0" err="1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Шиф</a:t>
            </a:r>
            <a:r>
              <a:rPr lang="ru-RU" sz="2000" dirty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 и Д.Б. </a:t>
            </a:r>
            <a:r>
              <a:rPr lang="ru-RU" sz="2000" dirty="0" err="1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Эльконин</a:t>
            </a:r>
            <a:r>
              <a:rPr lang="ru-RU" sz="2000" dirty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) сотрудниками</a:t>
            </a:r>
            <a:r>
              <a:rPr lang="ru-RU" sz="2000" dirty="0" smtClean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. Сборник </a:t>
            </a:r>
            <a:r>
              <a:rPr lang="ru-RU" sz="2000" dirty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включает в себя тексты как раннего, механистического «инструментального» периода второй половины 1920х г. (статьи 4, 5), так и поздние работы </a:t>
            </a:r>
            <a:r>
              <a:rPr lang="ru-RU" sz="2000" dirty="0" smtClean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Л.С. </a:t>
            </a:r>
            <a:r>
              <a:rPr lang="ru-RU" sz="2000" dirty="0" err="1" smtClean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Выготского</a:t>
            </a:r>
            <a:r>
              <a:rPr lang="ru-RU" sz="2000" dirty="0" smtClean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ru-RU" sz="2000" dirty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его «</a:t>
            </a:r>
            <a:r>
              <a:rPr lang="ru-RU" sz="2000" dirty="0" err="1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холистического</a:t>
            </a:r>
            <a:r>
              <a:rPr lang="ru-RU" sz="2000" dirty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» периода 1932-1934 г. (статьи 1, 2, 3, 6, 7</a:t>
            </a:r>
            <a:r>
              <a:rPr lang="ru-RU" sz="2000" dirty="0" smtClean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). Именно </a:t>
            </a:r>
            <a:r>
              <a:rPr lang="ru-RU" sz="2000" dirty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в этих работах позднего периода выражены идеи </a:t>
            </a:r>
            <a:r>
              <a:rPr lang="ru-RU" sz="2000" dirty="0" smtClean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Л.С. </a:t>
            </a:r>
            <a:r>
              <a:rPr lang="ru-RU" sz="2000" dirty="0" err="1" smtClean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Выготского</a:t>
            </a:r>
            <a:r>
              <a:rPr lang="ru-RU" sz="2000" dirty="0" smtClean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ru-RU" sz="2000" dirty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о «зоне ближайшего развития» и его представления о соотношении обучения и развития.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9219" name="Содержимое 3" descr="Воображение и творчество в детском возрасте скачать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2874" y="1500174"/>
            <a:ext cx="2786051" cy="4429139"/>
          </a:xfrm>
        </p:spPr>
      </p:pic>
      <p:sp>
        <p:nvSpPr>
          <p:cNvPr id="9220" name="TextBox 6"/>
          <p:cNvSpPr txBox="1">
            <a:spLocks noChangeArrowheads="1"/>
          </p:cNvSpPr>
          <p:nvPr/>
        </p:nvSpPr>
        <p:spPr bwMode="auto">
          <a:xfrm rot="638497">
            <a:off x="3182106" y="1281525"/>
            <a:ext cx="5537778" cy="51090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200" b="1" dirty="0">
                <a:solidFill>
                  <a:srgbClr val="FF0000"/>
                </a:solidFill>
                <a:latin typeface="Century Gothic" pitchFamily="34" charset="0"/>
              </a:rPr>
              <a:t>Воображение и творчество в детском </a:t>
            </a:r>
            <a:r>
              <a:rPr lang="ru-RU" sz="2200" b="1" dirty="0" smtClean="0">
                <a:solidFill>
                  <a:srgbClr val="FF0000"/>
                </a:solidFill>
                <a:latin typeface="Century Gothic" pitchFamily="34" charset="0"/>
              </a:rPr>
              <a:t>возрасте</a:t>
            </a:r>
            <a:endParaRPr lang="en-US" sz="2200" dirty="0">
              <a:solidFill>
                <a:srgbClr val="FF0000"/>
              </a:solidFill>
              <a:cs typeface="Arial" charset="0"/>
            </a:endParaRPr>
          </a:p>
          <a:p>
            <a:pPr algn="just">
              <a:defRPr/>
            </a:pPr>
            <a:r>
              <a:rPr lang="ru-RU" sz="2200" b="1" dirty="0">
                <a:cs typeface="Arial" charset="0"/>
              </a:rPr>
              <a:t>Книга снабжена специальным послесловием, в котором дается оценка трудам </a:t>
            </a:r>
            <a:r>
              <a:rPr lang="ru-RU" sz="2200" b="1" dirty="0" smtClean="0">
                <a:cs typeface="Arial" charset="0"/>
              </a:rPr>
              <a:t>Л. С. </a:t>
            </a:r>
            <a:r>
              <a:rPr lang="ru-RU" sz="2200" b="1" dirty="0" err="1" smtClean="0">
                <a:cs typeface="Arial" charset="0"/>
              </a:rPr>
              <a:t>Выготского</a:t>
            </a:r>
            <a:r>
              <a:rPr lang="ru-RU" sz="2200" b="1" dirty="0" smtClean="0">
                <a:cs typeface="Arial" charset="0"/>
              </a:rPr>
              <a:t> </a:t>
            </a:r>
            <a:r>
              <a:rPr lang="ru-RU" sz="2200" b="1" dirty="0">
                <a:cs typeface="Arial" charset="0"/>
              </a:rPr>
              <a:t>в области детского творчества.</a:t>
            </a:r>
          </a:p>
          <a:p>
            <a:pPr algn="just">
              <a:defRPr/>
            </a:pPr>
            <a:r>
              <a:rPr lang="ru-RU" sz="2200" b="1" dirty="0">
                <a:cs typeface="Arial" charset="0"/>
              </a:rPr>
              <a:t>Рассматриваются психолого-педагогические основы развития творческого воображения детей. Впервые увидевшая свет в 1930 году и переизданная «Просвещением» в 1967 году, эта работа не потеряла своей актуальности и практической ценности.</a:t>
            </a:r>
          </a:p>
          <a:p>
            <a:pPr>
              <a:defRPr/>
            </a:pPr>
            <a:endParaRPr lang="ru-RU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285750"/>
            <a:ext cx="8229600" cy="1398588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10243" name="Содержимое 3" descr="Лекции по педологии скачать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20" y="1643050"/>
            <a:ext cx="3143250" cy="4786313"/>
          </a:xfrm>
        </p:spPr>
      </p:pic>
      <p:sp>
        <p:nvSpPr>
          <p:cNvPr id="10244" name="TextBox 7"/>
          <p:cNvSpPr txBox="1">
            <a:spLocks noChangeArrowheads="1"/>
          </p:cNvSpPr>
          <p:nvPr/>
        </p:nvSpPr>
        <p:spPr bwMode="auto">
          <a:xfrm rot="637466">
            <a:off x="3608388" y="1083529"/>
            <a:ext cx="5214937" cy="4124206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Century Gothic" pitchFamily="34" charset="0"/>
              </a:rPr>
              <a:t>Лекции по педологии</a:t>
            </a:r>
          </a:p>
          <a:p>
            <a:pPr algn="just"/>
            <a:r>
              <a:rPr lang="ru-RU" sz="2400" b="1" dirty="0" smtClean="0">
                <a:latin typeface="Century Gothic" pitchFamily="34" charset="0"/>
              </a:rPr>
              <a:t>В </a:t>
            </a:r>
            <a:r>
              <a:rPr lang="ru-RU" sz="2400" b="1" dirty="0">
                <a:latin typeface="Century Gothic" pitchFamily="34" charset="0"/>
              </a:rPr>
              <a:t>основу книги положены лекции выдающегося психолога XX в. Л.С.</a:t>
            </a:r>
            <a:r>
              <a:rPr lang="en-US" sz="2400" b="1" dirty="0">
                <a:latin typeface="Century Gothic" pitchFamily="34" charset="0"/>
              </a:rPr>
              <a:t> </a:t>
            </a:r>
            <a:r>
              <a:rPr lang="ru-RU" sz="2400" b="1" dirty="0" err="1">
                <a:latin typeface="Century Gothic" pitchFamily="34" charset="0"/>
              </a:rPr>
              <a:t>Выготского</a:t>
            </a:r>
            <a:r>
              <a:rPr lang="ru-RU" sz="2400" b="1" dirty="0">
                <a:latin typeface="Century Gothic" pitchFamily="34" charset="0"/>
              </a:rPr>
              <a:t>, прочитанные им в 1933-1934 гг. </a:t>
            </a:r>
            <a:endParaRPr lang="ru-RU" sz="2400" b="1" dirty="0" smtClean="0">
              <a:latin typeface="Century Gothic" pitchFamily="34" charset="0"/>
            </a:endParaRPr>
          </a:p>
          <a:p>
            <a:pPr algn="just"/>
            <a:r>
              <a:rPr lang="ru-RU" sz="2400" b="1" dirty="0" smtClean="0">
                <a:latin typeface="Century Gothic" pitchFamily="34" charset="0"/>
              </a:rPr>
              <a:t>В </a:t>
            </a:r>
            <a:r>
              <a:rPr lang="ru-RU" sz="2400" b="1" dirty="0">
                <a:latin typeface="Century Gothic" pitchFamily="34" charset="0"/>
              </a:rPr>
              <a:t>доступной </a:t>
            </a:r>
            <a:r>
              <a:rPr lang="ru-RU" sz="2400" b="1" dirty="0" smtClean="0">
                <a:latin typeface="Century Gothic" pitchFamily="34" charset="0"/>
              </a:rPr>
              <a:t>форме изложены </a:t>
            </a:r>
            <a:r>
              <a:rPr lang="ru-RU" sz="2400" b="1" dirty="0">
                <a:latin typeface="Century Gothic" pitchFamily="34" charset="0"/>
              </a:rPr>
              <a:t>фундаментальные проблемы педологии - специальной науки о развитии ребенка.</a:t>
            </a:r>
          </a:p>
          <a:p>
            <a:pPr algn="just"/>
            <a:endParaRPr lang="ru-RU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11267" name="Содержимое 3" descr="Лекции по психологии Выготский Л.С.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14282" y="1571612"/>
            <a:ext cx="2786082" cy="4643451"/>
          </a:xfrm>
        </p:spPr>
      </p:pic>
      <p:sp>
        <p:nvSpPr>
          <p:cNvPr id="11268" name="Rectangle 4"/>
          <p:cNvSpPr>
            <a:spLocks noChangeArrowheads="1"/>
          </p:cNvSpPr>
          <p:nvPr/>
        </p:nvSpPr>
        <p:spPr bwMode="auto">
          <a:xfrm rot="11415946" flipV="1">
            <a:off x="3263900" y="1662113"/>
            <a:ext cx="5503863" cy="39862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bIns="0" anchor="ctr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Лекции по психологии</a:t>
            </a:r>
          </a:p>
          <a:p>
            <a:pPr algn="just" eaLnBrk="0" hangingPunct="0">
              <a:defRPr/>
            </a:pPr>
            <a:r>
              <a:rPr lang="ru-RU" sz="3200" dirty="0">
                <a:solidFill>
                  <a:srgbClr val="000000"/>
                </a:solidFill>
                <a:ea typeface="Calibri" pitchFamily="34" charset="0"/>
                <a:cs typeface="Arial" charset="0"/>
              </a:rPr>
              <a:t>В книгу известного психолога Л.</a:t>
            </a:r>
            <a:r>
              <a:rPr lang="en-US" sz="3200" dirty="0">
                <a:solidFill>
                  <a:srgbClr val="000000"/>
                </a:solidFill>
                <a:ea typeface="Calibri" pitchFamily="34" charset="0"/>
                <a:cs typeface="Arial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ea typeface="Calibri" pitchFamily="34" charset="0"/>
                <a:cs typeface="Arial" charset="0"/>
              </a:rPr>
              <a:t>С.</a:t>
            </a:r>
            <a:r>
              <a:rPr lang="en-US" sz="3200" dirty="0">
                <a:solidFill>
                  <a:srgbClr val="000000"/>
                </a:solidFill>
                <a:ea typeface="Calibri" pitchFamily="34" charset="0"/>
                <a:cs typeface="Arial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ea typeface="Calibri" pitchFamily="34" charset="0"/>
                <a:cs typeface="Arial" charset="0"/>
              </a:rPr>
              <a:t>Выготского</a:t>
            </a:r>
            <a:r>
              <a:rPr lang="ru-RU" sz="3200" dirty="0">
                <a:solidFill>
                  <a:srgbClr val="000000"/>
                </a:solidFill>
                <a:ea typeface="Calibri" pitchFamily="34" charset="0"/>
                <a:cs typeface="Arial" charset="0"/>
              </a:rPr>
              <a:t> вошли лекции, посвященные высшим психическим функциям и их развитию в детском возрасте.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214313"/>
            <a:ext cx="8229600" cy="1398587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13315" name="Содержимое 3" descr="Орудие и знак в развитии ребенка Выготский Л.С.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2214563"/>
            <a:ext cx="3571875" cy="3929062"/>
          </a:xfrm>
        </p:spPr>
      </p:pic>
      <p:sp>
        <p:nvSpPr>
          <p:cNvPr id="13316" name="Rectangle 1"/>
          <p:cNvSpPr>
            <a:spLocks noChangeArrowheads="1"/>
          </p:cNvSpPr>
          <p:nvPr/>
        </p:nvSpPr>
        <p:spPr bwMode="auto">
          <a:xfrm rot="946246">
            <a:off x="3827463" y="2092325"/>
            <a:ext cx="4519612" cy="33702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bIns="0" anchor="ctr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Орудие и знак в развитии ребенка</a:t>
            </a:r>
          </a:p>
          <a:p>
            <a:pPr algn="just" eaLnBrk="0" hangingPunct="0">
              <a:defRPr/>
            </a:pPr>
            <a:r>
              <a:rPr lang="ru-RU" sz="2400" dirty="0">
                <a:solidFill>
                  <a:srgbClr val="000000"/>
                </a:solidFill>
                <a:ea typeface="Calibri" pitchFamily="34" charset="0"/>
                <a:cs typeface="Arial" charset="0"/>
              </a:rPr>
              <a:t>Данная работа освещает проблемы формирования практического интеллекта, роль речи в орудийных действиях, функции знаковых операций в организации психических процессов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14339" name="Содержимое 3" descr="Основные течения современной психологии Выготский Л.С.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57188" y="1428750"/>
            <a:ext cx="3000375" cy="4786313"/>
          </a:xfrm>
        </p:spPr>
      </p:pic>
      <p:sp>
        <p:nvSpPr>
          <p:cNvPr id="14340" name="Rectangle 1"/>
          <p:cNvSpPr>
            <a:spLocks noChangeArrowheads="1"/>
          </p:cNvSpPr>
          <p:nvPr/>
        </p:nvSpPr>
        <p:spPr bwMode="auto">
          <a:xfrm rot="329593">
            <a:off x="3460750" y="891952"/>
            <a:ext cx="5332413" cy="546303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bIns="0" anchor="ctr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Основные течения современной психологии</a:t>
            </a:r>
          </a:p>
          <a:p>
            <a:pPr algn="just" eaLnBrk="0" hangingPunct="0">
              <a:defRPr/>
            </a:pPr>
            <a:r>
              <a:rPr lang="ru-RU" sz="16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Автор: Л. </a:t>
            </a:r>
            <a:r>
              <a:rPr lang="ru-RU" sz="160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Выготский</a:t>
            </a:r>
            <a:r>
              <a:rPr lang="ru-RU" sz="16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, С. </a:t>
            </a:r>
            <a:r>
              <a:rPr lang="ru-RU" sz="160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Геллерштейн</a:t>
            </a:r>
            <a:r>
              <a:rPr lang="ru-RU" sz="16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, Б. </a:t>
            </a:r>
            <a:r>
              <a:rPr lang="ru-RU" sz="160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Фингерт</a:t>
            </a:r>
            <a:r>
              <a:rPr lang="ru-RU" sz="16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, М. Ширвиндт/</a:t>
            </a:r>
          </a:p>
          <a:p>
            <a:pPr algn="just" eaLnBrk="0" hangingPunct="0">
              <a:defRPr/>
            </a:pPr>
            <a:endParaRPr lang="ru-RU" sz="1600" dirty="0">
              <a:ea typeface="Times New Roman" pitchFamily="18" charset="0"/>
              <a:cs typeface="Arial" charset="0"/>
            </a:endParaRPr>
          </a:p>
          <a:p>
            <a:pPr algn="just" eaLnBrk="0" hangingPunct="0">
              <a:defRPr/>
            </a:pPr>
            <a:r>
              <a:rPr lang="ru-RU" sz="16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Сборник научных работ, написанных и опубликованных московскими психологами и ленинградскими философами в разгар культурной революции в годы первой пятилетки.</a:t>
            </a:r>
            <a:endParaRPr lang="ru-RU" sz="1600" dirty="0">
              <a:ea typeface="Times New Roman" pitchFamily="18" charset="0"/>
              <a:cs typeface="Arial" charset="0"/>
            </a:endParaRPr>
          </a:p>
          <a:p>
            <a:pPr algn="just" eaLnBrk="0" hangingPunct="0">
              <a:defRPr/>
            </a:pPr>
            <a:r>
              <a:rPr lang="ru-RU" sz="16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Авторы сборника представляют и развивают взгляды на психологию победившего клана </a:t>
            </a:r>
            <a:r>
              <a:rPr lang="ru-RU" sz="160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антимеханистов</a:t>
            </a:r>
            <a:r>
              <a:rPr lang="ru-RU" sz="16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в советской философии и открыто поддерживают позиции группы А.М. Деборина, монополизировавшей занятия философией в стране на протяжении практически всего 1930 г.</a:t>
            </a:r>
            <a:endParaRPr lang="ru-RU" sz="1600" dirty="0">
              <a:ea typeface="Times New Roman" pitchFamily="18" charset="0"/>
              <a:cs typeface="Arial" charset="0"/>
            </a:endParaRPr>
          </a:p>
          <a:p>
            <a:pPr algn="just" eaLnBrk="0" hangingPunct="0">
              <a:defRPr/>
            </a:pPr>
            <a:r>
              <a:rPr lang="ru-RU" sz="16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Тем не менее, уже в конце 1930 г. Деборин и его группа подверглись критике за «</a:t>
            </a:r>
            <a:r>
              <a:rPr lang="ru-RU" sz="160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меньшевиствующий</a:t>
            </a:r>
            <a:r>
              <a:rPr lang="ru-RU" sz="16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идеализм» и были отстранены от руководства философией в стране. В результате этой критики и кампании по борьбе на два фронта против механицизма (левый перегиб) и «</a:t>
            </a:r>
            <a:r>
              <a:rPr lang="ru-RU" sz="160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меньшевиствующего</a:t>
            </a:r>
            <a:r>
              <a:rPr lang="ru-RU" sz="16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идеализма» (правый перегиб) эта публикация стала малодоступной и раритетной.</a:t>
            </a:r>
            <a:endParaRPr lang="ru-RU" sz="1600" dirty="0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15363" name="Содержимое 3" descr="Основы дефектологии Выготский Л.С.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42938" y="1857375"/>
            <a:ext cx="3000375" cy="4714875"/>
          </a:xfrm>
        </p:spPr>
      </p:pic>
      <p:sp>
        <p:nvSpPr>
          <p:cNvPr id="15364" name="Rectangle 2"/>
          <p:cNvSpPr>
            <a:spLocks noChangeArrowheads="1"/>
          </p:cNvSpPr>
          <p:nvPr/>
        </p:nvSpPr>
        <p:spPr bwMode="auto">
          <a:xfrm rot="485612">
            <a:off x="4038600" y="1733550"/>
            <a:ext cx="4714875" cy="40481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bIns="0" anchor="ctr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Основы дефектологии</a:t>
            </a:r>
          </a:p>
          <a:p>
            <a:pPr algn="just" eaLnBrk="0" hangingPunct="0">
              <a:defRPr/>
            </a:pPr>
            <a:r>
              <a:rPr lang="ru-RU" sz="20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Книга включает опубликованные в 20-30-х </a:t>
            </a:r>
            <a:r>
              <a:rPr lang="ru-RU" sz="2000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г.г</a:t>
            </a:r>
            <a:r>
              <a:rPr lang="ru-RU" sz="20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. труды, посвященные теоретическим и практическим вопросам дефектологии: монографию "Общие вопросы дефектологии", ряд статей, докладов и выступлений.</a:t>
            </a:r>
            <a:r>
              <a:rPr lang="en-US" sz="20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Детей с дефектами зрения, слуха и т. д. можно и нужно воспитывать так, чтобы они чувствовали себя полноправными и активными членами общества, - вот ведущая идея работ Л. С. </a:t>
            </a:r>
            <a:r>
              <a:rPr lang="ru-RU" sz="2000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Выготского</a:t>
            </a:r>
            <a:r>
              <a:rPr lang="ru-RU" sz="1600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.</a:t>
            </a:r>
            <a:endParaRPr lang="ru-RU" dirty="0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16387" name="Содержимое 3" descr="Педагогическая психология Выготский Л.С.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57188" y="1571612"/>
            <a:ext cx="3190875" cy="4857763"/>
          </a:xfrm>
        </p:spPr>
      </p:pic>
      <p:sp>
        <p:nvSpPr>
          <p:cNvPr id="16388" name="Rectangle 1"/>
          <p:cNvSpPr>
            <a:spLocks noChangeArrowheads="1"/>
          </p:cNvSpPr>
          <p:nvPr/>
        </p:nvSpPr>
        <p:spPr bwMode="auto">
          <a:xfrm rot="778551">
            <a:off x="3874290" y="1613491"/>
            <a:ext cx="4643437" cy="429348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bIns="0" anchor="ctr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Педагогическая психология</a:t>
            </a:r>
            <a:endParaRPr lang="ru-RU" sz="2400" b="1" dirty="0">
              <a:solidFill>
                <a:srgbClr val="FF0000"/>
              </a:solidFill>
              <a:ea typeface="Times New Roman" pitchFamily="18" charset="0"/>
              <a:cs typeface="Arial" charset="0"/>
            </a:endParaRPr>
          </a:p>
          <a:p>
            <a:pPr algn="just" eaLnBrk="0" hangingPunct="0"/>
            <a:r>
              <a:rPr lang="ru-RU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Книга содержит основные научные положения </a:t>
            </a:r>
            <a:r>
              <a:rPr lang="ru-RU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Льва </a:t>
            </a:r>
            <a:r>
              <a:rPr lang="ru-RU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Семеновича </a:t>
            </a:r>
            <a:r>
              <a:rPr lang="ru-RU" dirty="0" err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Выготского</a:t>
            </a:r>
            <a:r>
              <a:rPr lang="ru-RU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(1896-1934), касающиеся связи психологии с педагогикой, воспитания у детей внимания, мышления, эмоций.</a:t>
            </a:r>
            <a:endParaRPr lang="ru-RU" dirty="0">
              <a:ea typeface="Times New Roman" pitchFamily="18" charset="0"/>
              <a:cs typeface="Arial" charset="0"/>
            </a:endParaRPr>
          </a:p>
          <a:p>
            <a:pPr algn="just" eaLnBrk="0" hangingPunct="0"/>
            <a:r>
              <a:rPr lang="ru-RU" dirty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В ней рассматриваются психолого-педагогические проблемы трудового и эстетического воспитания школьников, учета их одаренности и индивидуальных особенностей в процессе обучения и воспитания. Особое внимание уделяется изучению личности школьников и роли психологических знаний в учительском труде.</a:t>
            </a:r>
            <a:endParaRPr lang="ru-RU" dirty="0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endParaRPr lang="ru-RU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17411" name="Содержимое 3" descr="Психология искусства Выготский Л.С.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85720" y="1643050"/>
            <a:ext cx="3071813" cy="4643438"/>
          </a:xfrm>
        </p:spPr>
      </p:pic>
      <p:sp>
        <p:nvSpPr>
          <p:cNvPr id="17412" name="Rectangle 1"/>
          <p:cNvSpPr>
            <a:spLocks noChangeArrowheads="1"/>
          </p:cNvSpPr>
          <p:nvPr/>
        </p:nvSpPr>
        <p:spPr bwMode="auto">
          <a:xfrm rot="978178">
            <a:off x="3689479" y="1470290"/>
            <a:ext cx="5055142" cy="4478149"/>
          </a:xfrm>
          <a:prstGeom prst="rect">
            <a:avLst/>
          </a:prstGeom>
          <a:solidFill>
            <a:srgbClr val="993366"/>
          </a:solidFill>
          <a:ln w="9525">
            <a:noFill/>
            <a:miter lim="800000"/>
            <a:headEnd/>
            <a:tailEnd/>
          </a:ln>
        </p:spPr>
        <p:txBody>
          <a:bodyPr wrap="square" bIns="0" anchor="ctr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Психология искусства</a:t>
            </a:r>
          </a:p>
          <a:p>
            <a:pPr algn="just" eaLnBrk="0" hangingPunct="0"/>
            <a:r>
              <a:rPr lang="ru-RU" sz="2000" dirty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Книга </a:t>
            </a:r>
            <a:r>
              <a:rPr lang="ru-RU" sz="2000" dirty="0" smtClean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Л</a:t>
            </a:r>
            <a:r>
              <a:rPr lang="ru-RU" sz="2000" dirty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. С. </a:t>
            </a:r>
            <a:r>
              <a:rPr lang="ru-RU" sz="2000" dirty="0" err="1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Выготского</a:t>
            </a:r>
            <a:r>
              <a:rPr lang="ru-RU" sz="2000" dirty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 «Психология искусства» вышла первым изданием в 1965 г., вторым — в 1968 г. и завоевала всеобщее признание. В ней автор резюмирует свои работы </a:t>
            </a:r>
            <a:r>
              <a:rPr lang="ru-RU" sz="2000" dirty="0" smtClean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1915 - </a:t>
            </a:r>
            <a:r>
              <a:rPr lang="ru-RU" sz="2000" dirty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1922 годов и вместе с тем готовит те новые психологические идеи, которые составили главный вклад </a:t>
            </a:r>
            <a:r>
              <a:rPr lang="ru-RU" sz="2000" dirty="0" smtClean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Л.С. </a:t>
            </a:r>
            <a:r>
              <a:rPr lang="ru-RU" sz="2000" dirty="0" err="1" smtClean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Выготского</a:t>
            </a:r>
            <a:r>
              <a:rPr lang="ru-RU" sz="2000" dirty="0" smtClean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ru-RU" sz="2000" dirty="0">
                <a:solidFill>
                  <a:srgbClr val="FFFFFF"/>
                </a:solidFill>
                <a:ea typeface="Times New Roman" pitchFamily="18" charset="0"/>
                <a:cs typeface="Arial" charset="0"/>
              </a:rPr>
              <a:t>в науку. «Психология искусства» является одной из фундаментальных работ, характеризующих развитие советской теории и искусства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6">
  <a:themeElements>
    <a:clrScheme name="Другая 1">
      <a:dk1>
        <a:sysClr val="windowText" lastClr="000000"/>
      </a:dk1>
      <a:lt1>
        <a:srgbClr val="FEF0CD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</Template>
  <TotalTime>0</TotalTime>
  <Words>906</Words>
  <Application>Microsoft Office PowerPoint</Application>
  <PresentationFormat>Экран (4:3)</PresentationFormat>
  <Paragraphs>41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6</vt:lpstr>
      <vt:lpstr>ЛЕВ СЕМЁНОВИЧ ВЫГОТСКИЙ:  ЛУЧШИЕ КНИГИ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ЛЕВ СЕМЁНОВИЧ ВЫГОТСКИЙ:  ЛУЧШИЕ КНИГИ</dc:title>
  <dc:creator>Admin</dc:creator>
  <cp:lastModifiedBy>Admin</cp:lastModifiedBy>
  <cp:revision>1</cp:revision>
  <dcterms:created xsi:type="dcterms:W3CDTF">2015-05-20T08:08:51Z</dcterms:created>
  <dcterms:modified xsi:type="dcterms:W3CDTF">2015-05-20T08:09:00Z</dcterms:modified>
</cp:coreProperties>
</file>