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73" r:id="rId11"/>
    <p:sldId id="369" r:id="rId12"/>
    <p:sldId id="370" r:id="rId13"/>
    <p:sldId id="376" r:id="rId14"/>
    <p:sldId id="371" r:id="rId15"/>
    <p:sldId id="347" r:id="rId16"/>
    <p:sldId id="344" r:id="rId17"/>
    <p:sldId id="3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7" d="100"/>
          <a:sy n="97" d="100"/>
        </p:scale>
        <p:origin x="78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13136"/>
          <a:stretch/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информирования населения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8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начало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га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лесных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насаждений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высажено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около 40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саженцев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80-летия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Победы советского народа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4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прудов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водохранилищ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водных объектов – 4,6 тыс. км² (2,2% территории). Запасы воды – 61,2 млрд м³ (подземные – 2,3 млрд м³, поверхностные – 58,9 млрд м³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соответствует </a:t>
            </a:r>
            <a:r>
              <a:rPr lang="ru-RU" i="1" dirty="0"/>
              <a:t>среднеевропейскому </a:t>
            </a:r>
            <a:r>
              <a:rPr lang="ru-RU" i="1" dirty="0" smtClean="0"/>
              <a:t>уровню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9064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Обеспечить мегаполис почти в два миллиона человек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артезианской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водой – это величайший подвиг нашего поколения. Мало кто, да вообще я не знаю таких государств, которые бы с заботой о людях подошли к этому вопросу...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большое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торжественном пуске артезианской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воды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января 2025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8501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водоснабжения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8,4 млн человек) обеспечены качественной питьевой водой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старше 16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оценивают здоровье как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хорошее или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удовлетворительное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8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r>
              <a:rPr lang="ru-RU" sz="2400" b="1" i="1" dirty="0" smtClean="0">
                <a:solidFill>
                  <a:srgbClr val="0A0A7C"/>
                </a:solidFill>
              </a:rPr>
              <a:t/>
            </a:r>
            <a:br>
              <a:rPr lang="ru-RU" sz="2400" b="1" i="1" dirty="0" smtClean="0">
                <a:solidFill>
                  <a:srgbClr val="0A0A7C"/>
                </a:solidFill>
              </a:rPr>
            </a:br>
            <a:r>
              <a:rPr lang="ru-RU" sz="2400" b="1" i="1" dirty="0" smtClean="0">
                <a:solidFill>
                  <a:srgbClr val="0A0A7C"/>
                </a:solidFill>
              </a:rPr>
              <a:t>это </a:t>
            </a:r>
            <a:r>
              <a:rPr lang="ru-RU" sz="2400" b="1" i="1" dirty="0">
                <a:solidFill>
                  <a:srgbClr val="0A0A7C"/>
                </a:solidFill>
              </a:rPr>
              <a:t>забота не только медиков, но и каждого из нас. Без физической активности, занятий спортом не будет здоровых детей, людей, здоровой нации в </a:t>
            </a:r>
            <a:r>
              <a:rPr lang="ru-RU" sz="2400" b="1" i="1" dirty="0" smtClean="0">
                <a:solidFill>
                  <a:srgbClr val="0A0A7C"/>
                </a:solidFill>
              </a:rPr>
              <a:t>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rgbClr val="182C7F"/>
                </a:solidFill>
              </a:rPr>
              <a:t>А.Г.Лукашенко</a:t>
            </a:r>
            <a:r>
              <a:rPr lang="ru-RU" sz="1400" i="1" dirty="0" smtClean="0">
                <a:solidFill>
                  <a:srgbClr val="182C7F"/>
                </a:solidFill>
              </a:rPr>
              <a:t> </a:t>
            </a:r>
            <a:r>
              <a:rPr lang="ru-RU" sz="1400" i="1" dirty="0">
                <a:solidFill>
                  <a:srgbClr val="182C7F"/>
                </a:solidFill>
              </a:rPr>
              <a:t/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МЕДИЦИНСКАЯ ИНФРАСТРУКТУРА</a:t>
            </a:r>
          </a:p>
          <a:p>
            <a:r>
              <a:rPr lang="ru-RU" sz="2000" b="1" dirty="0" smtClean="0"/>
              <a:t>553</a:t>
            </a:r>
            <a:r>
              <a:rPr lang="ru-RU" sz="1600" dirty="0"/>
              <a:t> </a:t>
            </a:r>
            <a:r>
              <a:rPr lang="ru-RU" sz="1600" dirty="0" smtClean="0"/>
              <a:t>больницы</a:t>
            </a:r>
            <a:endParaRPr lang="ru-RU" sz="1600" dirty="0"/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</a:p>
          <a:p>
            <a:r>
              <a:rPr lang="ru-RU" sz="2000" b="1" dirty="0"/>
              <a:t>69 783</a:t>
            </a:r>
            <a:r>
              <a:rPr lang="ru-RU" sz="1600" dirty="0"/>
              <a:t> </a:t>
            </a:r>
            <a:r>
              <a:rPr lang="ru-RU" sz="1600" dirty="0" smtClean="0"/>
              <a:t>койки </a:t>
            </a:r>
            <a:r>
              <a:rPr lang="ru-RU" sz="1600" dirty="0"/>
              <a:t>краткосрочного пребывания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МЕДИЦИНСКИЕ КАДРЫ</a:t>
            </a:r>
            <a:endParaRPr lang="ru-RU" dirty="0" smtClean="0"/>
          </a:p>
          <a:p>
            <a:r>
              <a:rPr lang="ru-RU" sz="2000" b="1" dirty="0" smtClean="0"/>
              <a:t>41 </a:t>
            </a:r>
            <a:r>
              <a:rPr lang="ru-RU" sz="2000" b="1" dirty="0"/>
              <a:t>467</a:t>
            </a:r>
            <a:r>
              <a:rPr lang="ru-RU" sz="1600" dirty="0"/>
              <a:t> практикующих врачей</a:t>
            </a:r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</a:p>
          <a:p>
            <a:r>
              <a:rPr lang="ru-RU" sz="1200" i="1" dirty="0"/>
              <a:t>Обеспеченность </a:t>
            </a:r>
            <a:r>
              <a:rPr lang="ru-RU" sz="1200" i="1" dirty="0" smtClean="0"/>
              <a:t>данными категориями работников выше</a:t>
            </a:r>
            <a:r>
              <a:rPr lang="ru-RU" sz="1200" i="1" dirty="0"/>
              <a:t>, чем в Швейцарии</a:t>
            </a:r>
            <a:r>
              <a:rPr lang="ru-RU" sz="1200" i="1" dirty="0" smtClean="0"/>
              <a:t>, Болгарии, Литве, Нидерландах, </a:t>
            </a:r>
            <a:r>
              <a:rPr lang="ru-RU" sz="1200" i="1" dirty="0"/>
              <a:t>Австрии и </a:t>
            </a:r>
            <a:r>
              <a:rPr lang="ru-RU" sz="1200" i="1" dirty="0" smtClean="0"/>
              <a:t>Исландии</a:t>
            </a:r>
            <a:endParaRPr lang="ru-RU" sz="12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ДОСТУПНОСТЬ МЕДИЦИНЫ</a:t>
            </a:r>
            <a:endParaRPr lang="ru-RU" dirty="0" smtClean="0"/>
          </a:p>
          <a:p>
            <a:r>
              <a:rPr lang="ru-RU" sz="1600" dirty="0" smtClean="0"/>
              <a:t>гражданам обеспечен </a:t>
            </a:r>
            <a:r>
              <a:rPr lang="ru-RU" sz="2000" b="1" dirty="0" smtClean="0"/>
              <a:t>100%</a:t>
            </a:r>
            <a:r>
              <a:rPr lang="ru-RU" dirty="0"/>
              <a:t> </a:t>
            </a:r>
            <a:r>
              <a:rPr lang="ru-RU" sz="1600" dirty="0" smtClean="0"/>
              <a:t>доступ к </a:t>
            </a:r>
            <a:r>
              <a:rPr lang="ru-RU" sz="1600" dirty="0" err="1" smtClean="0"/>
              <a:t>медуслугам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7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 smtClean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объектах </a:t>
            </a:r>
            <a:r>
              <a:rPr lang="ru-RU" sz="1400" dirty="0">
                <a:solidFill>
                  <a:schemeClr val="bg1"/>
                </a:solidFill>
              </a:rPr>
              <a:t>в рамках </a:t>
            </a:r>
            <a:r>
              <a:rPr lang="ru-RU" sz="1400" dirty="0" smtClean="0">
                <a:solidFill>
                  <a:schemeClr val="bg1"/>
                </a:solidFill>
              </a:rPr>
              <a:t>Госпрограммы</a:t>
            </a:r>
            <a:r>
              <a:rPr lang="ru-RU" sz="1400" dirty="0">
                <a:solidFill>
                  <a:schemeClr val="bg1"/>
                </a:solidFill>
              </a:rPr>
              <a:t> «Здоровье народа и демографическая безопасность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endParaRPr lang="en-US" sz="14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КЛЮЧЕВЫЕ ПРОЕКТЫ:</a:t>
            </a:r>
            <a:endParaRPr lang="ru-RU" sz="16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Реконструкция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smtClean="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 smtClean="0">
                <a:solidFill>
                  <a:schemeClr val="bg1"/>
                </a:solidFill>
              </a:rPr>
              <a:t>Республиканской </a:t>
            </a:r>
            <a:r>
              <a:rPr lang="ru-RU" sz="1600" b="1" dirty="0">
                <a:solidFill>
                  <a:schemeClr val="bg1"/>
                </a:solidFill>
              </a:rPr>
              <a:t>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</a:p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учреждений здравоохранения еще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</a:t>
            </a:r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 smtClean="0">
                <a:solidFill>
                  <a:schemeClr val="bg1"/>
                </a:solidFill>
              </a:rPr>
              <a:t>311 ЕДИНИЦ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Компьютерные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170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Магнитно-резонансные 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64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Ангиографы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52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Линейные </a:t>
            </a:r>
            <a:r>
              <a:rPr lang="ru-RU" dirty="0">
                <a:solidFill>
                  <a:schemeClr val="bg1"/>
                </a:solidFill>
              </a:rPr>
              <a:t>ускорители - </a:t>
            </a:r>
            <a:r>
              <a:rPr lang="ru-RU" sz="2200" b="1" dirty="0" smtClean="0">
                <a:solidFill>
                  <a:schemeClr val="bg1"/>
                </a:solidFill>
              </a:rPr>
              <a:t>25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9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67 </a:t>
            </a:r>
            <a:r>
              <a:rPr lang="ru-RU" sz="2000" b="1" dirty="0">
                <a:solidFill>
                  <a:schemeClr val="bg1"/>
                </a:solidFill>
              </a:rPr>
              <a:t>новых </a:t>
            </a:r>
            <a:r>
              <a:rPr lang="ru-RU" sz="2000" b="1" dirty="0" smtClean="0">
                <a:solidFill>
                  <a:schemeClr val="bg1"/>
                </a:solidFill>
              </a:rPr>
              <a:t>препаратов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</a:t>
            </a:r>
            <a:r>
              <a:rPr lang="ru-RU" sz="2000" dirty="0" smtClean="0">
                <a:solidFill>
                  <a:schemeClr val="bg1"/>
                </a:solidFill>
              </a:rPr>
              <a:t>лекарств в стоимостном выражении </a:t>
            </a:r>
            <a:r>
              <a:rPr lang="ru-RU" sz="1700" i="1" dirty="0" smtClean="0">
                <a:solidFill>
                  <a:schemeClr val="bg1"/>
                </a:solidFill>
              </a:rPr>
              <a:t>(</a:t>
            </a:r>
            <a:r>
              <a:rPr lang="ru-RU" sz="1700" b="1" i="1" dirty="0" smtClean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</a:t>
            </a:r>
            <a:r>
              <a:rPr lang="ru-RU" sz="1700" i="1" dirty="0" smtClean="0">
                <a:solidFill>
                  <a:schemeClr val="bg1"/>
                </a:solidFill>
              </a:rPr>
              <a:t>в сравнении с сопредельными странами)</a:t>
            </a:r>
            <a:endParaRPr lang="ru-RU" sz="1700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</a:t>
            </a:r>
            <a:r>
              <a:rPr lang="ru-RU" sz="2000" dirty="0" smtClean="0">
                <a:solidFill>
                  <a:srgbClr val="0A0A7C"/>
                </a:solidFill>
              </a:rPr>
              <a:t>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A0A7C"/>
                </a:solidFill>
              </a:rPr>
              <a:t> </a:t>
            </a:r>
            <a:r>
              <a:rPr lang="ru-RU" sz="3000" b="1" dirty="0" smtClean="0">
                <a:solidFill>
                  <a:srgbClr val="0A0A7C"/>
                </a:solidFill>
              </a:rPr>
              <a:t>более</a:t>
            </a:r>
            <a:r>
              <a:rPr lang="ru-RU" sz="4000" b="1" dirty="0" smtClean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r>
              <a:rPr lang="ru-RU" sz="2000" dirty="0" smtClean="0">
                <a:solidFill>
                  <a:srgbClr val="0A0A7C"/>
                </a:solidFill>
              </a:rPr>
              <a:t/>
            </a:r>
            <a:br>
              <a:rPr lang="ru-RU" sz="2000" dirty="0" smtClean="0">
                <a:solidFill>
                  <a:srgbClr val="0A0A7C"/>
                </a:solidFill>
              </a:rPr>
            </a:br>
            <a:r>
              <a:rPr lang="ru-RU" sz="2000" dirty="0" smtClean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4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  <a:endParaRPr lang="ru-RU" sz="2500" b="1" dirty="0">
              <a:solidFill>
                <a:srgbClr val="0A0A7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27,7 тыс. мест</a:t>
            </a:r>
            <a:br>
              <a:rPr lang="ru-RU" i="1" dirty="0"/>
            </a:br>
            <a:r>
              <a:rPr lang="ru-RU" i="1" dirty="0" smtClean="0"/>
              <a:t>190 </a:t>
            </a:r>
            <a:r>
              <a:rPr lang="ru-RU" i="1" dirty="0"/>
              <a:t>оздоровительных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8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</a:t>
            </a:r>
            <a:r>
              <a:rPr lang="ru-RU" sz="1900" b="1" dirty="0" smtClean="0">
                <a:solidFill>
                  <a:schemeClr val="bg1"/>
                </a:solidFill>
              </a:rPr>
              <a:t>человек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</a:t>
            </a:r>
            <a:r>
              <a:rPr lang="ru-RU" sz="1900" dirty="0" smtClean="0">
                <a:solidFill>
                  <a:schemeClr val="bg1"/>
                </a:solidFill>
              </a:rPr>
              <a:t>услугами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0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7702</TotalTime>
  <Words>307</Words>
  <Application>Microsoft Office PowerPoint</Application>
  <PresentationFormat>Экран (16:9)</PresentationFormat>
  <Paragraphs>96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421</cp:revision>
  <dcterms:created xsi:type="dcterms:W3CDTF">2024-07-24T10:48:12Z</dcterms:created>
  <dcterms:modified xsi:type="dcterms:W3CDTF">2025-05-14T06:40:39Z</dcterms:modified>
</cp:coreProperties>
</file>