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8" r:id="rId3"/>
    <p:sldId id="257" r:id="rId4"/>
    <p:sldId id="262" r:id="rId5"/>
    <p:sldId id="263" r:id="rId6"/>
    <p:sldId id="264" r:id="rId7"/>
    <p:sldId id="260" r:id="rId8"/>
    <p:sldId id="259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3" autoAdjust="0"/>
    <p:restoredTop sz="94629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61013F9-025C-4580-BC27-DBFF459C59AB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6B1CB54-F2FC-45CF-BEE5-7B1C48287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44EC14-BB3D-44E0-B64B-538E7EDA5A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9E59FA-36E9-49BD-A2DA-E2E8465D7C7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453B7-E88F-4AE3-AD12-3F587DE11203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06985-C70B-48FB-A16E-BB370C4CD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128D-0BD2-423F-B2F0-AE45C5F60BD4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9BA26-D232-4CA4-B392-504D457B2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7933B-DCD1-40BE-8F05-4CF52C4B530F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9F758-A7BD-460F-A99B-1EAB8DB29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1CFF4-ABE4-46CF-8961-77E207E1694F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23419-1E2B-46BD-81DC-67CDC3FDD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0D7E-56F3-4E24-B4B4-89D9D01C5822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A44A5-9997-4A82-847F-64434BE4E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2537E-ADD3-4301-AC74-569EBBBD2CB7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235C1-5440-4FD8-8559-D7A9613B0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011AE-D013-4E2E-B4FB-0AABBD53BAB7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5CC80-70A7-42E1-8CE7-D2AFA26B5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75A38-3470-4CF7-AC5D-C3EBBC4B87EB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B540-8735-44C6-8A53-9C63174C6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C8151-C204-4CAD-890F-65313E18F943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275F3-9FAB-4517-926E-33003D0EB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6F160-4BE7-4442-88B5-B445A3AD8CC3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F4222-76AA-40B1-A3CA-44725F21D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B63B2-0A36-4162-B532-823CB6756B82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0D37E-746C-4B12-8DE4-4DDD2454A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00A506-C6B7-43A2-8232-CB6B93242195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398381-5FE9-4AAF-BAEB-D605C7645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3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634" y="1196752"/>
            <a:ext cx="6480720" cy="2012955"/>
          </a:xfrm>
        </p:spPr>
        <p:txBody>
          <a:bodyPr>
            <a:noAutofit/>
          </a:bodyPr>
          <a:lstStyle/>
          <a:p>
            <a:pPr fontAlgn="auto">
              <a:lnSpc>
                <a:spcPts val="6000"/>
              </a:lnSpc>
              <a:spcAft>
                <a:spcPts val="0"/>
              </a:spcAft>
              <a:defRPr/>
            </a:pPr>
            <a:r>
              <a:rPr lang="en-US" sz="8300" dirty="0" smtClean="0"/>
              <a:t>Are you going to practical training</a:t>
            </a:r>
            <a:r>
              <a:rPr lang="ru-RU" sz="8300" dirty="0" smtClean="0"/>
              <a:t>?</a:t>
            </a:r>
            <a:endParaRPr lang="ru-RU" sz="8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432175"/>
            <a:ext cx="6227763" cy="3214688"/>
          </a:xfrm>
        </p:spPr>
        <p:txBody>
          <a:bodyPr>
            <a:noAutofit/>
          </a:bodyPr>
          <a:lstStyle/>
          <a:p>
            <a:pPr marR="0" algn="ctr"/>
            <a:r>
              <a:rPr lang="en-US" sz="6000" b="1" smtClean="0">
                <a:solidFill>
                  <a:srgbClr val="59A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_Stamper"/>
              </a:rPr>
              <a:t>You should be informed</a:t>
            </a:r>
          </a:p>
          <a:p>
            <a:pPr marR="0" algn="ctr"/>
            <a:r>
              <a:rPr lang="en-US" sz="6000" b="1" smtClean="0">
                <a:solidFill>
                  <a:srgbClr val="59A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_Stamper"/>
              </a:rPr>
              <a:t>of Fire Safety </a:t>
            </a:r>
          </a:p>
          <a:p>
            <a:pPr marR="0" algn="ctr"/>
            <a:r>
              <a:rPr lang="en-US" sz="6000" b="1" smtClean="0">
                <a:solidFill>
                  <a:srgbClr val="59A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_Stamper"/>
              </a:rPr>
              <a:t>Measures</a:t>
            </a:r>
            <a:r>
              <a:rPr lang="ru-RU" sz="6000" b="1" smtClean="0">
                <a:solidFill>
                  <a:srgbClr val="59A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_Stamper"/>
              </a:rPr>
              <a:t>!</a:t>
            </a:r>
          </a:p>
        </p:txBody>
      </p:sp>
      <p:pic>
        <p:nvPicPr>
          <p:cNvPr id="3076" name="Рисунок 3" descr="img-chil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412875"/>
            <a:ext cx="43053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InektsiyaSlideMin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3431539"/>
            <a:ext cx="6444208" cy="43440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z="800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sz="7200" smtClean="0">
                <a:solidFill>
                  <a:schemeClr val="accent4">
                    <a:lumMod val="50000"/>
                  </a:schemeClr>
                </a:solidFill>
              </a:rPr>
              <a:t>L</a:t>
            </a:r>
            <a:r>
              <a:rPr sz="6000" smtClean="0">
                <a:solidFill>
                  <a:schemeClr val="accent4">
                    <a:lumMod val="50000"/>
                  </a:schemeClr>
                </a:solidFill>
              </a:rPr>
              <a:t>abour Protection Requirements</a:t>
            </a:r>
            <a:r>
              <a:rPr lang="ru-RU" sz="600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00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sz="6000" smtClean="0">
                <a:solidFill>
                  <a:schemeClr val="accent4">
                    <a:lumMod val="50000"/>
                  </a:schemeClr>
                </a:solidFill>
              </a:rPr>
              <a:t>for </a:t>
            </a:r>
            <a:r>
              <a:rPr lang="ru-RU" sz="600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00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sz="6000" smtClean="0">
                <a:solidFill>
                  <a:schemeClr val="accent4">
                    <a:lumMod val="50000"/>
                  </a:schemeClr>
                </a:solidFill>
              </a:rPr>
              <a:t>treatment (procedural)</a:t>
            </a:r>
            <a:br>
              <a:rPr sz="600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sz="6000" smtClean="0">
                <a:solidFill>
                  <a:schemeClr val="accent4">
                    <a:lumMod val="50000"/>
                  </a:schemeClr>
                </a:solidFill>
              </a:rPr>
              <a:t> room work</a:t>
            </a:r>
            <a:r>
              <a:rPr sz="720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sz="720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8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29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59288"/>
            <a:ext cx="9144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/>
          <a:lstStyle/>
          <a:p>
            <a:pPr algn="ctr"/>
            <a:r>
              <a:rPr lang="en-US" sz="4800" b="1" smtClean="0"/>
              <a:t>When giving remedies</a:t>
            </a:r>
            <a:endParaRPr lang="ru-RU" sz="4800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 carefully hands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Attentively examine a doctor’s prescription;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sure all remedies are wrapped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packs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the sell-by date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3600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692150"/>
            <a:ext cx="200025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60213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absolutely forbidden to smell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taste remedies.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not allow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strangers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remedies.</a:t>
            </a: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leave remedies unsupervised.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8366" y="908720"/>
            <a:ext cx="7670800" cy="5753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Заголовок 3"/>
          <p:cNvSpPr>
            <a:spLocks noGrp="1"/>
          </p:cNvSpPr>
          <p:nvPr>
            <p:ph type="title"/>
          </p:nvPr>
        </p:nvSpPr>
        <p:spPr>
          <a:xfrm>
            <a:off x="250825" y="942975"/>
            <a:ext cx="8229600" cy="204788"/>
          </a:xfrm>
        </p:spPr>
        <p:txBody>
          <a:bodyPr/>
          <a:lstStyle/>
          <a:p>
            <a:r>
              <a:rPr lang="en-US" sz="6000" smtClean="0">
                <a:solidFill>
                  <a:srgbClr val="FF0000"/>
                </a:solidFill>
                <a:latin typeface="a_Stamper"/>
              </a:rPr>
              <a:t>Attention</a:t>
            </a:r>
            <a:r>
              <a:rPr lang="ru-RU" sz="6000" smtClean="0">
                <a:solidFill>
                  <a:srgbClr val="FF0000"/>
                </a:solidFill>
                <a:latin typeface="a_Stamper"/>
              </a:rPr>
              <a:t>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484313"/>
            <a:ext cx="4572000" cy="5373687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Each patient should be considered like potentially infected and given appropriate  precautions.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0052.jpg"/>
          <p:cNvPicPr>
            <a:picLocks noChangeAspect="1"/>
          </p:cNvPicPr>
          <p:nvPr/>
        </p:nvPicPr>
        <p:blipFill>
          <a:blip r:embed="rId2"/>
          <a:srcRect l="23334" t="12500" r="3333"/>
          <a:stretch>
            <a:fillRect/>
          </a:stretch>
        </p:blipFill>
        <p:spPr bwMode="auto">
          <a:xfrm>
            <a:off x="6000750" y="4357688"/>
            <a:ext cx="31432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od_7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4766" y="1785926"/>
            <a:ext cx="3549234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6363" y="714375"/>
            <a:ext cx="9358313" cy="6357938"/>
          </a:xfrm>
        </p:spPr>
        <p:txBody>
          <a:bodyPr>
            <a:normAutofit fontScale="70000" lnSpcReduction="2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5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making analyses withdrawals </a:t>
            </a: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5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making injections should use</a:t>
            </a:r>
            <a:r>
              <a:rPr lang="ru-RU" sz="57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sanitary-hygienic clothes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 coat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pinafore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oversleeves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protective 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gloves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rotective glasses.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4072807"/>
            <a:ext cx="6624736" cy="2785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692150"/>
            <a:ext cx="8229600" cy="4206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dirty="0">
                <a:latin typeface="a_Stamper" pitchFamily="82" charset="-52"/>
              </a:rPr>
              <a:t>H</a:t>
            </a:r>
            <a:r>
              <a:rPr lang="en-US" sz="7200" dirty="0" smtClean="0">
                <a:latin typeface="a_Stamper" pitchFamily="82" charset="-52"/>
              </a:rPr>
              <a:t>ands</a:t>
            </a:r>
            <a:endParaRPr lang="ru-RU" sz="7200" dirty="0">
              <a:latin typeface="a_Stamper" pitchFamily="8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25" y="1000125"/>
            <a:ext cx="9109075" cy="39417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accessories (rings, bracelets) should be.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Nails should be shortly cut.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injuries should be covered with a plaster or fingerstall.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Hands should be washed after a procedure twice .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5" descr="e277883b115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86188"/>
            <a:ext cx="4572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8229600" cy="93503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attentive 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341438"/>
            <a:ext cx="5905500" cy="532765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work of piercing and cutting objects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needles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scalpels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scissors, etc.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work of glass dishes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ampules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bottles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vials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test-tubes, etc.)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7" name="Рисунок 3" descr="medinst023_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071563"/>
            <a:ext cx="3227388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 descr="249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0" y="3500438"/>
            <a:ext cx="4476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</a:t>
            </a:r>
            <a:r>
              <a:rPr 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injections</a:t>
            </a:r>
            <a:r>
              <a:rPr lang="ru-RU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268413"/>
            <a:ext cx="8928100" cy="540067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notes in a register;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 hands;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on the gloves;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Attentively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a remedy label;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the sell-by date.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Carefully open an ampule or bottle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ап.jpg"/>
          <p:cNvPicPr>
            <a:picLocks noChangeAspect="1"/>
          </p:cNvPicPr>
          <p:nvPr/>
        </p:nvPicPr>
        <p:blipFill>
          <a:blip r:embed="rId2" cstate="print"/>
          <a:srcRect l="1856" t="1639"/>
          <a:stretch>
            <a:fillRect/>
          </a:stretch>
        </p:blipFill>
        <p:spPr>
          <a:xfrm>
            <a:off x="4214810" y="2285992"/>
            <a:ext cx="4857752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03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6021387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5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Disposable articles (articles used only once)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5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5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antlia</a:t>
            </a:r>
            <a:r>
              <a:rPr lang="ru-RU" sz="5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5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5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dressing</a:t>
            </a:r>
            <a:r>
              <a:rPr lang="ru-RU" sz="5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5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5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gloves</a:t>
            </a:r>
            <a:r>
              <a:rPr lang="ru-RU" sz="5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5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5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masks</a:t>
            </a:r>
            <a:endParaRPr lang="ru-RU" sz="5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6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" pitchFamily="82" charset="-52"/>
              </a:rPr>
              <a:t> should be utilized.</a:t>
            </a:r>
            <a:endParaRPr lang="ru-RU" sz="6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Stamper" pitchFamily="82" charset="-52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667512" lvl="2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octor with billboards photo part 2 (5)_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739" y="883540"/>
            <a:ext cx="9055261" cy="5831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1571612"/>
            <a:ext cx="6463050" cy="452780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</a:rPr>
              <a:t>Actions </a:t>
            </a:r>
            <a:br>
              <a:rPr lang="en-US" sz="6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</a:rPr>
              <a:t>due to emergency situations</a:t>
            </a: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000" dirty="0">
                <a:solidFill>
                  <a:schemeClr val="accent3">
                    <a:lumMod val="50000"/>
                  </a:schemeClr>
                </a:solidFill>
              </a:rPr>
              <a:t>in </a:t>
            </a: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</a:rPr>
              <a:t>treatment</a:t>
            </a:r>
            <a:br>
              <a:rPr lang="en-US" sz="6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6000" dirty="0">
                <a:solidFill>
                  <a:schemeClr val="accent3">
                    <a:lumMod val="50000"/>
                  </a:schemeClr>
                </a:solidFill>
              </a:rPr>
              <a:t>procedural) </a:t>
            </a: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</a:rPr>
              <a:t>room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a practical training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student is obliged to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13"/>
            <a:ext cx="9144000" cy="4929187"/>
          </a:xfrm>
        </p:spPr>
        <p:txBody>
          <a:bodyPr>
            <a:normAutofit fontScale="92500"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ollow Health and Safety Procedures and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of Internal Order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medical higher institutions as well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aware of main destroying and harmful conditions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appearing within a practical training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aware of preventive and protective measures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 destroying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harmful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correctly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and apply personal or group protective  equipment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aware of and follow Fire Safety Measures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emergency procedures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nform immediately supervisor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an official, replacing 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supervisor if any emergency situation has been appeared.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porez_pale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3536950"/>
            <a:ext cx="500062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lesions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341438"/>
            <a:ext cx="8785225" cy="532765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 hands with a soup without removing gloves;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gloves;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stop blood within several seconds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diethyl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hydrine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use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5%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iodine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alcoholate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plaster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on a fingerstall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have a finger wound.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764704"/>
            <a:ext cx="2903182" cy="379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850"/>
            <a:ext cx="9144000" cy="852488"/>
          </a:xfrm>
        </p:spPr>
        <p:txBody>
          <a:bodyPr>
            <a:noAutofit/>
          </a:bodyPr>
          <a:lstStyle/>
          <a:p>
            <a:pPr algn="ctr" fontAlgn="auto">
              <a:lnSpc>
                <a:spcPts val="3500"/>
              </a:lnSpc>
              <a:spcAft>
                <a:spcPts val="0"/>
              </a:spcAft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 infected substance gets onto: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25" y="1557338"/>
            <a:ext cx="9109075" cy="5256212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</a:t>
            </a:r>
            <a:endParaRPr lang="ru-RU" sz="3000" b="1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50" dirty="0" smtClean="0"/>
              <a:t>Wash with water and soup</a:t>
            </a:r>
            <a:endParaRPr lang="ru-RU" sz="295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diethyl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hydrine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50" dirty="0" smtClean="0"/>
              <a:t>Do not scrape</a:t>
            </a:r>
            <a:endParaRPr lang="ru-RU" sz="295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eyes</a:t>
            </a:r>
            <a:endParaRPr lang="ru-RU" sz="3000" b="1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50" dirty="0" smtClean="0"/>
              <a:t>Use </a:t>
            </a:r>
            <a:r>
              <a:rPr lang="ru-RU" sz="2950" dirty="0" smtClean="0"/>
              <a:t>0,9% </a:t>
            </a:r>
            <a:r>
              <a:rPr lang="en-US" sz="2950" dirty="0"/>
              <a:t>sodium chloride </a:t>
            </a:r>
            <a:r>
              <a:rPr lang="en-US" sz="2950" dirty="0" smtClean="0"/>
              <a:t>using</a:t>
            </a:r>
            <a:r>
              <a:rPr lang="ru-RU" sz="2950" dirty="0" smtClean="0"/>
              <a:t> </a:t>
            </a:r>
            <a:r>
              <a:rPr lang="en-US" sz="2950" dirty="0"/>
              <a:t> </a:t>
            </a:r>
            <a:r>
              <a:rPr lang="en-US" sz="2950" dirty="0" err="1" smtClean="0"/>
              <a:t>antlia</a:t>
            </a:r>
            <a:endParaRPr lang="en-US" sz="2950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50" dirty="0" smtClean="0"/>
              <a:t>Drop </a:t>
            </a:r>
            <a:r>
              <a:rPr lang="ru-RU" sz="2950" dirty="0" smtClean="0"/>
              <a:t>20% </a:t>
            </a:r>
            <a:r>
              <a:rPr lang="en-US" sz="2950" dirty="0" smtClean="0"/>
              <a:t>sodium sulfate liquid</a:t>
            </a:r>
            <a:endParaRPr lang="ru-RU" sz="295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ral cavity</a:t>
            </a:r>
            <a:endParaRPr lang="ru-RU" sz="3000" b="1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950" dirty="0" smtClean="0"/>
              <a:t>Gargle using </a:t>
            </a:r>
            <a:r>
              <a:rPr lang="ru-RU" sz="2950" dirty="0" smtClean="0"/>
              <a:t>70%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diethyl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hydrine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588"/>
          <a:stretch/>
        </p:blipFill>
        <p:spPr>
          <a:xfrm>
            <a:off x="5724128" y="1556792"/>
            <a:ext cx="3338736" cy="3960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7338"/>
            <a:ext cx="8358188" cy="530066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Protective clothes</a:t>
            </a:r>
            <a:endParaRPr lang="ru-RU" sz="3200" b="1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it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Bedabble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using </a:t>
            </a:r>
            <a:r>
              <a:rPr lang="en-US" sz="2800" b="1" dirty="0"/>
              <a:t>sodium chloride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wash it in a washing machine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shoes</a:t>
            </a:r>
            <a:endParaRPr lang="ru-RU" sz="3200" b="1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Twice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sodium chloride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15 minutes break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Floor, walls, furniture and other things</a:t>
            </a:r>
            <a:endParaRPr lang="ru-RU" sz="3200" b="1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sodium chloride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minutes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692696"/>
            <a:ext cx="7179710" cy="612068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</a:rPr>
              <a:t>Labour Protection Requirements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</a:rPr>
              <a:t>for 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</a:rPr>
              <a:t>work with	oxygen gas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8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603" name="Рисунок 7" descr="147_bi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642938"/>
            <a:ext cx="38100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413" y="1052513"/>
            <a:ext cx="9144001" cy="7207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a_Stamper" pitchFamily="82" charset="-52"/>
              </a:rPr>
              <a:t>«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a_Stamper" pitchFamily="82" charset="-52"/>
              </a:rPr>
              <a:t>Attention </a:t>
            </a: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a_Stamper" pitchFamily="82" charset="-52"/>
              </a:rPr>
              <a:t>– 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a_Stamper" pitchFamily="82" charset="-52"/>
              </a:rPr>
              <a:t>Oxygen</a:t>
            </a: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a_Stamper" pitchFamily="82" charset="-52"/>
              </a:rPr>
              <a:t>!»</a:t>
            </a:r>
            <a:endParaRPr lang="ru-RU" sz="6600" dirty="0">
              <a:solidFill>
                <a:schemeClr val="accent1">
                  <a:lumMod val="75000"/>
                </a:schemeClr>
              </a:solidFill>
              <a:latin typeface="a_Stamper" pitchFamily="8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8" y="2133600"/>
            <a:ext cx="9072562" cy="4445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in premises with elevated oxygen rate and going off 30 minutes after is forbidden to: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Stamper" pitchFamily="82" charset="-52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open fire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smoke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electric devices with an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swirl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tore flammable gases and liquids.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44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5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these ordinal rules you will avoid emergency situations and save your </a:t>
            </a:r>
            <a:endParaRPr lang="ru-RU" sz="5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" pitchFamily="82" charset="-52"/>
              </a:rPr>
              <a:t>h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" pitchFamily="82" charset="-52"/>
              </a:rPr>
              <a:t>ealth.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Stamper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960" y="1988840"/>
            <a:ext cx="7135440" cy="3639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огнетуш 3 ш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5725" y="3716338"/>
            <a:ext cx="4033838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571625"/>
            <a:ext cx="7329487" cy="2071688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Escape route</a:t>
            </a: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extinguisher</a:t>
            </a:r>
            <a:endParaRPr lang="en-GB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Fire-cock (plug)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18" descr="П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43363"/>
            <a:ext cx="2500313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e2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2571750"/>
            <a:ext cx="2786062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6" descr="A_marlya_10m_4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4786313"/>
            <a:ext cx="20716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8229600" cy="509587"/>
          </a:xfrm>
        </p:spPr>
        <p:txBody>
          <a:bodyPr/>
          <a:lstStyle/>
          <a:p>
            <a:r>
              <a:rPr lang="en-US" sz="6000" b="1" smtClean="0"/>
              <a:t>To prevent the fire:</a:t>
            </a:r>
            <a:endParaRPr lang="ru-RU" sz="6000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357313"/>
            <a:ext cx="8715375" cy="3224212"/>
          </a:xfrm>
        </p:spPr>
        <p:txBody>
          <a:bodyPr>
            <a:normAutofit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leave turned-on gas-jets or other heating devices unsupervised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forbidden to put cotton wools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/>
              <a:t>gauze </a:t>
            </a:r>
            <a:r>
              <a:rPr lang="en-US" sz="3200" b="1" dirty="0" smtClean="0"/>
              <a:t>fabrics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diethyl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hydrine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close to gas-jets.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9" name="Рисунок 10" descr="9452_gorelka_gazovaja_phoeni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357688"/>
            <a:ext cx="1857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14" descr="31f06bd6c681_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63" y="4714875"/>
            <a:ext cx="1643062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15" descr="no-symbol-circle-with-slash-prohibition-sign_2135640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63" y="4786313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Рисунок 17" descr="no-symbol-circle-with-slash-prohibition-sign_2135640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38" y="4857750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Рисунок 18" descr="spirt95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50" y="4500563"/>
            <a:ext cx="104298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Рисунок 19" descr="no-symbol-circle-with-slash-prohibition-sign_2135640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00" y="4857750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7" descr="2_4.jpg"/>
          <p:cNvPicPr>
            <a:picLocks noChangeAspect="1"/>
          </p:cNvPicPr>
          <p:nvPr/>
        </p:nvPicPr>
        <p:blipFill>
          <a:blip r:embed="rId2"/>
          <a:srcRect l="8151" t="6558" r="4897" b="1628"/>
          <a:stretch>
            <a:fillRect/>
          </a:stretch>
        </p:blipFill>
        <p:spPr bwMode="auto">
          <a:xfrm>
            <a:off x="6286500" y="457200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6" descr="2_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0" y="4572000"/>
            <a:ext cx="1889125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5" descr="2_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5800" y="4643438"/>
            <a:ext cx="18303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4" descr="2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8" y="4587875"/>
            <a:ext cx="1857375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detect gas odor,</a:t>
            </a:r>
            <a:endParaRPr lang="ru-RU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3786188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switch on or off the light;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up and smoke;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use electric heating devices;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the premises;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104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4100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8" descr="ogon-35_smal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704850"/>
            <a:ext cx="9001125" cy="65246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fire starts,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428750"/>
            <a:ext cx="8435975" cy="340995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 a supervisor;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for the fire brigade;</a:t>
            </a: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Supress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fire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fire-fighting equipment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7" name="Рисунок 4" descr="8619655_w200_h200_nakleika0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857750"/>
            <a:ext cx="3836988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7" descr="1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141663"/>
            <a:ext cx="423068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429125" y="1428750"/>
            <a:ext cx="4714875" cy="5429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600" b="1" dirty="0">
              <a:latin typeface="+mn-lt"/>
              <a:cs typeface="+mn-cs"/>
            </a:endParaRPr>
          </a:p>
        </p:txBody>
      </p:sp>
      <p:sp>
        <p:nvSpPr>
          <p:cNvPr id="9219" name="Содержимое 2"/>
          <p:cNvSpPr txBox="1">
            <a:spLocks/>
          </p:cNvSpPr>
          <p:nvPr/>
        </p:nvSpPr>
        <p:spPr bwMode="auto">
          <a:xfrm>
            <a:off x="4649788" y="2205038"/>
            <a:ext cx="471487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rgbClr val="000000"/>
                </a:solidFill>
                <a:latin typeface="Times New Roman" pitchFamily="18" charset="0"/>
              </a:rPr>
              <a:t>is used to suppress solid, liquid and gaseous substances and electric devices voltaged up to </a:t>
            </a:r>
            <a:r>
              <a:rPr lang="en-US" sz="3200" b="1" noProof="1">
                <a:solidFill>
                  <a:srgbClr val="000000"/>
                </a:solidFill>
                <a:latin typeface="Times New Roman" pitchFamily="18" charset="0"/>
              </a:rPr>
              <a:t>1000.</a:t>
            </a:r>
            <a:endParaRPr lang="ru-RU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63" y="285750"/>
            <a:ext cx="83058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7337" y="1263052"/>
            <a:ext cx="8305800" cy="58177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/>
              <a:t>	</a:t>
            </a:r>
            <a:r>
              <a:rPr lang="en-US" b="1" dirty="0" smtClean="0"/>
              <a:t>Dry </a:t>
            </a:r>
            <a:r>
              <a:rPr lang="en-US" b="1" dirty="0"/>
              <a:t>powder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fire </a:t>
            </a:r>
            <a:r>
              <a:rPr lang="en-US" b="1" dirty="0"/>
              <a:t>extinguisher</a:t>
            </a:r>
            <a:endParaRPr lang="ru-RU" b="1" dirty="0"/>
          </a:p>
        </p:txBody>
      </p:sp>
      <p:pic>
        <p:nvPicPr>
          <p:cNvPr id="9222" name="Picture 4" descr="http://4.bp.blogspot.com/-kKbTkrPZ_9U/TpFLvs4oyqI/AAAAAAAAAWA/xSc7-3AOe7g/s1600/dry+chemical+powder+extinguis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176463"/>
            <a:ext cx="3173412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058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Carbon-dioxide fire extinguisher</a:t>
            </a:r>
            <a:endParaRPr lang="ru-RU" dirty="0"/>
          </a:p>
        </p:txBody>
      </p:sp>
      <p:sp>
        <p:nvSpPr>
          <p:cNvPr id="10243" name="Прямоугольник 5"/>
          <p:cNvSpPr>
            <a:spLocks noChangeArrowheads="1"/>
          </p:cNvSpPr>
          <p:nvPr/>
        </p:nvSpPr>
        <p:spPr bwMode="auto">
          <a:xfrm>
            <a:off x="5143500" y="1500188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429125" y="1428750"/>
            <a:ext cx="4714875" cy="5429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is used to suppress 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different substances 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and 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fabrics and electric devices, cables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voltaged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up to </a:t>
            </a:r>
            <a:r>
              <a:rPr lang="ru-RU" sz="3600" b="1" noProof="1">
                <a:solidFill>
                  <a:srgbClr val="000000"/>
                </a:solidFill>
                <a:latin typeface="Times New Roman" pitchFamily="18" charset="0"/>
                <a:cs typeface="+mn-cs"/>
              </a:rPr>
              <a:t>1000</a:t>
            </a:r>
            <a:r>
              <a:rPr lang="en-US" sz="3600" b="1" noProof="1">
                <a:solidFill>
                  <a:srgbClr val="000000"/>
                </a:solidFill>
                <a:latin typeface="Times New Roman" pitchFamily="18" charset="0"/>
                <a:cs typeface="+mn-cs"/>
              </a:rPr>
              <a:t>0</a:t>
            </a:r>
            <a:r>
              <a:rPr lang="en-US" sz="3600" b="1" noProof="1">
                <a:solidFill>
                  <a:srgbClr val="000000"/>
                </a:solidFill>
                <a:latin typeface="Times New Roman" pitchFamily="18" charset="0"/>
                <a:cs typeface="+mn-cs"/>
              </a:rPr>
              <a:t>.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10245" name="Picture 2" descr="http://4.bp.blogspot.com/-16rmDKGGvaU/ToIKfMOg-AI/AAAAAAAAAJA/O2HOGzCCFpo/s1600/CO2+TYPE+WATER+EXTINGUIS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44675"/>
            <a:ext cx="3389313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276475"/>
            <a:ext cx="37814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47725"/>
            <a:ext cx="9144000" cy="4381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 Safety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Requirements: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9144000" cy="531177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insert a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into a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wallplate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bend wires;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hang something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power line;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carry switched-on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lectric devices.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formation for practical training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Information for practical training</Template>
  <TotalTime>0</TotalTime>
  <Words>640</Words>
  <Application>Microsoft Office PowerPoint</Application>
  <PresentationFormat>Экран (4:3)</PresentationFormat>
  <Paragraphs>124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Constantia</vt:lpstr>
      <vt:lpstr>Arial</vt:lpstr>
      <vt:lpstr>Calibri</vt:lpstr>
      <vt:lpstr>Wingdings 2</vt:lpstr>
      <vt:lpstr>a_Stamper</vt:lpstr>
      <vt:lpstr>Book Antiqua</vt:lpstr>
      <vt:lpstr>Times New Roman</vt:lpstr>
      <vt:lpstr>Information for practical training</vt:lpstr>
      <vt:lpstr>Are you going to practical training?</vt:lpstr>
      <vt:lpstr>Within a practical training,  a student is obliged to:</vt:lpstr>
      <vt:lpstr>Слайд 3</vt:lpstr>
      <vt:lpstr>To prevent the fire:</vt:lpstr>
      <vt:lpstr>If you detect gas odor,</vt:lpstr>
      <vt:lpstr>If the fire starts,</vt:lpstr>
      <vt:lpstr> Dry powder  fire extinguisher</vt:lpstr>
      <vt:lpstr>Carbon-dioxide fire extinguisher</vt:lpstr>
      <vt:lpstr>Electrical Safety Requirements:</vt:lpstr>
      <vt:lpstr> Labour Protection Requirements for  treatment (procedural)  room work </vt:lpstr>
      <vt:lpstr>When giving remedies</vt:lpstr>
      <vt:lpstr>Слайд 12</vt:lpstr>
      <vt:lpstr>Attention!</vt:lpstr>
      <vt:lpstr>Слайд 14</vt:lpstr>
      <vt:lpstr>Hands</vt:lpstr>
      <vt:lpstr>Be attentive </vt:lpstr>
      <vt:lpstr>While making injections:</vt:lpstr>
      <vt:lpstr>Слайд 18</vt:lpstr>
      <vt:lpstr>Actions  due to emergency situations  in treatment (procedural) room</vt:lpstr>
      <vt:lpstr>Skin lesions</vt:lpstr>
      <vt:lpstr>If an infected substance gets onto:</vt:lpstr>
      <vt:lpstr>Слайд 22</vt:lpstr>
      <vt:lpstr> Labour Protection Requirements for work with oxygen gas </vt:lpstr>
      <vt:lpstr>«Attention – Oxygen!»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going to practical training?</dc:title>
  <dc:creator>Admin</dc:creator>
  <cp:lastModifiedBy>Admin</cp:lastModifiedBy>
  <cp:revision>1</cp:revision>
  <dcterms:created xsi:type="dcterms:W3CDTF">2016-11-11T12:04:28Z</dcterms:created>
  <dcterms:modified xsi:type="dcterms:W3CDTF">2016-11-11T12:05:11Z</dcterms:modified>
</cp:coreProperties>
</file>