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8" r:id="rId4"/>
    <p:sldId id="258" r:id="rId5"/>
    <p:sldId id="269" r:id="rId6"/>
    <p:sldId id="259" r:id="rId7"/>
    <p:sldId id="270" r:id="rId8"/>
    <p:sldId id="271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12" y="10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EC6F-9714-43D4-B646-C84398115293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F625-17E2-48F6-A3DD-E3032B0796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EC6F-9714-43D4-B646-C84398115293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F625-17E2-48F6-A3DD-E3032B0796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EC6F-9714-43D4-B646-C84398115293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F625-17E2-48F6-A3DD-E3032B0796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EC6F-9714-43D4-B646-C84398115293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F625-17E2-48F6-A3DD-E3032B0796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EC6F-9714-43D4-B646-C84398115293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F625-17E2-48F6-A3DD-E3032B0796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EC6F-9714-43D4-B646-C84398115293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F625-17E2-48F6-A3DD-E3032B0796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EC6F-9714-43D4-B646-C84398115293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F625-17E2-48F6-A3DD-E3032B0796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EC6F-9714-43D4-B646-C84398115293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F625-17E2-48F6-A3DD-E3032B0796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EC6F-9714-43D4-B646-C84398115293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F625-17E2-48F6-A3DD-E3032B0796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EC6F-9714-43D4-B646-C84398115293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7F625-17E2-48F6-A3DD-E3032B0796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EC6F-9714-43D4-B646-C84398115293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27F625-17E2-48F6-A3DD-E3032B07967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33EC6F-9714-43D4-B646-C84398115293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27F625-17E2-48F6-A3DD-E3032B07967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772816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sz="7300" b="1" dirty="0">
                <a:solidFill>
                  <a:srgbClr val="FFFF00"/>
                </a:solidFill>
              </a:rPr>
              <a:t>Good Manners of </a:t>
            </a:r>
            <a:r>
              <a:rPr lang="en-US" sz="7300" b="1" dirty="0" err="1">
                <a:solidFill>
                  <a:srgbClr val="FFFF00"/>
                </a:solidFill>
              </a:rPr>
              <a:t>Behaviour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70" y="2996952"/>
            <a:ext cx="6194731" cy="34465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149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5832648"/>
          </a:xfrm>
        </p:spPr>
        <p:txBody>
          <a:bodyPr>
            <a:noAutofit/>
          </a:bodyPr>
          <a:lstStyle/>
          <a:p>
            <a:pPr lvl="0"/>
            <a:r>
              <a:rPr lang="en-US" sz="3400" b="1" dirty="0">
                <a:solidFill>
                  <a:srgbClr val="FFFF00"/>
                </a:solidFill>
              </a:rPr>
              <a:t>Leave your over wear (overcoats, outer clothing) in the </a:t>
            </a:r>
            <a:r>
              <a:rPr lang="en-US" sz="3400" b="1" u="sng" dirty="0">
                <a:solidFill>
                  <a:srgbClr val="FFFF00"/>
                </a:solidFill>
              </a:rPr>
              <a:t>cloakroom.</a:t>
            </a:r>
            <a:endParaRPr lang="ru-RU" sz="3400" u="sng" dirty="0">
              <a:solidFill>
                <a:srgbClr val="FFFF00"/>
              </a:solidFill>
            </a:endParaRPr>
          </a:p>
          <a:p>
            <a:pPr lvl="0"/>
            <a:r>
              <a:rPr lang="en-US" sz="3400" b="1" dirty="0">
                <a:solidFill>
                  <a:srgbClr val="FFFF00"/>
                </a:solidFill>
              </a:rPr>
              <a:t>Keep calm and </a:t>
            </a:r>
            <a:r>
              <a:rPr lang="en-US" sz="3400" b="1" dirty="0" smtClean="0">
                <a:solidFill>
                  <a:srgbClr val="FFFF00"/>
                </a:solidFill>
              </a:rPr>
              <a:t>silence</a:t>
            </a:r>
            <a:r>
              <a:rPr lang="en-US" sz="3400" b="1" dirty="0">
                <a:solidFill>
                  <a:srgbClr val="FFFF00"/>
                </a:solidFill>
              </a:rPr>
              <a:t>, no loud laughing, shouting and speaking in the library, reading room, classrooms, corridors, any office, and the canteen (University cafeteria</a:t>
            </a:r>
            <a:r>
              <a:rPr lang="en-US" sz="3400" b="1" dirty="0" smtClean="0">
                <a:solidFill>
                  <a:srgbClr val="FFFF00"/>
                </a:solidFill>
              </a:rPr>
              <a:t>), hostels. Don’t make terrible noise in apartments.</a:t>
            </a:r>
            <a:endParaRPr lang="ru-RU" sz="3400" dirty="0">
              <a:solidFill>
                <a:srgbClr val="FFFF00"/>
              </a:solidFill>
            </a:endParaRPr>
          </a:p>
          <a:p>
            <a:pPr lvl="0"/>
            <a:r>
              <a:rPr lang="en-US" sz="3400" b="1" dirty="0">
                <a:solidFill>
                  <a:srgbClr val="FFFF00"/>
                </a:solidFill>
              </a:rPr>
              <a:t>Greet all people while in the University.</a:t>
            </a:r>
            <a:endParaRPr lang="ru-RU" sz="3400" dirty="0">
              <a:solidFill>
                <a:srgbClr val="FFFF00"/>
              </a:solidFill>
            </a:endParaRPr>
          </a:p>
          <a:p>
            <a:pPr lvl="0"/>
            <a:r>
              <a:rPr lang="en-US" sz="3400" b="1" dirty="0">
                <a:solidFill>
                  <a:srgbClr val="FFFF00"/>
                </a:solidFill>
              </a:rPr>
              <a:t>Treat your textbooks carefully, </a:t>
            </a:r>
            <a:r>
              <a:rPr lang="en-US" sz="3400" b="1" dirty="0" smtClean="0">
                <a:solidFill>
                  <a:srgbClr val="FFFF00"/>
                </a:solidFill>
              </a:rPr>
              <a:t>keep them clean </a:t>
            </a:r>
            <a:r>
              <a:rPr lang="en-US" sz="3400" b="1" dirty="0">
                <a:solidFill>
                  <a:srgbClr val="FFFF00"/>
                </a:solidFill>
              </a:rPr>
              <a:t>and tidy</a:t>
            </a:r>
            <a:r>
              <a:rPr lang="en-US" sz="3400" b="1" dirty="0" smtClean="0">
                <a:solidFill>
                  <a:srgbClr val="FFFF00"/>
                </a:solidFill>
              </a:rPr>
              <a:t>.</a:t>
            </a:r>
            <a:endParaRPr lang="ru-RU" sz="3400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645024"/>
            <a:ext cx="2425872" cy="17331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386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ATTENTION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200" b="1" u="sng" dirty="0" smtClean="0">
                <a:solidFill>
                  <a:srgbClr val="FFFF00"/>
                </a:solidFill>
              </a:rPr>
              <a:t>Many cases of unacceptable handling of our textbooks have been observed.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800" b="1" u="sng" dirty="0" smtClean="0">
              <a:solidFill>
                <a:srgbClr val="FFFF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b="1" u="sng" dirty="0" smtClean="0">
                <a:solidFill>
                  <a:srgbClr val="FFFF00"/>
                </a:solidFill>
              </a:rPr>
              <a:t>Keep in mind that </a:t>
            </a:r>
            <a:r>
              <a:rPr lang="en-US" sz="2800" b="1" dirty="0" smtClean="0">
                <a:solidFill>
                  <a:srgbClr val="FFFF00"/>
                </a:solidFill>
              </a:rPr>
              <a:t>if you don’t handle our books properly</a:t>
            </a:r>
            <a:r>
              <a:rPr lang="en-US" sz="2800" dirty="0" smtClean="0">
                <a:solidFill>
                  <a:srgbClr val="FFFF00"/>
                </a:solidFill>
              </a:rPr>
              <a:t>  </a:t>
            </a:r>
            <a:r>
              <a:rPr lang="en-US" sz="2800" b="1" u="sng" dirty="0" smtClean="0">
                <a:solidFill>
                  <a:srgbClr val="FFFF00"/>
                </a:solidFill>
              </a:rPr>
              <a:t>you must compensate their cost.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In the most inappropriate cases, you will be forbidden to obtain books for the next academic years.</a:t>
            </a:r>
            <a:endParaRPr lang="en-US" sz="2800" dirty="0">
              <a:solidFill>
                <a:srgbClr val="FFFF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b="1" i="1" u="sng" dirty="0" smtClean="0">
                <a:solidFill>
                  <a:srgbClr val="FFFF00"/>
                </a:solidFill>
              </a:rPr>
              <a:t>Note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that if you don’t handle books properly, junior students might not receive them at all. 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58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583264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500" b="1" dirty="0">
                <a:solidFill>
                  <a:srgbClr val="FFFF00"/>
                </a:solidFill>
              </a:rPr>
              <a:t>Always have you student’s identification card (ID) with you</a:t>
            </a:r>
            <a:r>
              <a:rPr lang="en-US" sz="3500" b="1" dirty="0" smtClean="0">
                <a:solidFill>
                  <a:srgbClr val="FFFF00"/>
                </a:solidFill>
              </a:rPr>
              <a:t>. It’s your pass!</a:t>
            </a:r>
          </a:p>
          <a:p>
            <a:pPr lvl="0"/>
            <a:endParaRPr lang="ru-RU" sz="3500" dirty="0">
              <a:solidFill>
                <a:srgbClr val="FFFF00"/>
              </a:solidFill>
            </a:endParaRPr>
          </a:p>
          <a:p>
            <a:pPr lvl="0"/>
            <a:r>
              <a:rPr lang="en-US" sz="3500" b="1" dirty="0">
                <a:solidFill>
                  <a:srgbClr val="FFFF00"/>
                </a:solidFill>
              </a:rPr>
              <a:t>Don’t leave your bags, school bags, rucksacks, packets and any other things without control, supervision and care</a:t>
            </a:r>
            <a:r>
              <a:rPr lang="en-US" sz="3500" b="1" dirty="0" smtClean="0">
                <a:solidFill>
                  <a:srgbClr val="FFFF00"/>
                </a:solidFill>
              </a:rPr>
              <a:t>.</a:t>
            </a:r>
          </a:p>
          <a:p>
            <a:pPr lvl="0"/>
            <a:endParaRPr lang="ru-RU" sz="3500" dirty="0">
              <a:solidFill>
                <a:srgbClr val="FFFF00"/>
              </a:solidFill>
            </a:endParaRPr>
          </a:p>
          <a:p>
            <a:pPr lvl="0"/>
            <a:r>
              <a:rPr lang="en-US" sz="3500" b="1" dirty="0">
                <a:solidFill>
                  <a:srgbClr val="FFFF00"/>
                </a:solidFill>
              </a:rPr>
              <a:t>Cross streets by light signal (traffic light) and in due place – zebra </a:t>
            </a:r>
            <a:r>
              <a:rPr lang="en-US" sz="3500" b="1" dirty="0" smtClean="0">
                <a:solidFill>
                  <a:srgbClr val="FFFF00"/>
                </a:solidFill>
              </a:rPr>
              <a:t>crossing</a:t>
            </a:r>
          </a:p>
          <a:p>
            <a:pPr lvl="0"/>
            <a:endParaRPr lang="ru-RU" sz="3500" dirty="0">
              <a:solidFill>
                <a:srgbClr val="FFFF00"/>
              </a:solidFill>
            </a:endParaRPr>
          </a:p>
          <a:p>
            <a:pPr lvl="0"/>
            <a:r>
              <a:rPr lang="en-US" sz="3500" b="1" dirty="0">
                <a:solidFill>
                  <a:srgbClr val="FFFF00"/>
                </a:solidFill>
              </a:rPr>
              <a:t>Punch a ticket in buses and trolleybuses in case if you don’t have a monthly ticket.</a:t>
            </a:r>
            <a:endParaRPr lang="ru-RU" sz="3500" dirty="0">
              <a:solidFill>
                <a:srgbClr val="FFFF00"/>
              </a:solidFill>
            </a:endParaRP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090672"/>
            <a:ext cx="2324051" cy="16604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6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ATTENTION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u="sng" dirty="0" smtClean="0">
                <a:solidFill>
                  <a:srgbClr val="FFFF00"/>
                </a:solidFill>
              </a:rPr>
              <a:t>It is strictly forbidden to leave your bags and suchlike belongings on windowsills, at the Dean’s office door, in the </a:t>
            </a:r>
            <a:r>
              <a:rPr lang="en-US" sz="2800" b="1" u="sng" dirty="0" err="1" smtClean="0">
                <a:solidFill>
                  <a:srgbClr val="FFFF00"/>
                </a:solidFill>
              </a:rPr>
              <a:t>corridoor</a:t>
            </a:r>
            <a:r>
              <a:rPr lang="en-US" sz="2800" b="1" u="sng" dirty="0" smtClean="0">
                <a:solidFill>
                  <a:srgbClr val="FFFF00"/>
                </a:solidFill>
              </a:rPr>
              <a:t>, halls and anywhere else in the university buildings</a:t>
            </a:r>
            <a:r>
              <a:rPr lang="ru-RU" sz="2800" b="1" u="sng" dirty="0" smtClean="0">
                <a:solidFill>
                  <a:srgbClr val="FFFF00"/>
                </a:solidFill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</a:rPr>
              <a:t> </a:t>
            </a:r>
            <a:r>
              <a:rPr lang="en-US" sz="2800" b="1" i="1" u="sng" dirty="0" smtClean="0">
                <a:solidFill>
                  <a:srgbClr val="FFFF00"/>
                </a:solidFill>
              </a:rPr>
              <a:t>without any surveillance (control</a:t>
            </a:r>
            <a:r>
              <a:rPr lang="en-US" sz="2800" b="1" u="sng" dirty="0" smtClean="0">
                <a:solidFill>
                  <a:srgbClr val="FFFF00"/>
                </a:solidFill>
              </a:rPr>
              <a:t>).</a:t>
            </a:r>
            <a:endParaRPr lang="en-US" sz="28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Keep in mind </a:t>
            </a:r>
            <a:r>
              <a:rPr lang="en-US" sz="2800" b="1" dirty="0" smtClean="0">
                <a:solidFill>
                  <a:srgbClr val="FF0000"/>
                </a:solidFill>
              </a:rPr>
              <a:t>that in case of belongings left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without any surveillance (control)</a:t>
            </a:r>
            <a:r>
              <a:rPr lang="en-US" sz="2800" b="1" dirty="0" smtClean="0">
                <a:solidFill>
                  <a:srgbClr val="FF0000"/>
                </a:solidFill>
              </a:rPr>
              <a:t>, we have to call special services (due to </a:t>
            </a:r>
            <a:r>
              <a:rPr lang="en-US" sz="2800" b="1" dirty="0" err="1" smtClean="0">
                <a:solidFill>
                  <a:srgbClr val="FF0000"/>
                </a:solidFill>
              </a:rPr>
              <a:t>antiterroristic</a:t>
            </a:r>
            <a:r>
              <a:rPr lang="en-US" sz="2800" b="1" dirty="0" smtClean="0">
                <a:solidFill>
                  <a:srgbClr val="FF0000"/>
                </a:solidFill>
              </a:rPr>
              <a:t> measures). In this case, if no danger is present, you have to pay the large penalty for false alarm and will be reprimanded!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996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053" y="5197568"/>
            <a:ext cx="2324051" cy="16604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5904656"/>
          </a:xfrm>
        </p:spPr>
        <p:txBody>
          <a:bodyPr>
            <a:noAutofit/>
          </a:bodyPr>
          <a:lstStyle/>
          <a:p>
            <a:pPr lvl="0"/>
            <a:r>
              <a:rPr lang="en-US" sz="2800" b="1" dirty="0">
                <a:solidFill>
                  <a:srgbClr val="FFFF00"/>
                </a:solidFill>
              </a:rPr>
              <a:t>Keep your rooms and kitchens clean and tidy. Clean away a mess and throw away rubbish (garbage) regularly.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lvl="0"/>
            <a:endParaRPr lang="ru-RU" sz="2800" dirty="0">
              <a:solidFill>
                <a:srgbClr val="FFFF00"/>
              </a:solidFill>
            </a:endParaRPr>
          </a:p>
          <a:p>
            <a:pPr lvl="0"/>
            <a:r>
              <a:rPr lang="en-US" sz="2800" b="1" dirty="0">
                <a:solidFill>
                  <a:srgbClr val="FFFF00"/>
                </a:solidFill>
              </a:rPr>
              <a:t>Switch off you electric cookers after cooking as well as other electric devices </a:t>
            </a:r>
            <a:r>
              <a:rPr lang="en-US" sz="2800" b="1" dirty="0" smtClean="0">
                <a:solidFill>
                  <a:srgbClr val="FFFF00"/>
                </a:solidFill>
              </a:rPr>
              <a:t>(allowed)! Don’t leave meals being cooked without control!</a:t>
            </a:r>
          </a:p>
          <a:p>
            <a:pPr lvl="0"/>
            <a:endParaRPr lang="ru-RU" sz="2800" b="1" dirty="0" smtClean="0">
              <a:solidFill>
                <a:srgbClr val="FFFF00"/>
              </a:solidFill>
            </a:endParaRPr>
          </a:p>
          <a:p>
            <a:pPr lvl="0"/>
            <a:r>
              <a:rPr lang="en-US" sz="2800" b="1" dirty="0" smtClean="0">
                <a:solidFill>
                  <a:srgbClr val="FFFF00"/>
                </a:solidFill>
              </a:rPr>
              <a:t> Switch off electric light in all your premises leaving them, don’t lose your money; electricity is too expensive.</a:t>
            </a:r>
            <a:endParaRPr lang="ru-RU" sz="2800" dirty="0">
              <a:solidFill>
                <a:srgbClr val="FFFF00"/>
              </a:solidFill>
            </a:endParaRPr>
          </a:p>
          <a:p>
            <a:pPr lvl="0"/>
            <a:r>
              <a:rPr lang="en-US" sz="2800" b="1" dirty="0" smtClean="0">
                <a:solidFill>
                  <a:srgbClr val="FFFF00"/>
                </a:solidFill>
              </a:rPr>
              <a:t>No </a:t>
            </a:r>
            <a:r>
              <a:rPr lang="en-US" sz="2800" b="1" dirty="0">
                <a:solidFill>
                  <a:srgbClr val="FFFF00"/>
                </a:solidFill>
              </a:rPr>
              <a:t>drinking </a:t>
            </a:r>
            <a:r>
              <a:rPr lang="en-US" sz="2800" b="1" dirty="0" smtClean="0">
                <a:solidFill>
                  <a:srgbClr val="FFFF00"/>
                </a:solidFill>
              </a:rPr>
              <a:t>in hostels and anywhere!</a:t>
            </a:r>
          </a:p>
          <a:p>
            <a:pPr lvl="0"/>
            <a:r>
              <a:rPr lang="en-US" sz="2800" b="1" dirty="0" smtClean="0">
                <a:solidFill>
                  <a:srgbClr val="FFFF00"/>
                </a:solidFill>
              </a:rPr>
              <a:t>No smoking  in the hostels and near </a:t>
            </a:r>
          </a:p>
          <a:p>
            <a:pPr lvl="0"/>
            <a:r>
              <a:rPr lang="en-US" sz="2800" b="1" dirty="0" smtClean="0">
                <a:solidFill>
                  <a:srgbClr val="FFFF00"/>
                </a:solidFill>
              </a:rPr>
              <a:t>the University.</a:t>
            </a:r>
          </a:p>
          <a:p>
            <a:pPr marL="0" lvl="0" indent="0">
              <a:buNone/>
            </a:pPr>
            <a:endParaRPr lang="en-US" sz="2800" b="1" dirty="0" smtClean="0">
              <a:solidFill>
                <a:srgbClr val="FFFF00"/>
              </a:solidFill>
            </a:endParaRPr>
          </a:p>
          <a:p>
            <a:r>
              <a:rPr lang="en-US" sz="2800" b="1" dirty="0">
                <a:solidFill>
                  <a:srgbClr val="FFFF00"/>
                </a:solidFill>
              </a:rPr>
              <a:t>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endParaRPr lang="ru-RU" sz="28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09053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ATTENTION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u="sng" dirty="0" smtClean="0">
                <a:solidFill>
                  <a:srgbClr val="FFFF00"/>
                </a:solidFill>
              </a:rPr>
              <a:t>It is forbidden to leave switched on </a:t>
            </a:r>
            <a:r>
              <a:rPr lang="en-US" sz="4000" b="1" u="sng" smtClean="0">
                <a:solidFill>
                  <a:srgbClr val="FFFF00"/>
                </a:solidFill>
              </a:rPr>
              <a:t>devices uncontrolled</a:t>
            </a:r>
            <a:r>
              <a:rPr lang="en-US" sz="4000" b="1" u="sng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endParaRPr lang="en-US" sz="2400" b="1" u="sng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b="1" u="sng" dirty="0" smtClean="0">
                <a:solidFill>
                  <a:srgbClr val="FFFF00"/>
                </a:solidFill>
              </a:rPr>
              <a:t>Such cases can lead </a:t>
            </a:r>
          </a:p>
          <a:p>
            <a:pPr marL="0" indent="0">
              <a:buNone/>
            </a:pPr>
            <a:r>
              <a:rPr lang="en-US" sz="2800" b="1" u="sng" dirty="0" smtClean="0">
                <a:solidFill>
                  <a:srgbClr val="FFFF00"/>
                </a:solidFill>
              </a:rPr>
              <a:t>to accidents and </a:t>
            </a:r>
          </a:p>
          <a:p>
            <a:pPr marL="0" indent="0">
              <a:buNone/>
            </a:pPr>
            <a:r>
              <a:rPr lang="en-US" sz="2800" b="1" u="sng" dirty="0" smtClean="0">
                <a:solidFill>
                  <a:srgbClr val="FFFF00"/>
                </a:solidFill>
              </a:rPr>
              <a:t>in worst situations </a:t>
            </a:r>
          </a:p>
          <a:p>
            <a:pPr marL="0" indent="0">
              <a:buNone/>
            </a:pPr>
            <a:r>
              <a:rPr lang="en-US" sz="2800" b="1" u="sng" dirty="0" smtClean="0">
                <a:solidFill>
                  <a:srgbClr val="FFFF00"/>
                </a:solidFill>
              </a:rPr>
              <a:t>to catastrophes. </a:t>
            </a:r>
          </a:p>
          <a:p>
            <a:pPr marL="0" indent="0" algn="ctr">
              <a:buNone/>
            </a:pPr>
            <a:endParaRPr lang="en-US" b="1" u="sng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ru-RU" b="1" u="sng" dirty="0">
              <a:solidFill>
                <a:srgbClr val="FFFF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560666"/>
            <a:ext cx="5292080" cy="33104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61981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Treat the Dean’s office personnel with respect</a:t>
            </a:r>
            <a:r>
              <a:rPr lang="en-US" sz="3600" b="1" dirty="0" smtClean="0">
                <a:solidFill>
                  <a:srgbClr val="FFFF00"/>
                </a:solidFill>
              </a:rPr>
              <a:t>.</a:t>
            </a:r>
            <a:endParaRPr lang="en-US" sz="3600" b="1" dirty="0">
              <a:solidFill>
                <a:srgbClr val="FFFF00"/>
              </a:solidFill>
            </a:endParaRPr>
          </a:p>
          <a:p>
            <a:pPr lvl="0"/>
            <a:r>
              <a:rPr lang="en-US" sz="3600" b="1" dirty="0">
                <a:solidFill>
                  <a:srgbClr val="FFFF00"/>
                </a:solidFill>
              </a:rPr>
              <a:t>Be always well-dressed, washed and good </a:t>
            </a:r>
            <a:r>
              <a:rPr lang="en-US" sz="3600" b="1" dirty="0" smtClean="0">
                <a:solidFill>
                  <a:srgbClr val="FFFF00"/>
                </a:solidFill>
              </a:rPr>
              <a:t>looking, put on a perfectly clean medical gown.</a:t>
            </a:r>
          </a:p>
          <a:p>
            <a:pPr lvl="0"/>
            <a:r>
              <a:rPr lang="en-US" sz="3600" b="1" dirty="0" smtClean="0">
                <a:solidFill>
                  <a:srgbClr val="FFFF00"/>
                </a:solidFill>
              </a:rPr>
              <a:t>Have always changeable</a:t>
            </a:r>
          </a:p>
          <a:p>
            <a:pPr marL="0" lvl="0" indent="0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footwear at the clinical </a:t>
            </a:r>
            <a:endParaRPr lang="en-US" sz="36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departments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892" y="4311033"/>
            <a:ext cx="3793604" cy="2520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1603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63272" cy="4597120"/>
          </a:xfrm>
        </p:spPr>
        <p:txBody>
          <a:bodyPr anchor="ctr"/>
          <a:lstStyle/>
          <a:p>
            <a:pPr algn="ctr"/>
            <a:r>
              <a:rPr lang="en-US" sz="5400" b="1" dirty="0">
                <a:solidFill>
                  <a:srgbClr val="FFFF00"/>
                </a:solidFill>
              </a:rPr>
              <a:t>Remember that you are future doctors!</a:t>
            </a:r>
            <a:r>
              <a:rPr lang="ru-RU" sz="5400" dirty="0">
                <a:solidFill>
                  <a:srgbClr val="FFFF00"/>
                </a:solidFill>
              </a:rPr>
              <a:t/>
            </a:r>
            <a:br>
              <a:rPr lang="ru-RU" sz="5400" dirty="0">
                <a:solidFill>
                  <a:srgbClr val="FFFF00"/>
                </a:solidFill>
              </a:rPr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512" y="3928210"/>
            <a:ext cx="4392488" cy="29297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97784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364</TotalTime>
  <Words>459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Good Manners of Behaviour </vt:lpstr>
      <vt:lpstr>Презентация PowerPoint</vt:lpstr>
      <vt:lpstr>ATTENTION</vt:lpstr>
      <vt:lpstr>Презентация PowerPoint</vt:lpstr>
      <vt:lpstr>ATTENTION</vt:lpstr>
      <vt:lpstr>Презентация PowerPoint</vt:lpstr>
      <vt:lpstr>ATTENTION</vt:lpstr>
      <vt:lpstr>Презентация PowerPoint</vt:lpstr>
      <vt:lpstr>Remember that you are future doctors!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Manners of Behaviour</dc:title>
  <dc:creator>Admin</dc:creator>
  <cp:lastModifiedBy>Admin</cp:lastModifiedBy>
  <cp:revision>35</cp:revision>
  <dcterms:created xsi:type="dcterms:W3CDTF">2019-02-20T12:49:03Z</dcterms:created>
  <dcterms:modified xsi:type="dcterms:W3CDTF">2020-02-24T09:52:40Z</dcterms:modified>
</cp:coreProperties>
</file>