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5" r:id="rId3"/>
    <p:sldId id="257" r:id="rId4"/>
    <p:sldId id="258" r:id="rId5"/>
    <p:sldId id="263" r:id="rId6"/>
    <p:sldId id="264" r:id="rId7"/>
    <p:sldId id="265" r:id="rId8"/>
    <p:sldId id="266" r:id="rId9"/>
    <p:sldId id="274" r:id="rId10"/>
    <p:sldId id="267" r:id="rId11"/>
    <p:sldId id="268" r:id="rId12"/>
    <p:sldId id="269" r:id="rId13"/>
    <p:sldId id="273" r:id="rId14"/>
    <p:sldId id="270" r:id="rId15"/>
    <p:sldId id="271"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17.12.2021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17.12.2021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17.12.2021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17.12.2021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17.12.2021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17.12.2021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17.12.2021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783350"/>
          </a:xfrm>
        </p:spPr>
        <p:txBody>
          <a:bodyPr>
            <a:noAutofit/>
          </a:bodyPr>
          <a:lstStyle/>
          <a:p>
            <a:pPr algn="ctr"/>
            <a:r>
              <a:rPr lang="ru-RU" sz="48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Волнуйтесь спокойно, у вас </a:t>
            </a:r>
            <a:r>
              <a:rPr lang="ru-RU" sz="48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экзамен (зачёт)!</a:t>
            </a:r>
            <a:endParaRPr lang="ru-RU" sz="48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75656" y="4221088"/>
            <a:ext cx="7422142" cy="1656184"/>
          </a:xfrm>
        </p:spPr>
        <p:txBody>
          <a:bodyPr>
            <a:normAutofit/>
          </a:bodyPr>
          <a:lstStyle/>
          <a:p>
            <a:pPr algn="r"/>
            <a:endParaRPr lang="ru-RU" sz="2400" dirty="0" smtClean="0"/>
          </a:p>
          <a:p>
            <a:pPr algn="r"/>
            <a:r>
              <a:rPr lang="ru-RU" sz="2400" dirty="0" smtClean="0">
                <a:solidFill>
                  <a:schemeClr val="tx1"/>
                </a:solidFill>
                <a:latin typeface="Times New Roman" pitchFamily="18" charset="0"/>
                <a:cs typeface="Times New Roman" pitchFamily="18" charset="0"/>
              </a:rPr>
              <a:t>Величайшая победа — это  победа над самим собой.</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Цицерон</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a:bodyPr>
          <a:lstStyle/>
          <a:p>
            <a:pPr algn="ctr"/>
            <a:r>
              <a:rPr lang="ru-RU" b="1" dirty="0" smtClean="0">
                <a:solidFill>
                  <a:srgbClr val="0070C0"/>
                </a:solidFill>
                <a:latin typeface="Times New Roman" pitchFamily="18" charset="0"/>
                <a:cs typeface="Times New Roman" pitchFamily="18" charset="0"/>
              </a:rPr>
              <a:t>Подготовка к экзамену</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142984"/>
            <a:ext cx="8115328" cy="5330968"/>
          </a:xfrm>
        </p:spPr>
        <p:txBody>
          <a:bodyPr>
            <a:normAutofit/>
          </a:bodyPr>
          <a:lstStyle/>
          <a:p>
            <a:pPr algn="just">
              <a:buFont typeface="Courier New" pitchFamily="49" charset="0"/>
              <a:buChar char="o"/>
            </a:pPr>
            <a:r>
              <a:rPr lang="ru-RU" sz="2000" dirty="0" smtClean="0">
                <a:latin typeface="Times New Roman" pitchFamily="18" charset="0"/>
                <a:cs typeface="Times New Roman" pitchFamily="18" charset="0"/>
              </a:rPr>
              <a:t>Сначала подготовь место для занятий: убери со стола лишние вещи, удобно расположи нужные учебники, пособия, тетради, бумагу, карандаши и т.п. </a:t>
            </a:r>
          </a:p>
          <a:p>
            <a:pPr algn="just">
              <a:buFont typeface="Courier New" pitchFamily="49" charset="0"/>
              <a:buChar char="o"/>
            </a:pPr>
            <a:r>
              <a:rPr lang="ru-RU" sz="2000" dirty="0" smtClean="0">
                <a:latin typeface="Times New Roman" pitchFamily="18" charset="0"/>
                <a:cs typeface="Times New Roman" pitchFamily="18" charset="0"/>
              </a:rPr>
              <a:t>Составь план занятий. Для начала определи: кто ты - "сова" или "жаворонок", и в зависимости от этого максимально используй утренние или вечерние часы. Составляя план на каждый день подготовки, необходимо четко определить, что именно сегодня будет изучаться. Не вообще: "немного позанимаюсь", а какие именно разделы и темы. </a:t>
            </a:r>
          </a:p>
          <a:p>
            <a:pPr algn="just">
              <a:buFont typeface="Courier New" pitchFamily="49" charset="0"/>
              <a:buChar char="o"/>
            </a:pPr>
            <a:r>
              <a:rPr lang="ru-RU" sz="2000" dirty="0" smtClean="0">
                <a:latin typeface="Times New Roman" pitchFamily="18" charset="0"/>
                <a:cs typeface="Times New Roman" pitchFamily="18" charset="0"/>
              </a:rPr>
              <a:t>Начни с самого трудного, с того раздела, который знаешь хуже всего. Но если тебе трудно "раскачаться", можно начать с того материала, который тебе больше всего интересен и приятен. Возможно, постепенно войдешь в рабочий ритм, и дело пойдет. </a:t>
            </a:r>
          </a:p>
          <a:p>
            <a:pPr algn="just">
              <a:buFont typeface="Courier New" pitchFamily="49" charset="0"/>
              <a:buChar char="o"/>
            </a:pPr>
            <a:r>
              <a:rPr lang="ru-RU" sz="2000" dirty="0" smtClean="0">
                <a:latin typeface="Times New Roman" pitchFamily="18" charset="0"/>
                <a:cs typeface="Times New Roman" pitchFamily="18" charset="0"/>
              </a:rPr>
              <a:t>Чередуй занятия и отдых, скажем, 40 минут занятий, затем 10 минут - перерыв. Можно в это время помыть посуду, полить цветы, сделать зарядку, принять душ.</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pPr algn="ctr"/>
            <a:r>
              <a:rPr lang="ru-RU" b="1" dirty="0" smtClean="0">
                <a:solidFill>
                  <a:srgbClr val="0070C0"/>
                </a:solidFill>
                <a:latin typeface="Times New Roman" pitchFamily="18" charset="0"/>
                <a:cs typeface="Times New Roman" pitchFamily="18" charset="0"/>
              </a:rPr>
              <a:t>Подготовка к экзамену</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71472" y="1142984"/>
            <a:ext cx="8001056" cy="5330968"/>
          </a:xfrm>
        </p:spPr>
        <p:txBody>
          <a:bodyPr>
            <a:normAutofit/>
          </a:bodyPr>
          <a:lstStyle/>
          <a:p>
            <a:pPr algn="just">
              <a:buFont typeface="Courier New" pitchFamily="49" charset="0"/>
              <a:buChar char="o"/>
            </a:pPr>
            <a:r>
              <a:rPr lang="ru-RU" sz="2000" dirty="0" smtClean="0">
                <a:latin typeface="Times New Roman" pitchFamily="18" charset="0"/>
                <a:cs typeface="Times New Roman" pitchFamily="18" charset="0"/>
              </a:rPr>
              <a:t>Не надо стремиться к тому, чтобы прочитать и запомнить наизусть весь учебник. Полезно структурировать материал за счет составления планов, схем, причем желательно на бумаге. Планы полезны и потому, что их легко использовать при кратком повторении материала. </a:t>
            </a:r>
          </a:p>
          <a:p>
            <a:pPr algn="just">
              <a:buFont typeface="Courier New" pitchFamily="49" charset="0"/>
              <a:buChar char="o"/>
            </a:pPr>
            <a:r>
              <a:rPr lang="ru-RU" sz="2000" dirty="0" smtClean="0">
                <a:latin typeface="Times New Roman" pitchFamily="18" charset="0"/>
                <a:cs typeface="Times New Roman" pitchFamily="18" charset="0"/>
              </a:rPr>
              <a:t>Выполняй как можно больше различных опубликованных тестов по этому предмету. Эти тренировки ознакомят тебя с конструкциями тестовых заданий. </a:t>
            </a:r>
          </a:p>
          <a:p>
            <a:pPr algn="just">
              <a:buFont typeface="Courier New" pitchFamily="49" charset="0"/>
              <a:buChar char="o"/>
            </a:pPr>
            <a:r>
              <a:rPr lang="ru-RU" sz="2000" dirty="0" smtClean="0">
                <a:latin typeface="Times New Roman" pitchFamily="18" charset="0"/>
                <a:cs typeface="Times New Roman" pitchFamily="18" charset="0"/>
              </a:rPr>
              <a:t>Тренируйся с секундомером в руках, засекай время выполнения тестов (на заданиях в части «А» в среднем уходит по 2 минуты на задание). </a:t>
            </a:r>
          </a:p>
          <a:p>
            <a:pPr algn="just">
              <a:buFont typeface="Courier New" pitchFamily="49" charset="0"/>
              <a:buChar char="o"/>
            </a:pPr>
            <a:r>
              <a:rPr lang="ru-RU" sz="2000" dirty="0" smtClean="0">
                <a:latin typeface="Times New Roman" pitchFamily="18" charset="0"/>
                <a:cs typeface="Times New Roman" pitchFamily="18" charset="0"/>
              </a:rPr>
              <a:t>Готовясь к экзаменам, никогда не думай о том, что не справишься с заданием, а напротив, мысленно рисуй себе картину триумфа. </a:t>
            </a:r>
          </a:p>
          <a:p>
            <a:pPr algn="just">
              <a:buFont typeface="Courier New" pitchFamily="49" charset="0"/>
              <a:buChar char="o"/>
            </a:pPr>
            <a:r>
              <a:rPr lang="ru-RU" sz="2000" dirty="0" smtClean="0">
                <a:latin typeface="Times New Roman" pitchFamily="18" charset="0"/>
                <a:cs typeface="Times New Roman" pitchFamily="18" charset="0"/>
              </a:rPr>
              <a:t>Оставь один день перед экзаменом на то, чтобы вновь повторить все планы ответов, еще раз остановиться на самых трудных вопросах.</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a:bodyPr>
          <a:lstStyle/>
          <a:p>
            <a:pPr algn="ctr"/>
            <a:r>
              <a:rPr lang="ru-RU" b="1" dirty="0" smtClean="0">
                <a:solidFill>
                  <a:srgbClr val="0070C0"/>
                </a:solidFill>
                <a:latin typeface="Times New Roman" pitchFamily="18" charset="0"/>
                <a:cs typeface="Times New Roman" pitchFamily="18" charset="0"/>
              </a:rPr>
              <a:t>Накануне экзамена</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285860"/>
            <a:ext cx="7972452" cy="5188092"/>
          </a:xfrm>
        </p:spPr>
        <p:txBody>
          <a:bodyPr>
            <a:normAutofit/>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Подготовку к экзамену рекомендуется закончить в 17-18 часов. В последние часы заниматься лихорадочной зубрежкой непродуктивно: опыт показывает, что чем больше учишь в ночь перед проверкой знаний, тем меньше их остается в голове.</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Судорожное наверстывание учебного материала не поможет: как известно, «перед смертью не надышишься». От таких занятий в голове останется лишь мешанина. Придется уповать только на везение.</a:t>
            </a:r>
            <a:endParaRPr lang="en-US"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Оставшееся время полезнее посвятить подготовке к предстоящему испытанию организма, утомленного интеллектуальной и эмоциональной перегрузкой</a:t>
            </a:r>
            <a:r>
              <a:rPr lang="ru-RU" dirty="0" smtClean="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25144"/>
            <a:ext cx="3179699" cy="176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lstStyle/>
          <a:p>
            <a:pPr algn="ctr"/>
            <a:r>
              <a:rPr lang="ru-RU" b="1" dirty="0" smtClean="0">
                <a:solidFill>
                  <a:srgbClr val="0070C0"/>
                </a:solidFill>
                <a:latin typeface="Times New Roman" pitchFamily="18" charset="0"/>
                <a:cs typeface="Times New Roman" pitchFamily="18" charset="0"/>
              </a:rPr>
              <a:t>Накануне экзамена </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357298"/>
            <a:ext cx="8358246" cy="5116654"/>
          </a:xfrm>
        </p:spPr>
        <p:txBody>
          <a:bodyPr>
            <a:normAutofit lnSpcReduction="10000"/>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Вечером перед экзаменом целесообразнее заняться любым отвлекающим и успокаивающим делом: выйти на короткую прогулку, принять душ. Для того чтобы «разгрузить мозги», накануне экзамена очень полезно посмотреть комедию или юмористическую передачу. Научно доказано: смех не только снимает стресс, улучшает аппетит и работоспособность, нормализует сон, но и чудодейственным образом активизирует умственные способности и сообразительность.</a:t>
            </a:r>
          </a:p>
          <a:p>
            <a:pPr algn="just">
              <a:buNone/>
            </a:pP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Перед экзаменом важно как следует выспаться! Для того чтобы ты без труда смог уснуть, во второй половине дня накануне экзамена исключи из своего рациона кофе, чай, шоколад, колу.</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Используй психологическую технику «Созидающая визуализация». Перед сном лежа в постели в расслабленном состоянии постарайся представить себе (визуализировать) процесс сдачи предстоящего экзамена.</a:t>
            </a:r>
          </a:p>
          <a:p>
            <a:pPr algn="just"/>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pPr algn="ctr"/>
            <a:r>
              <a:rPr lang="ru-RU" b="1" dirty="0" smtClean="0">
                <a:solidFill>
                  <a:srgbClr val="0070C0"/>
                </a:solidFill>
                <a:latin typeface="Times New Roman" pitchFamily="18" charset="0"/>
                <a:cs typeface="Times New Roman" pitchFamily="18" charset="0"/>
              </a:rPr>
              <a:t>На экзамене</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142984"/>
            <a:ext cx="8186766" cy="5330968"/>
          </a:xfrm>
        </p:spPr>
        <p:txBody>
          <a:bodyPr>
            <a:normAutofit/>
          </a:bodyPr>
          <a:lstStyle/>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Начни с легкого! </a:t>
            </a:r>
            <a:r>
              <a:rPr lang="ru-RU" sz="2000" dirty="0" smtClean="0">
                <a:latin typeface="Times New Roman" pitchFamily="18" charset="0"/>
                <a:cs typeface="Times New Roman" pitchFamily="18" charset="0"/>
              </a:rPr>
              <a:t>Начни отвечать на те </a:t>
            </a:r>
            <a:r>
              <a:rPr lang="ru-RU" sz="2000" dirty="0" smtClean="0">
                <a:latin typeface="Times New Roman" pitchFamily="18" charset="0"/>
                <a:cs typeface="Times New Roman" pitchFamily="18" charset="0"/>
              </a:rPr>
              <a:t>вопросы/часть вопроса, </a:t>
            </a:r>
            <a:r>
              <a:rPr lang="ru-RU" sz="2000" dirty="0" smtClean="0">
                <a:latin typeface="Times New Roman" pitchFamily="18" charset="0"/>
                <a:cs typeface="Times New Roman" pitchFamily="18" charset="0"/>
              </a:rPr>
              <a:t>в знании которых ты не сомневаешься, не останавливаясь на тех, которые могут вызвать долгие раздумья. Тогда ты успокоишься, голова начнет работать более ясно и четко, и ты войдешь в рабочий ритм. Ты как бы освободишься от нервозности, и вся твоя энергия потом будет направлена на более трудные вопросы.  </a:t>
            </a:r>
          </a:p>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Пропускай!</a:t>
            </a:r>
            <a:r>
              <a:rPr lang="ru-RU" sz="2000" dirty="0" smtClean="0">
                <a:latin typeface="Times New Roman" pitchFamily="18" charset="0"/>
                <a:cs typeface="Times New Roman" pitchFamily="18" charset="0"/>
              </a:rPr>
              <a:t> Надо научиться пропускать трудные или непонятные задания. Помни: в тексте всегда найдутся такие вопросы, с которыми ты обязательно справишься.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Читай </a:t>
            </a:r>
            <a:r>
              <a:rPr lang="ru-RU" sz="2000" b="1" i="1" dirty="0" smtClean="0">
                <a:latin typeface="Times New Roman" pitchFamily="18" charset="0"/>
                <a:cs typeface="Times New Roman" pitchFamily="18" charset="0"/>
              </a:rPr>
              <a:t>задание/вопрос </a:t>
            </a:r>
            <a:r>
              <a:rPr lang="ru-RU" sz="2000" b="1" i="1" dirty="0" smtClean="0">
                <a:latin typeface="Times New Roman" pitchFamily="18" charset="0"/>
                <a:cs typeface="Times New Roman" pitchFamily="18" charset="0"/>
              </a:rPr>
              <a:t>до конца! </a:t>
            </a:r>
            <a:r>
              <a:rPr lang="ru-RU" sz="2000" dirty="0" smtClean="0">
                <a:latin typeface="Times New Roman" pitchFamily="18" charset="0"/>
                <a:cs typeface="Times New Roman" pitchFamily="18" charset="0"/>
              </a:rPr>
              <a:t>Спешка не должна приводить к тому, что ты стараешься понять условия задания "по первым словам" и достраиваешь концовку в собственном воображении. Это верный способ совершить досадные ошибки в самых легких вопросах. </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pPr algn="ctr"/>
            <a:r>
              <a:rPr lang="ru-RU" b="1" dirty="0" smtClean="0">
                <a:solidFill>
                  <a:srgbClr val="0070C0"/>
                </a:solidFill>
                <a:latin typeface="Times New Roman" pitchFamily="18" charset="0"/>
                <a:cs typeface="Times New Roman" pitchFamily="18" charset="0"/>
              </a:rPr>
              <a:t>На экзамене</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214422"/>
            <a:ext cx="8229600" cy="5072098"/>
          </a:xfrm>
        </p:spPr>
        <p:txBody>
          <a:bodyPr>
            <a:normAutofit lnSpcReduction="10000"/>
          </a:bodyPr>
          <a:lstStyle/>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Исключай!</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Многие задания можно быстрее решить, </a:t>
            </a:r>
            <a:r>
              <a:rPr lang="ru-RU" sz="2000" dirty="0" smtClean="0">
                <a:latin typeface="Times New Roman" pitchFamily="18" charset="0"/>
                <a:cs typeface="Times New Roman" pitchFamily="18" charset="0"/>
              </a:rPr>
              <a:t>на вопросы легче ответить, если </a:t>
            </a:r>
            <a:r>
              <a:rPr lang="ru-RU" sz="2000" dirty="0" smtClean="0">
                <a:latin typeface="Times New Roman" pitchFamily="18" charset="0"/>
                <a:cs typeface="Times New Roman" pitchFamily="18" charset="0"/>
              </a:rPr>
              <a:t>не искать сразу правильный вариант ответа, а последовательно исключать те, которые явно не подходят. Это позволяет в итоге сконцентрировать внимание всего на одном-двух вариантах.</a:t>
            </a:r>
          </a:p>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Запланируй два круга! </a:t>
            </a:r>
            <a:r>
              <a:rPr lang="ru-RU" sz="2000" dirty="0" smtClean="0">
                <a:latin typeface="Times New Roman" pitchFamily="18" charset="0"/>
                <a:cs typeface="Times New Roman" pitchFamily="18" charset="0"/>
              </a:rPr>
              <a:t>Рассчитай время так, чтобы за две трети всего отведенного времени пройтись по всем легким заданиям ("первый круг"). Тогда ты успеешь набрать максимум очков на тех заданиях, а потом спокойно вернуться и подумать над трудными, которые тебе вначале пришлось пропустить ("второй круг"). </a:t>
            </a:r>
          </a:p>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Проверь!</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Оставь время для проверки своей работы</a:t>
            </a:r>
            <a:r>
              <a:rPr lang="ru-RU" sz="2000" dirty="0" smtClean="0">
                <a:latin typeface="Times New Roman" pitchFamily="18" charset="0"/>
                <a:cs typeface="Times New Roman" pitchFamily="18" charset="0"/>
              </a:rPr>
              <a:t>, плана ответа </a:t>
            </a:r>
            <a:r>
              <a:rPr lang="ru-RU" sz="2000" dirty="0" smtClean="0">
                <a:latin typeface="Times New Roman" pitchFamily="18" charset="0"/>
                <a:cs typeface="Times New Roman" pitchFamily="18" charset="0"/>
              </a:rPr>
              <a:t>хотя бы, чтобы успеть пробежать глазами заметить явные ошибки. </a:t>
            </a:r>
          </a:p>
          <a:p>
            <a:pPr algn="just">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Угадывай! </a:t>
            </a:r>
            <a:r>
              <a:rPr lang="ru-RU" sz="2000" dirty="0" smtClean="0">
                <a:latin typeface="Times New Roman" pitchFamily="18" charset="0"/>
                <a:cs typeface="Times New Roman" pitchFamily="18" charset="0"/>
              </a:rPr>
              <a:t>Если ты не уверен в выборе ответа, но интуитивно можешь предпочесть какой-то ответ другим, то интуиции следует доверять! При этом выбирай такой вариант, который, на твой взгляд, имеет большую вероятность. </a:t>
            </a:r>
            <a:endParaRPr lang="ru-RU"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a:bodyPr>
          <a:lstStyle/>
          <a:p>
            <a:pPr algn="ctr"/>
            <a:r>
              <a:rPr lang="ru-RU" sz="4000" b="1" dirty="0" smtClean="0">
                <a:solidFill>
                  <a:srgbClr val="0070C0"/>
                </a:solidFill>
              </a:rPr>
              <a:t>УЛЫБНИСЬ!</a:t>
            </a:r>
            <a:endParaRPr lang="ru-RU" sz="4000" b="1" dirty="0">
              <a:solidFill>
                <a:srgbClr val="0070C0"/>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1720" y="1196752"/>
            <a:ext cx="4472894"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17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272808" cy="57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94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467600" cy="1143000"/>
          </a:xfrm>
        </p:spPr>
        <p:txBody>
          <a:bodyPr>
            <a:normAutofit/>
          </a:bodyPr>
          <a:lstStyle/>
          <a:p>
            <a:pPr algn="ctr"/>
            <a:r>
              <a:rPr lang="ru-RU" sz="4000" b="1" dirty="0" smtClean="0">
                <a:solidFill>
                  <a:srgbClr val="0070C0"/>
                </a:solidFill>
                <a:latin typeface="Times New Roman" pitchFamily="18" charset="0"/>
                <a:cs typeface="Times New Roman" pitchFamily="18" charset="0"/>
              </a:rPr>
              <a:t>Что такое экзамен?</a:t>
            </a:r>
            <a:endParaRPr lang="ru-RU" sz="40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71472" y="1500174"/>
            <a:ext cx="8115328" cy="4625989"/>
          </a:xfrm>
        </p:spPr>
        <p:txBody>
          <a:bodyPr>
            <a:normAutofit/>
          </a:bodyPr>
          <a:lstStyle/>
          <a:p>
            <a:pPr algn="just">
              <a:buNone/>
            </a:pPr>
            <a:r>
              <a:rPr lang="ru-RU" sz="2800" dirty="0" smtClean="0">
                <a:latin typeface="Times New Roman" pitchFamily="18" charset="0"/>
                <a:cs typeface="Times New Roman" pitchFamily="18" charset="0"/>
              </a:rPr>
              <a:t>   Экзамен - латинское слово, означающее «испытание» или «оценка». В «Толковом словаре» С.И. Ожегова экзамен определяется как «тягостное переживание». </a:t>
            </a:r>
          </a:p>
          <a:p>
            <a:pPr marL="273050" indent="-273050" algn="just">
              <a:buNone/>
            </a:pPr>
            <a:r>
              <a:rPr lang="ru-RU" sz="2800" dirty="0" smtClean="0">
                <a:latin typeface="Times New Roman" pitchFamily="18" charset="0"/>
                <a:cs typeface="Times New Roman" pitchFamily="18" charset="0"/>
              </a:rPr>
              <a:t>   В соответствии со значением слова, как любое переживание, экзамен является источником стресса. </a:t>
            </a:r>
            <a:br>
              <a:rPr lang="ru-RU" sz="2800"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a:bodyPr>
          <a:lstStyle/>
          <a:p>
            <a:pPr algn="ctr"/>
            <a:r>
              <a:rPr lang="ru-RU" sz="4000" b="1" dirty="0" smtClean="0">
                <a:solidFill>
                  <a:srgbClr val="0070C0"/>
                </a:solidFill>
                <a:latin typeface="Times New Roman" pitchFamily="18" charset="0"/>
                <a:cs typeface="Times New Roman" pitchFamily="18" charset="0"/>
              </a:rPr>
              <a:t>Стресс</a:t>
            </a:r>
            <a:endParaRPr lang="ru-RU" sz="40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642910" y="1643050"/>
            <a:ext cx="8043890" cy="4483113"/>
          </a:xfrm>
        </p:spPr>
        <p:txBody>
          <a:bodyPr>
            <a:normAutofit/>
          </a:bodyPr>
          <a:lstStyle/>
          <a:p>
            <a:pPr algn="just">
              <a:buNone/>
            </a:pPr>
            <a:r>
              <a:rPr lang="ru-RU" dirty="0" smtClean="0"/>
              <a:t>    </a:t>
            </a:r>
            <a:r>
              <a:rPr lang="ru-RU" dirty="0" smtClean="0">
                <a:latin typeface="Times New Roman" pitchFamily="18" charset="0"/>
                <a:cs typeface="Times New Roman" pitchFamily="18" charset="0"/>
              </a:rPr>
              <a:t>Э</a:t>
            </a:r>
            <a:r>
              <a:rPr lang="ru-RU" sz="3200" dirty="0" smtClean="0">
                <a:latin typeface="Times New Roman" pitchFamily="18" charset="0"/>
                <a:cs typeface="Times New Roman" pitchFamily="18" charset="0"/>
              </a:rPr>
              <a:t>то целесообразная приспособительная реакция, обеспечивающая адаптацию к многообразным условиям жизни.</a:t>
            </a:r>
          </a:p>
          <a:p>
            <a:pPr algn="just">
              <a:buNone/>
            </a:pPr>
            <a:r>
              <a:rPr lang="ru-RU" sz="3200" dirty="0" smtClean="0">
                <a:latin typeface="Times New Roman" pitchFamily="18" charset="0"/>
                <a:cs typeface="Times New Roman" pitchFamily="18" charset="0"/>
              </a:rPr>
              <a:t> 	</a:t>
            </a:r>
          </a:p>
          <a:p>
            <a:pPr algn="just">
              <a:buNone/>
            </a:pPr>
            <a:r>
              <a:rPr lang="ru-RU" sz="3200" dirty="0" smtClean="0">
                <a:latin typeface="Times New Roman" pitchFamily="18" charset="0"/>
                <a:cs typeface="Times New Roman" pitchFamily="18" charset="0"/>
              </a:rPr>
              <a:t>   В экзаменационный период Вы вероятно столкнетесь с психологическим стрессом, который может быть информационным и эмоциональным.  </a:t>
            </a:r>
            <a:endParaRPr lang="ru-RU"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846158"/>
          </a:xfrm>
        </p:spPr>
        <p:txBody>
          <a:bodyPr>
            <a:noAutofit/>
          </a:bodyPr>
          <a:lstStyle/>
          <a:p>
            <a:pPr algn="ctr"/>
            <a:r>
              <a:rPr lang="ru-RU" sz="3600" dirty="0" smtClean="0"/>
              <a:t/>
            </a:r>
            <a:br>
              <a:rPr lang="ru-RU" sz="3600" dirty="0" smtClean="0"/>
            </a:br>
            <a:r>
              <a:rPr lang="ru-RU" sz="3600" b="1" i="1" dirty="0" smtClean="0"/>
              <a:t> </a:t>
            </a:r>
            <a:r>
              <a:rPr lang="ru-RU" b="1" dirty="0" smtClean="0">
                <a:solidFill>
                  <a:srgbClr val="0070C0"/>
                </a:solidFill>
                <a:latin typeface="Times New Roman" pitchFamily="18" charset="0"/>
                <a:cs typeface="Times New Roman" pitchFamily="18" charset="0"/>
              </a:rPr>
              <a:t>Стабилизация эмоционального состояния</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500174"/>
            <a:ext cx="8358246" cy="4973778"/>
          </a:xfrm>
        </p:spPr>
        <p:txBody>
          <a:bodyPr>
            <a:normAutofit fontScale="85000" lnSpcReduction="20000"/>
          </a:bodyPr>
          <a:lstStyle/>
          <a:p>
            <a:pPr algn="just">
              <a:buNone/>
            </a:pP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Первое.</a:t>
            </a:r>
            <a:r>
              <a:rPr lang="ru-RU" dirty="0" smtClean="0">
                <a:latin typeface="Times New Roman" pitchFamily="18" charset="0"/>
                <a:cs typeface="Times New Roman" pitchFamily="18" charset="0"/>
              </a:rPr>
              <a:t> Научитесь сбрасывать напряжение — мгновенно расслабляться. Для этого надо овладеть навыками аутотренинга, с которыми вы можете познакомиться в многочисленных пособиях.</a:t>
            </a:r>
            <a:endParaRPr lang="en-US"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Второе.</a:t>
            </a:r>
            <a:r>
              <a:rPr lang="ru-RU" dirty="0" smtClean="0">
                <a:latin typeface="Times New Roman" pitchFamily="18" charset="0"/>
                <a:cs typeface="Times New Roman" pitchFamily="18" charset="0"/>
              </a:rPr>
              <a:t> Давайте отдых своей нервной системе. Запомните: хорошо работает лишь тот, кто хорошо отдыхает. Лучший отдых для нервной системы — сон, в том числе и кратковременный дневной (от 5 до 30 минут). Попробуйте вместо традиционной чашки кофе практиковать полудрему, легкий сон. Эффект поразит вас. В идеале в конце каждого часа работы нужно отдохнуть 2–5 минут.</a:t>
            </a:r>
            <a:endParaRPr lang="en-US"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Третье.</a:t>
            </a:r>
            <a:r>
              <a:rPr lang="ru-RU" dirty="0" smtClean="0">
                <a:latin typeface="Times New Roman" pitchFamily="18" charset="0"/>
                <a:cs typeface="Times New Roman" pitchFamily="18" charset="0"/>
              </a:rPr>
              <a:t> Вытесняйте неприятные эмоции, заменяя их приятными. Сделать это трудно. Тонкий психолог К.С. Станиславский утверждал, что чувствам нельзя приказать, но чувство можно «выманить». Техника «выманивания» может быть разнообразной. Например, попытайтесь усилием воли переключить внимание и мышление на предметы, которые обычно вызывают у вас положительные эмоции.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0070C0"/>
                </a:solidFill>
                <a:latin typeface="Times New Roman" pitchFamily="18" charset="0"/>
                <a:cs typeface="Times New Roman" pitchFamily="18" charset="0"/>
              </a:rPr>
              <a:t>Стабилизация эмоционального состояния</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8115328" cy="4873752"/>
          </a:xfrm>
        </p:spPr>
        <p:txBody>
          <a:bodyPr>
            <a:normAutofit/>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Важным резервом в стабилизации своего эмоционального состояния у любого человека является совершенствование дыхания.</a:t>
            </a:r>
            <a:endParaRPr lang="en-US"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Успокаивающим будет такое дыхание, при котором выдох почти в два раза длиннее вдоха. В случае сильного нервного напряжения перед началом экзамена нужно сделать вдох и затем глубокий выдох — вдвое длиннее вдоха. Такой способ ритмичного дыхания поможет снять не только «предстартовое» волнение, но и напряжение после стресса, поможет расслабиться перед сном. </a:t>
            </a:r>
            <a:endParaRPr lang="en-US"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 мобилизующем — после вдоха задерживается дыхание. Мобилизующее дыхание помогает преодолеть вялость и сонливость при утомлении, способствует быстрому переходу от сна к бодрствованию, активизирует внимание.</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solidFill>
                  <a:srgbClr val="0070C0"/>
                </a:solidFill>
                <a:latin typeface="Times New Roman" pitchFamily="18" charset="0"/>
                <a:cs typeface="Times New Roman" pitchFamily="18" charset="0"/>
              </a:rPr>
              <a:t>Стабилизация эмоционального состояния</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357298"/>
            <a:ext cx="8286808" cy="5116654"/>
          </a:xfrm>
        </p:spPr>
        <p:txBody>
          <a:bodyPr>
            <a:noAutofit/>
          </a:bodyPr>
          <a:lstStyle/>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Время экзаменов – это самый суеверный период в жизни любого человека.  Все мы слышали что…</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 подготовке к экзаменам нельзя ни в коем случае оставлять открытыми тетради и учебники, когда встаете из-за стола, иначе все выученные знания выветрятся.</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обувь под  пятку кладут советскую пятикопеечную монету. Говорят, это 100% помогает!</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Многие берут с собой на экзамен свои талисманы – «удачные» карандаши и ручки, брелки, амулеты, игрушки, которые уже когда-то принесли удачу своим владельцам.</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Ни в коем случае нельзя менять и тем более стирать одежду, если в ней на прошлом экзамене студент получил отличную оценку. Именно в этой одежде нужно прийти на следующий экзамен.</a:t>
            </a:r>
          </a:p>
          <a:p>
            <a:pPr algn="just">
              <a:buNone/>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Ученые считают, что суеверия являются механизмом психологической защиты, самопомощи для людей, который позволяет снизить эмоциональное напряжение в стрессовой ситуации. </a:t>
            </a: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Autofit/>
          </a:bodyPr>
          <a:lstStyle/>
          <a:p>
            <a:pPr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b="1" dirty="0" smtClean="0">
                <a:solidFill>
                  <a:srgbClr val="0070C0"/>
                </a:solidFill>
                <a:latin typeface="Times New Roman" pitchFamily="18" charset="0"/>
                <a:cs typeface="Times New Roman" pitchFamily="18" charset="0"/>
              </a:rPr>
              <a:t>Деятельность мозга и питание </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071546"/>
            <a:ext cx="8229600" cy="5500726"/>
          </a:xfrm>
        </p:spPr>
        <p:txBody>
          <a:bodyPr>
            <a:normAutofit fontScale="62500" lnSpcReduction="20000"/>
          </a:bodyPr>
          <a:lstStyle/>
          <a:p>
            <a:pPr algn="ctr">
              <a:buNone/>
            </a:pPr>
            <a:r>
              <a:rPr lang="ru-RU" sz="2600" b="1" dirty="0" smtClean="0">
                <a:latin typeface="Times New Roman" pitchFamily="18" charset="0"/>
                <a:cs typeface="Times New Roman" pitchFamily="18" charset="0"/>
              </a:rPr>
              <a:t>Улучшить память вам помогут….</a:t>
            </a:r>
            <a:endParaRPr lang="ru-RU" sz="2600" dirty="0" smtClean="0">
              <a:latin typeface="Times New Roman" pitchFamily="18" charset="0"/>
              <a:cs typeface="Times New Roman" pitchFamily="18" charset="0"/>
            </a:endParaRPr>
          </a:p>
          <a:p>
            <a:r>
              <a:rPr lang="ru-RU" sz="2600" b="1" dirty="0" smtClean="0">
                <a:latin typeface="Times New Roman" pitchFamily="18" charset="0"/>
                <a:cs typeface="Times New Roman" pitchFamily="18" charset="0"/>
              </a:rPr>
              <a:t>Морковь </a:t>
            </a:r>
            <a:r>
              <a:rPr lang="ru-RU" sz="2600" dirty="0" smtClean="0">
                <a:latin typeface="Times New Roman" pitchFamily="18" charset="0"/>
                <a:cs typeface="Times New Roman" pitchFamily="18" charset="0"/>
              </a:rPr>
              <a:t>особенно облегчает заучивание чего-либо наизусть за счет того, что стимулирует обмен веществ в мозгу. Наш совет: перед зубрежкой съесть тарелку тертой моркови с растительным маслом.</a:t>
            </a:r>
          </a:p>
          <a:p>
            <a:r>
              <a:rPr lang="ru-RU" sz="2600" b="1" dirty="0" smtClean="0">
                <a:latin typeface="Times New Roman" pitchFamily="18" charset="0"/>
                <a:cs typeface="Times New Roman" pitchFamily="18" charset="0"/>
              </a:rPr>
              <a:t>Ананас </a:t>
            </a:r>
            <a:r>
              <a:rPr lang="ru-RU" sz="2600" dirty="0" smtClean="0">
                <a:latin typeface="Times New Roman" pitchFamily="18" charset="0"/>
                <a:cs typeface="Times New Roman" pitchFamily="18" charset="0"/>
              </a:rPr>
              <a:t>— любимый фрукт театральных и музыкальных звезд. Тот, кому необходимо удерживать в памяти большой объем текста или нотных знаков, нуждается в витамине С, который в достаточном количестве содержится в этом фрукте. Кроме того, в ананасах очень мало калорий (в 100 г всего 56). Достаточно выпивать 1 стакан ананасового сока в день.</a:t>
            </a:r>
          </a:p>
          <a:p>
            <a:r>
              <a:rPr lang="ru-RU" sz="2600" b="1" dirty="0" err="1" smtClean="0">
                <a:latin typeface="Times New Roman" pitchFamily="18" charset="0"/>
                <a:cs typeface="Times New Roman" pitchFamily="18" charset="0"/>
              </a:rPr>
              <a:t>Авакадо</a:t>
            </a:r>
            <a:r>
              <a:rPr lang="ru-RU" sz="2600" b="1"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источник энергии для кратковременной памяти (например, при составлении планов, расписаний, списков покупок и т.д.) за счет высокого содержания жирных кислот. Достаточно половины плода. </a:t>
            </a:r>
          </a:p>
          <a:p>
            <a:pPr algn="ctr">
              <a:buNone/>
            </a:pPr>
            <a:endParaRPr lang="en-US" sz="2600" b="1" dirty="0" smtClean="0">
              <a:latin typeface="Times New Roman" pitchFamily="18" charset="0"/>
              <a:cs typeface="Times New Roman" pitchFamily="18" charset="0"/>
            </a:endParaRPr>
          </a:p>
          <a:p>
            <a:pPr algn="ctr">
              <a:buNone/>
            </a:pPr>
            <a:r>
              <a:rPr lang="ru-RU" sz="2600" b="1" dirty="0" smtClean="0">
                <a:latin typeface="Times New Roman" pitchFamily="18" charset="0"/>
                <a:cs typeface="Times New Roman" pitchFamily="18" charset="0"/>
              </a:rPr>
              <a:t>Сконцентрировать внимание …</a:t>
            </a:r>
            <a:endParaRPr lang="ru-RU" sz="2600" dirty="0" smtClean="0">
              <a:latin typeface="Times New Roman" pitchFamily="18" charset="0"/>
              <a:cs typeface="Times New Roman" pitchFamily="18" charset="0"/>
            </a:endParaRPr>
          </a:p>
          <a:p>
            <a:r>
              <a:rPr lang="ru-RU" sz="2600" b="1" dirty="0" smtClean="0">
                <a:latin typeface="Times New Roman" pitchFamily="18" charset="0"/>
                <a:cs typeface="Times New Roman" pitchFamily="18" charset="0"/>
              </a:rPr>
              <a:t>Креветки </a:t>
            </a:r>
            <a:r>
              <a:rPr lang="ru-RU" sz="2600" dirty="0" smtClean="0">
                <a:latin typeface="Times New Roman" pitchFamily="18" charset="0"/>
                <a:cs typeface="Times New Roman" pitchFamily="18" charset="0"/>
              </a:rPr>
              <a:t>— деликатес для мозга: снабжает его важнейшими жирными кислотами, которые не дадут вашему вниманию ослабнуть. Достаточно 100 грамм в день. Но обратите внимание: солить их следует только после кулинарной обработки (варки или жаренья).</a:t>
            </a:r>
          </a:p>
          <a:p>
            <a:r>
              <a:rPr lang="ru-RU" sz="2600" b="1" dirty="0" smtClean="0">
                <a:latin typeface="Times New Roman" pitchFamily="18" charset="0"/>
                <a:cs typeface="Times New Roman" pitchFamily="18" charset="0"/>
              </a:rPr>
              <a:t>Репчатый лук</a:t>
            </a:r>
            <a:r>
              <a:rPr lang="ru-RU" sz="2600" dirty="0" smtClean="0">
                <a:latin typeface="Times New Roman" pitchFamily="18" charset="0"/>
                <a:cs typeface="Times New Roman" pitchFamily="18" charset="0"/>
              </a:rPr>
              <a:t> помогает при умственном переутомлении или психической усталости. Способствует разжижению крови, улучшает снабжение мозга кислородом. Доза: минимум половина луковицы ежедневно.</a:t>
            </a:r>
          </a:p>
          <a:p>
            <a:r>
              <a:rPr lang="ru-RU" sz="2600" b="1" dirty="0" smtClean="0">
                <a:latin typeface="Times New Roman" pitchFamily="18" charset="0"/>
                <a:cs typeface="Times New Roman" pitchFamily="18" charset="0"/>
              </a:rPr>
              <a:t>Орехи </a:t>
            </a:r>
            <a:r>
              <a:rPr lang="ru-RU" sz="2600" dirty="0" smtClean="0">
                <a:latin typeface="Times New Roman" pitchFamily="18" charset="0"/>
                <a:cs typeface="Times New Roman" pitchFamily="18" charset="0"/>
              </a:rPr>
              <a:t>особенно хороши, если вам предстоит умственный «марафон» (доклад, конференция, концерт) или долгая поездка за рулем. Укрепляют нервную систему, стимулируют деятельность мозга.</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Autofit/>
          </a:bodyPr>
          <a:lstStyle/>
          <a:p>
            <a:pPr algn="ctr"/>
            <a:r>
              <a:rPr lang="ru-RU" b="1" dirty="0" smtClean="0">
                <a:solidFill>
                  <a:srgbClr val="0070C0"/>
                </a:solidFill>
                <a:latin typeface="Times New Roman" pitchFamily="18" charset="0"/>
                <a:cs typeface="Times New Roman" pitchFamily="18" charset="0"/>
              </a:rPr>
              <a:t>Деятельность мозга и питание</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214422"/>
            <a:ext cx="8186766" cy="5259530"/>
          </a:xfrm>
        </p:spPr>
        <p:txBody>
          <a:bodyPr>
            <a:normAutofit fontScale="62500" lnSpcReduction="20000"/>
          </a:bodyPr>
          <a:lstStyle/>
          <a:p>
            <a:pPr algn="ctr">
              <a:buNone/>
            </a:pPr>
            <a:r>
              <a:rPr lang="ru-RU" sz="2900" b="1" dirty="0" smtClean="0">
                <a:latin typeface="Times New Roman" pitchFamily="18" charset="0"/>
                <a:cs typeface="Times New Roman" pitchFamily="18" charset="0"/>
              </a:rPr>
              <a:t>Успешно грызть гранит науки помогут …</a:t>
            </a:r>
          </a:p>
          <a:p>
            <a:r>
              <a:rPr lang="ru-RU" sz="2900" b="1" dirty="0" smtClean="0">
                <a:latin typeface="Times New Roman" pitchFamily="18" charset="0"/>
                <a:cs typeface="Times New Roman" pitchFamily="18" charset="0"/>
              </a:rPr>
              <a:t>Капуста</a:t>
            </a:r>
            <a:r>
              <a:rPr lang="ru-RU" sz="2900" dirty="0" smtClean="0">
                <a:latin typeface="Times New Roman" pitchFamily="18" charset="0"/>
                <a:cs typeface="Times New Roman" pitchFamily="18" charset="0"/>
              </a:rPr>
              <a:t> снимает нервозность, так как снижает активность щитовидной железы. Чтобы прошел «</a:t>
            </a:r>
            <a:r>
              <a:rPr lang="ru-RU" sz="2900" dirty="0" err="1" smtClean="0">
                <a:latin typeface="Times New Roman" pitchFamily="18" charset="0"/>
                <a:cs typeface="Times New Roman" pitchFamily="18" charset="0"/>
              </a:rPr>
              <a:t>мандраж</a:t>
            </a:r>
            <a:r>
              <a:rPr lang="ru-RU" sz="2900" dirty="0" smtClean="0">
                <a:latin typeface="Times New Roman" pitchFamily="18" charset="0"/>
                <a:cs typeface="Times New Roman" pitchFamily="18" charset="0"/>
              </a:rPr>
              <a:t>», съешьте салат из капусты перед экзаменами, и вы спокойно к ним подготовитесь.</a:t>
            </a:r>
          </a:p>
          <a:p>
            <a:r>
              <a:rPr lang="ru-RU" sz="2900" b="1" dirty="0" smtClean="0">
                <a:latin typeface="Times New Roman" pitchFamily="18" charset="0"/>
                <a:cs typeface="Times New Roman" pitchFamily="18" charset="0"/>
              </a:rPr>
              <a:t>Лимон</a:t>
            </a:r>
            <a:r>
              <a:rPr lang="ru-RU" sz="2900" dirty="0" smtClean="0">
                <a:latin typeface="Times New Roman" pitchFamily="18" charset="0"/>
                <a:cs typeface="Times New Roman" pitchFamily="18" charset="0"/>
              </a:rPr>
              <a:t> освежает мысли и облегчает восприятие информации за счет ударной дозы витамина С. Перед занятиями иностранным языком неплохо «принять на грудь» стаканчик лимонного сока.</a:t>
            </a:r>
          </a:p>
          <a:p>
            <a:r>
              <a:rPr lang="ru-RU" sz="2900" b="1" dirty="0" smtClean="0">
                <a:latin typeface="Times New Roman" pitchFamily="18" charset="0"/>
                <a:cs typeface="Times New Roman" pitchFamily="18" charset="0"/>
              </a:rPr>
              <a:t>Черника</a:t>
            </a:r>
            <a:r>
              <a:rPr lang="ru-RU" sz="2900" dirty="0" smtClean="0">
                <a:latin typeface="Times New Roman" pitchFamily="18" charset="0"/>
                <a:cs typeface="Times New Roman" pitchFamily="18" charset="0"/>
              </a:rPr>
              <a:t> — идеальный «промежуточный корм» для студентов. Способствует кровообращению мозга. Лучше всего есть свежие ягоды или варенье.</a:t>
            </a:r>
          </a:p>
          <a:p>
            <a:pPr algn="ctr">
              <a:buNone/>
            </a:pPr>
            <a:endParaRPr lang="en-US" sz="2900" b="1" dirty="0" smtClean="0">
              <a:latin typeface="Times New Roman" pitchFamily="18" charset="0"/>
              <a:cs typeface="Times New Roman" pitchFamily="18" charset="0"/>
            </a:endParaRPr>
          </a:p>
          <a:p>
            <a:pPr algn="ctr">
              <a:buNone/>
            </a:pPr>
            <a:r>
              <a:rPr lang="ru-RU" sz="2900" b="1" dirty="0" smtClean="0">
                <a:latin typeface="Times New Roman" pitchFamily="18" charset="0"/>
                <a:cs typeface="Times New Roman" pitchFamily="18" charset="0"/>
              </a:rPr>
              <a:t>Что происходит в душе?</a:t>
            </a:r>
            <a:endParaRPr lang="ru-RU" sz="2900" dirty="0" smtClean="0">
              <a:latin typeface="Times New Roman" pitchFamily="18" charset="0"/>
              <a:cs typeface="Times New Roman" pitchFamily="18" charset="0"/>
            </a:endParaRPr>
          </a:p>
          <a:p>
            <a:pPr>
              <a:buNone/>
            </a:pPr>
            <a:r>
              <a:rPr lang="en-US" sz="2900" dirty="0" smtClean="0">
                <a:latin typeface="Times New Roman" pitchFamily="18" charset="0"/>
                <a:cs typeface="Times New Roman" pitchFamily="18" charset="0"/>
              </a:rPr>
              <a:t>	</a:t>
            </a:r>
            <a:r>
              <a:rPr lang="ru-RU" sz="2900" dirty="0" smtClean="0">
                <a:latin typeface="Times New Roman" pitchFamily="18" charset="0"/>
                <a:cs typeface="Times New Roman" pitchFamily="18" charset="0"/>
              </a:rPr>
              <a:t>На положительные и отрицательные эмоции тоже можно повлиять при помощи пищи. Поэтому следующие наши советы для тех, кто хочет поддержать хорошее настроение.</a:t>
            </a:r>
          </a:p>
          <a:p>
            <a:r>
              <a:rPr lang="ru-RU" sz="2900" b="1" dirty="0" smtClean="0">
                <a:latin typeface="Times New Roman" pitchFamily="18" charset="0"/>
                <a:cs typeface="Times New Roman" pitchFamily="18" charset="0"/>
              </a:rPr>
              <a:t>Паприка</a:t>
            </a:r>
            <a:r>
              <a:rPr lang="ru-RU" sz="2900" dirty="0" smtClean="0">
                <a:latin typeface="Times New Roman" pitchFamily="18" charset="0"/>
                <a:cs typeface="Times New Roman" pitchFamily="18" charset="0"/>
              </a:rPr>
              <a:t> — чем острее, тем лучше. Ароматические вещества способствуют выделению «гормона счастья» — </a:t>
            </a:r>
            <a:r>
              <a:rPr lang="ru-RU" sz="2900" dirty="0" err="1" smtClean="0">
                <a:latin typeface="Times New Roman" pitchFamily="18" charset="0"/>
                <a:cs typeface="Times New Roman" pitchFamily="18" charset="0"/>
              </a:rPr>
              <a:t>эндорфина</a:t>
            </a:r>
            <a:r>
              <a:rPr lang="ru-RU" sz="2900" dirty="0" smtClean="0">
                <a:latin typeface="Times New Roman" pitchFamily="18" charset="0"/>
                <a:cs typeface="Times New Roman" pitchFamily="18" charset="0"/>
              </a:rPr>
              <a:t>.</a:t>
            </a:r>
          </a:p>
          <a:p>
            <a:r>
              <a:rPr lang="ru-RU" sz="2900" b="1" dirty="0" smtClean="0">
                <a:latin typeface="Times New Roman" pitchFamily="18" charset="0"/>
                <a:cs typeface="Times New Roman" pitchFamily="18" charset="0"/>
              </a:rPr>
              <a:t>Клубника </a:t>
            </a:r>
            <a:r>
              <a:rPr lang="ru-RU" sz="2900" dirty="0" smtClean="0">
                <a:latin typeface="Times New Roman" pitchFamily="18" charset="0"/>
                <a:cs typeface="Times New Roman" pitchFamily="18" charset="0"/>
              </a:rPr>
              <a:t>очень вкусна, и к тому же она быстро нейтрализует отрицательные эмоции. Доза: минимум 150 грамм.</a:t>
            </a:r>
          </a:p>
          <a:p>
            <a:r>
              <a:rPr lang="ru-RU" sz="2900" b="1" dirty="0" smtClean="0">
                <a:latin typeface="Times New Roman" pitchFamily="18" charset="0"/>
                <a:cs typeface="Times New Roman" pitchFamily="18" charset="0"/>
              </a:rPr>
              <a:t>Бананы</a:t>
            </a:r>
            <a:r>
              <a:rPr lang="ru-RU" sz="2900" dirty="0" smtClean="0">
                <a:latin typeface="Times New Roman" pitchFamily="18" charset="0"/>
                <a:cs typeface="Times New Roman" pitchFamily="18" charset="0"/>
              </a:rPr>
              <a:t> содержат </a:t>
            </a:r>
            <a:r>
              <a:rPr lang="ru-RU" sz="2900" dirty="0" smtClean="0">
                <a:latin typeface="Times New Roman" pitchFamily="18" charset="0"/>
                <a:cs typeface="Times New Roman" pitchFamily="18" charset="0"/>
              </a:rPr>
              <a:t>вещество</a:t>
            </a:r>
            <a:r>
              <a:rPr lang="ru-RU" sz="2900" dirty="0" smtClean="0">
                <a:latin typeface="Times New Roman" pitchFamily="18" charset="0"/>
                <a:cs typeface="Times New Roman" pitchFamily="18" charset="0"/>
              </a:rPr>
              <a:t>, необходимое мозгу, чтобы тот </a:t>
            </a:r>
            <a:r>
              <a:rPr lang="ru-RU" sz="2900" dirty="0" smtClean="0">
                <a:latin typeface="Times New Roman" pitchFamily="18" charset="0"/>
                <a:cs typeface="Times New Roman" pitchFamily="18" charset="0"/>
              </a:rPr>
              <a:t>выработал серотонин и просигнализировал</a:t>
            </a:r>
            <a:r>
              <a:rPr lang="ru-RU" sz="2900" dirty="0" smtClean="0">
                <a:latin typeface="Times New Roman" pitchFamily="18" charset="0"/>
                <a:cs typeface="Times New Roman" pitchFamily="18" charset="0"/>
              </a:rPr>
              <a:t>: «Вы счастливы».</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1964</TotalTime>
  <Words>735</Words>
  <Application>Microsoft Office PowerPoint</Application>
  <PresentationFormat>Экран (4:3)</PresentationFormat>
  <Paragraphs>81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Эркер</vt:lpstr>
      <vt:lpstr>Волнуйтесь спокойно, у вас экзамен (зачёт)!</vt:lpstr>
      <vt:lpstr>Презентация PowerPoint</vt:lpstr>
      <vt:lpstr>Что такое экзамен?</vt:lpstr>
      <vt:lpstr>Стресс</vt:lpstr>
      <vt:lpstr>  Стабилизация эмоционального состояния</vt:lpstr>
      <vt:lpstr>Стабилизация эмоционального состояния</vt:lpstr>
      <vt:lpstr>Стабилизация эмоционального состояния</vt:lpstr>
      <vt:lpstr> Деятельность мозга и питание </vt:lpstr>
      <vt:lpstr>Деятельность мозга и питание</vt:lpstr>
      <vt:lpstr>Подготовка к экзамену</vt:lpstr>
      <vt:lpstr>Подготовка к экзамену</vt:lpstr>
      <vt:lpstr>Накануне экзамена</vt:lpstr>
      <vt:lpstr>Накануне экзамена </vt:lpstr>
      <vt:lpstr>На экзамене</vt:lpstr>
      <vt:lpstr>На экзамене</vt:lpstr>
      <vt:lpstr>УЛЫБНИСЬ!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Волнуйтесь спокойно, у вас экзамен!</dc:title>
  <dc:creator>User</dc:creator>
  <cp:lastModifiedBy>User</cp:lastModifiedBy>
  <cp:revision>44</cp:revision>
  <dcterms:modified xsi:type="dcterms:W3CDTF">2021-12-17T07:49:55Z</dcterms:modified>
</cp:coreProperties>
</file>