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2"/>
  </p:notesMasterIdLst>
  <p:sldIdLst>
    <p:sldId id="256" r:id="rId2"/>
    <p:sldId id="285" r:id="rId3"/>
    <p:sldId id="282" r:id="rId4"/>
    <p:sldId id="288" r:id="rId5"/>
    <p:sldId id="304" r:id="rId6"/>
    <p:sldId id="305" r:id="rId7"/>
    <p:sldId id="258" r:id="rId8"/>
    <p:sldId id="290" r:id="rId9"/>
    <p:sldId id="284" r:id="rId10"/>
    <p:sldId id="291" r:id="rId11"/>
    <p:sldId id="307" r:id="rId12"/>
    <p:sldId id="265" r:id="rId13"/>
    <p:sldId id="270" r:id="rId14"/>
    <p:sldId id="269" r:id="rId15"/>
    <p:sldId id="272" r:id="rId16"/>
    <p:sldId id="273" r:id="rId17"/>
    <p:sldId id="271" r:id="rId18"/>
    <p:sldId id="275" r:id="rId19"/>
    <p:sldId id="276" r:id="rId20"/>
    <p:sldId id="266" r:id="rId21"/>
    <p:sldId id="267" r:id="rId22"/>
    <p:sldId id="261" r:id="rId23"/>
    <p:sldId id="306" r:id="rId24"/>
    <p:sldId id="303" r:id="rId25"/>
    <p:sldId id="308" r:id="rId26"/>
    <p:sldId id="264" r:id="rId27"/>
    <p:sldId id="302" r:id="rId28"/>
    <p:sldId id="299" r:id="rId29"/>
    <p:sldId id="281" r:id="rId30"/>
    <p:sldId id="280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61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3" autoAdjust="0"/>
    <p:restoredTop sz="94629" autoAdjust="0"/>
  </p:normalViewPr>
  <p:slideViewPr>
    <p:cSldViewPr>
      <p:cViewPr varScale="1">
        <p:scale>
          <a:sx n="84" d="100"/>
          <a:sy n="84" d="100"/>
        </p:scale>
        <p:origin x="1426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10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373D5F-82BC-4AD4-A9B7-37E63B789EE5}" type="datetimeFigureOut">
              <a:rPr lang="ru-RU" smtClean="0"/>
              <a:pPr/>
              <a:t>13.04.2023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D3B2DC-9CA2-43C5-89A3-4F1A82C0BC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08857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3B2DC-9CA2-43C5-89A3-4F1A82C0BC61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5126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5CBB6-DC3E-40A1-BCF5-5C522E35EBFF}" type="datetimeFigureOut">
              <a:rPr lang="ru-RU" smtClean="0"/>
              <a:pPr/>
              <a:t>13.04.2023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00FC1-A7CB-4C6B-986D-DEDA0712F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5CBB6-DC3E-40A1-BCF5-5C522E35EBFF}" type="datetimeFigureOut">
              <a:rPr lang="ru-RU" smtClean="0"/>
              <a:pPr/>
              <a:t>13.04.2023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00FC1-A7CB-4C6B-986D-DEDA0712F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5CBB6-DC3E-40A1-BCF5-5C522E35EBFF}" type="datetimeFigureOut">
              <a:rPr lang="ru-RU" smtClean="0"/>
              <a:pPr/>
              <a:t>13.04.2023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00FC1-A7CB-4C6B-986D-DEDA0712F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5CBB6-DC3E-40A1-BCF5-5C522E35EBFF}" type="datetimeFigureOut">
              <a:rPr lang="ru-RU" smtClean="0"/>
              <a:pPr/>
              <a:t>13.04.2023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00FC1-A7CB-4C6B-986D-DEDA0712F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5CBB6-DC3E-40A1-BCF5-5C522E35EBFF}" type="datetimeFigureOut">
              <a:rPr lang="ru-RU" smtClean="0"/>
              <a:pPr/>
              <a:t>13.04.2023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00FC1-A7CB-4C6B-986D-DEDA0712F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5CBB6-DC3E-40A1-BCF5-5C522E35EBFF}" type="datetimeFigureOut">
              <a:rPr lang="ru-RU" smtClean="0"/>
              <a:pPr/>
              <a:t>13.04.2023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00FC1-A7CB-4C6B-986D-DEDA0712F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5CBB6-DC3E-40A1-BCF5-5C522E35EBFF}" type="datetimeFigureOut">
              <a:rPr lang="ru-RU" smtClean="0"/>
              <a:pPr/>
              <a:t>13.04.2023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00FC1-A7CB-4C6B-986D-DEDA0712F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5CBB6-DC3E-40A1-BCF5-5C522E35EBFF}" type="datetimeFigureOut">
              <a:rPr lang="ru-RU" smtClean="0"/>
              <a:pPr/>
              <a:t>13.04.2023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00FC1-A7CB-4C6B-986D-DEDA0712F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5CBB6-DC3E-40A1-BCF5-5C522E35EBFF}" type="datetimeFigureOut">
              <a:rPr lang="ru-RU" smtClean="0"/>
              <a:pPr/>
              <a:t>13.04.2023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1800FC1-A7CB-4C6B-986D-DEDA0712F8E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5CBB6-DC3E-40A1-BCF5-5C522E35EBFF}" type="datetimeFigureOut">
              <a:rPr lang="ru-RU" smtClean="0"/>
              <a:pPr/>
              <a:t>13.04.2023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00FC1-A7CB-4C6B-986D-DEDA0712F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5CBB6-DC3E-40A1-BCF5-5C522E35EBFF}" type="datetimeFigureOut">
              <a:rPr lang="ru-RU" smtClean="0"/>
              <a:pPr/>
              <a:t>13.04.2023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00FC1-A7CB-4C6B-986D-DEDA0712F8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D45CBB6-DC3E-40A1-BCF5-5C522E35EBFF}" type="datetimeFigureOut">
              <a:rPr lang="ru-RU" smtClean="0"/>
              <a:pPr/>
              <a:t>13.04.2023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1800FC1-A7CB-4C6B-986D-DEDA0712F8EE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144016" y="548680"/>
            <a:ext cx="6660232" cy="2448272"/>
          </a:xfrm>
        </p:spPr>
        <p:txBody>
          <a:bodyPr>
            <a:noAutofit/>
          </a:bodyPr>
          <a:lstStyle/>
          <a:p>
            <a:pPr>
              <a:lnSpc>
                <a:spcPts val="6000"/>
              </a:lnSpc>
            </a:pPr>
            <a:r>
              <a:rPr lang="ru-RU" sz="6900" dirty="0" smtClean="0"/>
              <a:t>Собрался на медсестринскую практику</a:t>
            </a:r>
            <a:r>
              <a:rPr lang="ru-RU" sz="7200" dirty="0" smtClean="0"/>
              <a:t>?</a:t>
            </a:r>
            <a:endParaRPr lang="ru-RU" sz="7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8032" y="3670698"/>
            <a:ext cx="6444208" cy="3214686"/>
          </a:xfrm>
        </p:spPr>
        <p:txBody>
          <a:bodyPr>
            <a:noAutofit/>
          </a:bodyPr>
          <a:lstStyle/>
          <a:p>
            <a:pPr algn="l"/>
            <a:r>
              <a:rPr lang="ru-RU" sz="60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СНАЧАЛА</a:t>
            </a:r>
          </a:p>
          <a:p>
            <a:pPr algn="l"/>
            <a:r>
              <a:rPr lang="ru-RU" sz="60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ПРОЙДИ</a:t>
            </a:r>
          </a:p>
          <a:p>
            <a:pPr algn="l"/>
            <a:r>
              <a:rPr lang="ru-RU" sz="60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ИНСТРУКТАЖ!</a:t>
            </a:r>
            <a:endParaRPr lang="ru-RU" sz="6000" b="1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4" name="Рисунок 3" descr="img-chil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47220" y="973038"/>
            <a:ext cx="4305300" cy="504825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79512" y="476672"/>
            <a:ext cx="4176464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/>
              <a:t>Изучи</a:t>
            </a:r>
          </a:p>
          <a:p>
            <a:pPr algn="ctr"/>
            <a:r>
              <a:rPr lang="ru-RU" sz="4400" b="1" dirty="0" smtClean="0"/>
              <a:t>инструкцию </a:t>
            </a:r>
          </a:p>
          <a:p>
            <a:pPr algn="ctr"/>
            <a:r>
              <a:rPr lang="ru-RU" sz="4400" b="1" dirty="0" smtClean="0"/>
              <a:t>по охране труда, размещенную на сайте университета в разделе «Практика»</a:t>
            </a:r>
            <a:endParaRPr lang="ru-RU" sz="44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836712"/>
            <a:ext cx="4126930" cy="5830845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63894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К практике допускаются лица: 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340768"/>
            <a:ext cx="8674734" cy="5199856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возрасте не моложе 18 лет;</a:t>
            </a:r>
          </a:p>
          <a:p>
            <a:pPr>
              <a:spcBef>
                <a:spcPts val="0"/>
              </a:spcBef>
            </a:pPr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имеющие соответствующее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образование и подготовку;</a:t>
            </a:r>
          </a:p>
          <a:p>
            <a:pPr>
              <a:spcBef>
                <a:spcPts val="0"/>
              </a:spcBef>
            </a:pPr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прошедшие медицинский осмотр и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имеющие противопоказаний по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состоянию здоровья; </a:t>
            </a:r>
          </a:p>
        </p:txBody>
      </p:sp>
      <p:pic>
        <p:nvPicPr>
          <p:cNvPr id="4" name="Рисунок 3" descr="photo_2486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22918" y="4149080"/>
            <a:ext cx="3888432" cy="2586653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29369">
            <a:off x="1027182" y="4489175"/>
            <a:ext cx="3157951" cy="23185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7544" y="783032"/>
            <a:ext cx="4038600" cy="2156987"/>
          </a:xfrm>
        </p:spPr>
        <p:txBody>
          <a:bodyPr>
            <a:normAutofit fontScale="85000" lnSpcReduction="10000"/>
          </a:bodyPr>
          <a:lstStyle/>
          <a:p>
            <a:pPr>
              <a:spcBef>
                <a:spcPts val="0"/>
              </a:spcBef>
            </a:pP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Прошедшие</a:t>
            </a:r>
          </a:p>
          <a:p>
            <a:pPr>
              <a:spcBef>
                <a:spcPts val="0"/>
              </a:spcBef>
              <a:buNone/>
            </a:pP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вводный</a:t>
            </a:r>
          </a:p>
          <a:p>
            <a:pPr>
              <a:spcBef>
                <a:spcPts val="0"/>
              </a:spcBef>
              <a:buNone/>
            </a:pP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инструктаж по охране труда</a:t>
            </a: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98541" y="3861048"/>
            <a:ext cx="4038600" cy="2664296"/>
          </a:xfrm>
        </p:spPr>
        <p:txBody>
          <a:bodyPr>
            <a:normAutofit fontScale="85000" lnSpcReduction="10000"/>
          </a:bodyPr>
          <a:lstStyle/>
          <a:p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Прошедшие первичный инструктаж по охране труда на рабочем месте</a:t>
            </a:r>
          </a:p>
          <a:p>
            <a:endParaRPr lang="ru-RU" dirty="0"/>
          </a:p>
        </p:txBody>
      </p:sp>
      <p:pic>
        <p:nvPicPr>
          <p:cNvPr id="5" name="Рисунок 4" descr="вводный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3011617"/>
            <a:ext cx="4180758" cy="3846383"/>
          </a:xfrm>
          <a:prstGeom prst="rect">
            <a:avLst/>
          </a:prstGeom>
        </p:spPr>
      </p:pic>
      <p:pic>
        <p:nvPicPr>
          <p:cNvPr id="6" name="Рисунок 5" descr="первичный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908720"/>
            <a:ext cx="3173214" cy="2552537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период прохождения практики, студент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имеет право: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2060848"/>
            <a:ext cx="8568952" cy="4464496"/>
          </a:xfrm>
        </p:spPr>
        <p:txBody>
          <a:bodyPr>
            <a:normAutofit fontScale="47500" lnSpcReduction="20000"/>
          </a:bodyPr>
          <a:lstStyle/>
          <a:p>
            <a:pPr algn="just"/>
            <a:r>
              <a:rPr lang="ru-RU" sz="5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рабочее место, соответствующее требованиям </a:t>
            </a:r>
            <a:r>
              <a:rPr lang="ru-RU" sz="5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охраны </a:t>
            </a:r>
            <a:r>
              <a:rPr lang="ru-RU" sz="5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труда;</a:t>
            </a:r>
          </a:p>
          <a:p>
            <a:pPr algn="just"/>
            <a:r>
              <a:rPr lang="ru-RU" sz="5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обучение </a:t>
            </a:r>
            <a:r>
              <a:rPr lang="ru-RU" sz="5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безопасным </a:t>
            </a:r>
            <a:r>
              <a:rPr lang="ru-RU" sz="5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методам и приемам труда;</a:t>
            </a:r>
          </a:p>
          <a:p>
            <a:pPr algn="just"/>
            <a:r>
              <a:rPr lang="ru-RU" sz="5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обеспечение необходимыми средствами </a:t>
            </a:r>
            <a:r>
              <a:rPr lang="ru-RU" sz="5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защиты;</a:t>
            </a:r>
            <a:endParaRPr lang="ru-RU" sz="5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ru-RU" sz="5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получение достоверной информации о состоянии условий и охраны труда на рабочем месте, а также о </a:t>
            </a:r>
            <a:r>
              <a:rPr lang="ru-RU" sz="5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наличии на рабочем </a:t>
            </a:r>
            <a:r>
              <a:rPr lang="ru-RU" sz="5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месте вредных и (или) опасных производственных </a:t>
            </a:r>
            <a:r>
              <a:rPr lang="ru-RU" sz="5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факторов, средствах </a:t>
            </a:r>
            <a:r>
              <a:rPr lang="ru-RU" sz="5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защиты от </a:t>
            </a:r>
            <a:r>
              <a:rPr lang="ru-RU" sz="5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их воздействия.</a:t>
            </a:r>
            <a:endParaRPr lang="ru-RU" sz="5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566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период прохождения практики, студент имеет право: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772816"/>
            <a:ext cx="8784976" cy="2518016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отказаться </a:t>
            </a:r>
            <a:r>
              <a:rPr lang="ru-RU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 выполнения порученной работы, в случае возникновения непосредственной опасности для жизни и здоровья его и окружающих до устранения этой опасности, а также при не предоставлении ему </a:t>
            </a:r>
            <a:r>
              <a:rPr lang="ru-RU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СИЗ, </a:t>
            </a:r>
            <a:r>
              <a:rPr lang="ru-RU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непосредственно обеспечивающих безопасность труда</a:t>
            </a:r>
            <a:r>
              <a:rPr lang="ru-RU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en-US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195736" y="4320386"/>
            <a:ext cx="6768752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отказе от выполнения </a:t>
            </a:r>
            <a: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порученной</a:t>
            </a:r>
            <a:r>
              <a:rPr lang="en-US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работы </a:t>
            </a:r>
            <a:r>
              <a:rPr lang="ru-RU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указанным </a:t>
            </a:r>
            <a: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основаниям</a:t>
            </a:r>
            <a:r>
              <a:rPr lang="en-US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необходимо </a:t>
            </a:r>
            <a:r>
              <a:rPr lang="ru-RU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письменно сообщить непосредственному руководителю о мотивах такого отказа, при этом выполнять другую порученную работу</a:t>
            </a:r>
            <a:r>
              <a:rPr lang="ru-RU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116" y="4077072"/>
            <a:ext cx="2296860" cy="2796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611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196" y="692696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период прохождения практики, студент обязан: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928802"/>
            <a:ext cx="8712968" cy="4929198"/>
          </a:xfrm>
        </p:spPr>
        <p:txBody>
          <a:bodyPr>
            <a:normAutofit/>
          </a:bodyPr>
          <a:lstStyle/>
          <a:p>
            <a:pPr algn="just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соблюдать требования по охране труда, а также правила поведения на территории медицинских учреждений;</a:t>
            </a:r>
          </a:p>
          <a:p>
            <a:pPr algn="just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знать основные опасные факторы, которые могут возникнуть при прохождении практики, а также меры предотвращения и защиты от них;</a:t>
            </a:r>
          </a:p>
          <a:p>
            <a:pPr algn="just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использовать и правильно применять средства индивидуальной и коллективной защиты;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период прохождения практики, студент обязан: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935480"/>
            <a:ext cx="8712968" cy="473388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заботиться о личной безопасности и личном здоровье, а также о безопасности окружающих в процессе выполнения работ либо во время нахождения на территории организации;</a:t>
            </a:r>
          </a:p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знать и выполнять требования пожарной безопасности, порядок действий при возникновении пожара;</a:t>
            </a:r>
          </a:p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немедленно сообщать руководителю о любой ситуации, угрожающей жизни или здоровью окружающих, несчастном случае.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692696"/>
            <a:ext cx="8568952" cy="5631904"/>
          </a:xfrm>
        </p:spPr>
        <p:txBody>
          <a:bodyPr/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Недопустимо находиться на рабочем месте в состоянии алкогольного опьянения либо в состоянии, вызванном употреблением наркотических веществ, психотропных или токсических веществ, а также распивать спиртные напитки, употреблять наркотические средства, психотропные или токсические вещества на рабочем месте или в рабочее время.</a:t>
            </a:r>
          </a:p>
          <a:p>
            <a:endParaRPr lang="ru-RU" dirty="0"/>
          </a:p>
        </p:txBody>
      </p:sp>
      <p:pic>
        <p:nvPicPr>
          <p:cNvPr id="5" name="Рисунок 4" descr="alkohol_tabletk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4149080"/>
            <a:ext cx="3166492" cy="2365556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9" name="Рисунок 8" descr="2017-02-02_095821.jpg"/>
          <p:cNvPicPr>
            <a:picLocks noChangeAspect="1"/>
          </p:cNvPicPr>
          <p:nvPr/>
        </p:nvPicPr>
        <p:blipFill>
          <a:blip r:embed="rId3" cstate="print"/>
          <a:srcRect l="9433" r="31275"/>
          <a:stretch>
            <a:fillRect/>
          </a:stretch>
        </p:blipFill>
        <p:spPr>
          <a:xfrm>
            <a:off x="5076056" y="4149080"/>
            <a:ext cx="3168352" cy="2376264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1552" y="1196752"/>
            <a:ext cx="4032448" cy="30243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548680"/>
            <a:ext cx="8964488" cy="72234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Перед началом работы следует: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12776"/>
            <a:ext cx="9144000" cy="5328592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3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надеть санитарную одежду и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3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обувь, которая должна быть 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3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чистой и не стеснять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3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движений, убрать волосы под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3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головной убор.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3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разрешается закалывать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3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спецодежду иголками, хранить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3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карманах булавки, стеклянные и острые предметы.</a:t>
            </a:r>
          </a:p>
          <a:p>
            <a:pPr>
              <a:lnSpc>
                <a:spcPct val="110000"/>
              </a:lnSpc>
              <a:spcBef>
                <a:spcPts val="0"/>
              </a:spcBef>
              <a:buNone/>
            </a:pPr>
            <a:endParaRPr lang="ru-RU" sz="31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3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осмотреть и привести в порядок рабочее место. Убрать лишние предметы, которые могут помешать выполнению работ или создадут дополнительную опасность.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572784"/>
          </a:xfrm>
        </p:spPr>
        <p:txBody>
          <a:bodyPr>
            <a:normAutofit/>
          </a:bodyPr>
          <a:lstStyle/>
          <a:p>
            <a:pPr algn="ctr">
              <a:lnSpc>
                <a:spcPts val="4000"/>
              </a:lnSpc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Если отсутствуют СИЗ либо обнаружены какие-то неисправности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2276872"/>
            <a:ext cx="8928992" cy="4581128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Сообщить об этом непосредственному 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или вышестоящему 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руководителю.</a:t>
            </a:r>
          </a:p>
          <a:p>
            <a:pPr marL="0" indent="0" algn="just">
              <a:buNone/>
            </a:pP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Не 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устранять самостоятельно 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нарушения, 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связанные с ремонтом и наладкой 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оборудования. Ремонт 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оборудования производится только 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специалистами.</a:t>
            </a:r>
          </a:p>
          <a:p>
            <a:pPr marL="0" indent="0" algn="just">
              <a:buNone/>
            </a:pP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До </a:t>
            </a: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устранения неполадок к работе не приступать.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75690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nektsiyaSlideMin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6307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8520" y="571480"/>
            <a:ext cx="9144000" cy="6072230"/>
          </a:xfrm>
        </p:spPr>
        <p:txBody>
          <a:bodyPr/>
          <a:lstStyle/>
          <a:p>
            <a:pPr algn="r"/>
            <a:r>
              <a:rPr lang="ru-RU" sz="8000" dirty="0" smtClean="0">
                <a:solidFill>
                  <a:schemeClr val="accent4">
                    <a:lumMod val="50000"/>
                  </a:schemeClr>
                </a:solidFill>
              </a:rPr>
              <a:t>Требования</a:t>
            </a:r>
            <a:br>
              <a:rPr lang="ru-RU" sz="80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ru-RU" sz="8000" dirty="0" smtClean="0">
                <a:solidFill>
                  <a:schemeClr val="accent4">
                    <a:lumMod val="50000"/>
                  </a:schemeClr>
                </a:solidFill>
              </a:rPr>
              <a:t> охраны труда </a:t>
            </a:r>
            <a:br>
              <a:rPr lang="ru-RU" sz="80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ru-RU" sz="8000" dirty="0" smtClean="0">
                <a:solidFill>
                  <a:schemeClr val="accent4">
                    <a:lumMod val="50000"/>
                  </a:schemeClr>
                </a:solidFill>
              </a:rPr>
              <a:t>при </a:t>
            </a:r>
            <a:br>
              <a:rPr lang="ru-RU" sz="80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ru-RU" sz="8000" dirty="0" smtClean="0">
                <a:solidFill>
                  <a:schemeClr val="accent4">
                    <a:lumMod val="50000"/>
                  </a:schemeClr>
                </a:solidFill>
              </a:rPr>
              <a:t>выполнении</a:t>
            </a:r>
            <a:br>
              <a:rPr lang="ru-RU" sz="8000" dirty="0" smtClean="0">
                <a:solidFill>
                  <a:schemeClr val="accent4">
                    <a:lumMod val="50000"/>
                  </a:schemeClr>
                </a:solidFill>
              </a:rPr>
            </a:br>
            <a:r>
              <a:rPr lang="ru-RU" sz="8000" dirty="0" smtClean="0">
                <a:solidFill>
                  <a:schemeClr val="accent4">
                    <a:lumMod val="50000"/>
                  </a:schemeClr>
                </a:solidFill>
              </a:rPr>
              <a:t>работ</a:t>
            </a:r>
            <a:endParaRPr lang="ru-RU" sz="80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852" y="4072807"/>
            <a:ext cx="6624736" cy="27851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692696"/>
            <a:ext cx="8229600" cy="4206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7200" dirty="0" smtClean="0">
                <a:latin typeface="Arial Black" panose="020B0A04020102020204" pitchFamily="34" charset="0"/>
              </a:rPr>
              <a:t>Руки</a:t>
            </a:r>
            <a:endParaRPr lang="ru-RU" sz="7200" dirty="0"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496" y="1000108"/>
            <a:ext cx="9108504" cy="394106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руках не должно быть украшений                 (колец, браслетов)</a:t>
            </a:r>
          </a:p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Ногти должны быть коротко острижены</a:t>
            </a:r>
          </a:p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 повреждения должны быть закрыты            пластырем или напальчником </a:t>
            </a:r>
          </a:p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После любой процедуры следует проводить двукратное мытье рук с мылом</a:t>
            </a:r>
          </a:p>
        </p:txBody>
      </p:sp>
    </p:spTree>
    <p:extLst>
      <p:ext uri="{BB962C8B-B14F-4D97-AF65-F5344CB8AC3E}">
        <p14:creationId xmlns:p14="http://schemas.microsoft.com/office/powerpoint/2010/main" val="101841882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0052.jpg"/>
          <p:cNvPicPr>
            <a:picLocks noChangeAspect="1"/>
          </p:cNvPicPr>
          <p:nvPr/>
        </p:nvPicPr>
        <p:blipFill>
          <a:blip r:embed="rId2" cstate="print"/>
          <a:srcRect l="23334" t="12500" r="3333"/>
          <a:stretch>
            <a:fillRect/>
          </a:stretch>
        </p:blipFill>
        <p:spPr>
          <a:xfrm>
            <a:off x="6000728" y="4357694"/>
            <a:ext cx="3143272" cy="2500306"/>
          </a:xfrm>
          <a:prstGeom prst="rect">
            <a:avLst/>
          </a:prstGeom>
        </p:spPr>
      </p:pic>
      <p:pic>
        <p:nvPicPr>
          <p:cNvPr id="6" name="Рисунок 5" descr="od_7_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94766" y="1785926"/>
            <a:ext cx="3549234" cy="264320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05826" y="714356"/>
            <a:ext cx="9358346" cy="6357982"/>
          </a:xfrm>
        </p:spPr>
        <p:txBody>
          <a:bodyPr>
            <a:normAutofit fontScale="70000" lnSpcReduction="20000"/>
          </a:bodyPr>
          <a:lstStyle/>
          <a:p>
            <a:pPr algn="ctr"/>
            <a:r>
              <a:rPr lang="ru-RU" sz="5600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заборе анализов и выполнении инъекций следует использовать</a:t>
            </a:r>
            <a:r>
              <a:rPr lang="ru-RU" sz="5700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lvl="1"/>
            <a: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санитарно-гигиеническую одежду:</a:t>
            </a:r>
          </a:p>
          <a:p>
            <a:pPr lvl="3"/>
            <a:r>
              <a:rPr 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халат;</a:t>
            </a:r>
          </a:p>
          <a:p>
            <a:pPr lvl="3"/>
            <a:r>
              <a:rPr 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колпак;</a:t>
            </a:r>
          </a:p>
          <a:p>
            <a:pPr lvl="3"/>
            <a:r>
              <a:rPr 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фартук;</a:t>
            </a:r>
          </a:p>
          <a:p>
            <a:pPr lvl="3"/>
            <a:r>
              <a:rPr lang="ru-R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нарукавники.</a:t>
            </a:r>
          </a:p>
          <a:p>
            <a:pPr lvl="1"/>
            <a: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средства индивидуальной защиты:</a:t>
            </a:r>
          </a:p>
          <a:p>
            <a:pPr lvl="3"/>
            <a: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перчатки;</a:t>
            </a:r>
          </a:p>
          <a:p>
            <a:pPr lvl="3"/>
            <a: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маска;</a:t>
            </a:r>
          </a:p>
          <a:p>
            <a:pPr lvl="3"/>
            <a: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очки защитные.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366259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2493.jpg"/>
          <p:cNvPicPr>
            <a:picLocks noChangeAspect="1"/>
          </p:cNvPicPr>
          <p:nvPr/>
        </p:nvPicPr>
        <p:blipFill rotWithShape="1">
          <a:blip r:embed="rId2" cstate="print"/>
          <a:srcRect r="3217"/>
          <a:stretch/>
        </p:blipFill>
        <p:spPr>
          <a:xfrm>
            <a:off x="4775770" y="3500438"/>
            <a:ext cx="4332734" cy="335756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выполнении инъекций: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268760"/>
            <a:ext cx="8928992" cy="5400600"/>
          </a:xfrm>
        </p:spPr>
        <p:txBody>
          <a:bodyPr>
            <a:normAutofit/>
          </a:bodyPr>
          <a:lstStyle/>
          <a:p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уточнить  записи в журнале назначений;</a:t>
            </a:r>
          </a:p>
          <a:p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тщательно вымыть руки;</a:t>
            </a:r>
          </a:p>
          <a:p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надеть перчатки;</a:t>
            </a:r>
          </a:p>
          <a:p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внимательно  прочесть надписи на флаконе, ампуле;</a:t>
            </a:r>
          </a:p>
          <a:p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проверить  срок годности                        лекарств;</a:t>
            </a:r>
          </a:p>
          <a:p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аккуратно вскрыть флакон,                      ампулу.</a:t>
            </a:r>
          </a:p>
        </p:txBody>
      </p:sp>
    </p:spTree>
    <p:extLst>
      <p:ext uri="{BB962C8B-B14F-4D97-AF65-F5344CB8AC3E}">
        <p14:creationId xmlns:p14="http://schemas.microsoft.com/office/powerpoint/2010/main" val="44661691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ап.jpg"/>
          <p:cNvPicPr>
            <a:picLocks noChangeAspect="1"/>
          </p:cNvPicPr>
          <p:nvPr/>
        </p:nvPicPr>
        <p:blipFill>
          <a:blip r:embed="rId2" cstate="print"/>
          <a:srcRect l="1856" t="1639"/>
          <a:stretch>
            <a:fillRect/>
          </a:stretch>
        </p:blipFill>
        <p:spPr>
          <a:xfrm>
            <a:off x="4211960" y="1268760"/>
            <a:ext cx="4857752" cy="4286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061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163" y="980728"/>
            <a:ext cx="9144000" cy="6021288"/>
          </a:xfrm>
        </p:spPr>
        <p:txBody>
          <a:bodyPr>
            <a:normAutofit fontScale="55000" lnSpcReduction="20000"/>
          </a:bodyPr>
          <a:lstStyle/>
          <a:p>
            <a:r>
              <a:rPr lang="ru-RU" sz="5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Предметы одноразового пользования</a:t>
            </a:r>
          </a:p>
          <a:p>
            <a:pPr lvl="2"/>
            <a:r>
              <a:rPr lang="ru-RU" sz="5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шприцы,</a:t>
            </a:r>
          </a:p>
          <a:p>
            <a:pPr lvl="2"/>
            <a:r>
              <a:rPr lang="ru-RU" sz="5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перевязочный материал,</a:t>
            </a:r>
          </a:p>
          <a:p>
            <a:pPr lvl="2"/>
            <a:r>
              <a:rPr lang="ru-RU" sz="5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перчатки,</a:t>
            </a:r>
          </a:p>
          <a:p>
            <a:pPr lvl="2"/>
            <a:r>
              <a:rPr lang="ru-RU" sz="5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маски</a:t>
            </a:r>
          </a:p>
          <a:p>
            <a:pPr marL="0" indent="0">
              <a:buNone/>
            </a:pPr>
            <a:r>
              <a:rPr lang="ru-RU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</a:p>
          <a:p>
            <a:pPr marL="0" indent="0">
              <a:buNone/>
            </a:pPr>
            <a:r>
              <a:rPr lang="ru-RU" sz="73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ДОЛЖНЫ</a:t>
            </a:r>
          </a:p>
          <a:p>
            <a:pPr marL="0" indent="0">
              <a:buNone/>
            </a:pPr>
            <a:r>
              <a:rPr lang="ru-RU" sz="73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УТИЛИЗИРОВАТЬСЯ В СООТВЕТСТВИИ С ПРАВИЛАМИ ОБРАЩЕНИЯ</a:t>
            </a:r>
          </a:p>
          <a:p>
            <a:pPr marL="0" indent="0">
              <a:buNone/>
            </a:pPr>
            <a:r>
              <a:rPr lang="ru-RU" sz="73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С ОТХОДАМИ.</a:t>
            </a:r>
            <a:endParaRPr lang="ru-RU" sz="7300" dirty="0" smtClean="0"/>
          </a:p>
        </p:txBody>
      </p:sp>
    </p:spTree>
    <p:extLst>
      <p:ext uri="{BB962C8B-B14F-4D97-AF65-F5344CB8AC3E}">
        <p14:creationId xmlns:p14="http://schemas.microsoft.com/office/powerpoint/2010/main" val="194865623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e277883b115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569" y="3786190"/>
            <a:ext cx="4571431" cy="300037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8229600" cy="936104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Соблюдать осторожность</a:t>
            </a:r>
            <a:endParaRPr lang="ru-RU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496" y="1340768"/>
            <a:ext cx="5904656" cy="5328592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работе с колющими и режущими предметами  (иглами, скальпелями, ножницами и др.)</a:t>
            </a:r>
          </a:p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работе со стеклянной посудой</a:t>
            </a:r>
          </a:p>
          <a:p>
            <a:pPr marL="0" indent="0">
              <a:buNone/>
            </a:pP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(ампулами, флаконами,</a:t>
            </a:r>
          </a:p>
          <a:p>
            <a:pPr marL="0" indent="0">
              <a:buNone/>
            </a:pP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бутылками,</a:t>
            </a:r>
          </a:p>
          <a:p>
            <a:pPr marL="0" indent="0">
              <a:buNone/>
            </a:pP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пробирками и др.)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 descr="medinst023_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5008" y="1071546"/>
            <a:ext cx="3226885" cy="2775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02012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porez_pale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43372" y="3537583"/>
            <a:ext cx="5000628" cy="332041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36680"/>
          </a:xfrm>
        </p:spPr>
        <p:txBody>
          <a:bodyPr>
            <a:noAutofit/>
          </a:bodyPr>
          <a:lstStyle/>
          <a:p>
            <a:pPr algn="ctr"/>
            <a:r>
              <a:rPr lang="ru-RU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повреждении кожи</a:t>
            </a:r>
            <a:endParaRPr lang="ru-RU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340768"/>
            <a:ext cx="8784976" cy="5328592"/>
          </a:xfrm>
        </p:spPr>
        <p:txBody>
          <a:bodyPr/>
          <a:lstStyle/>
          <a:p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снимая перчаток вымыть руки с мылом</a:t>
            </a:r>
          </a:p>
          <a:p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Снять перчатки</a:t>
            </a:r>
          </a:p>
          <a:p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течение нескольких секунд не останавливать кровь</a:t>
            </a:r>
          </a:p>
          <a:p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Кожу сначала обработать 70% спиртом</a:t>
            </a:r>
          </a:p>
          <a:p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Затем – 5% спиртовой настойкой йода</a:t>
            </a:r>
          </a:p>
          <a:p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Заклеить рану пластырем</a:t>
            </a:r>
          </a:p>
          <a:p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Одеть напальчник,                                        если рана на пальце.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46842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76672"/>
            <a:ext cx="9144000" cy="1428768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попадании биологического материала на кожу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496" y="1844824"/>
            <a:ext cx="9108504" cy="2016224"/>
          </a:xfrm>
        </p:spPr>
        <p:txBody>
          <a:bodyPr>
            <a:noAutofit/>
          </a:bodyPr>
          <a:lstStyle/>
          <a:p>
            <a:pPr lvl="1"/>
            <a:r>
              <a:rPr lang="ru-RU" sz="4800" dirty="0" smtClean="0"/>
              <a:t>промыть водой с мылом</a:t>
            </a:r>
          </a:p>
          <a:p>
            <a:pPr lvl="1"/>
            <a:r>
              <a:rPr lang="ru-RU" sz="4800" dirty="0" smtClean="0"/>
              <a:t>обработать 70% спиртом</a:t>
            </a:r>
          </a:p>
          <a:p>
            <a:endParaRPr lang="ru-RU" sz="2950" dirty="0"/>
          </a:p>
        </p:txBody>
      </p:sp>
      <p:pic>
        <p:nvPicPr>
          <p:cNvPr id="1026" name="Picture 2" descr="D:\ВИДЕО и фото\Презентация для студентов\Новая папка 56\fullsize.jpg"/>
          <p:cNvPicPr>
            <a:picLocks noChangeAspect="1" noChangeArrowheads="1"/>
          </p:cNvPicPr>
          <p:nvPr/>
        </p:nvPicPr>
        <p:blipFill>
          <a:blip r:embed="rId2" cstate="print">
            <a:lum bright="10000" contrast="10000"/>
          </a:blip>
          <a:srcRect/>
          <a:stretch>
            <a:fillRect/>
          </a:stretch>
        </p:blipFill>
        <p:spPr bwMode="auto">
          <a:xfrm>
            <a:off x="2483768" y="3671039"/>
            <a:ext cx="4778053" cy="3186961"/>
          </a:xfrm>
          <a:prstGeom prst="rect">
            <a:avLst/>
          </a:prstGeom>
          <a:noFill/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20300553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59087"/>
            <a:ext cx="9144000" cy="23876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/>
              <a:t>При выдаче лекарств следует:</a:t>
            </a:r>
            <a:endParaRPr lang="ru-RU" sz="4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340768"/>
            <a:ext cx="9144000" cy="4572008"/>
          </a:xfrm>
        </p:spPr>
        <p:txBody>
          <a:bodyPr>
            <a:normAutofit lnSpcReduction="10000"/>
          </a:bodyPr>
          <a:lstStyle/>
          <a:p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тщательно вымыть руки;</a:t>
            </a:r>
          </a:p>
          <a:p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внимательно изучить назначение врача;</a:t>
            </a:r>
          </a:p>
          <a:p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убедиться, что лекарства находятся в заводских упаковках;</a:t>
            </a:r>
          </a:p>
          <a:p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убедиться, что срок годности не истек.</a:t>
            </a:r>
            <a:endParaRPr lang="ru-RU" sz="3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3750" y="692696"/>
            <a:ext cx="2000250" cy="6165304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340768"/>
            <a:ext cx="9144000" cy="5112568"/>
          </a:xfrm>
        </p:spPr>
        <p:txBody>
          <a:bodyPr>
            <a:normAutofit/>
          </a:bodyPr>
          <a:lstStyle/>
          <a:p>
            <a:pPr>
              <a:spcBef>
                <a:spcPts val="400"/>
              </a:spcBef>
            </a:pP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допускать нахождения посторонних рядом с лекарствами;</a:t>
            </a:r>
          </a:p>
          <a:p>
            <a:pPr>
              <a:spcBef>
                <a:spcPts val="400"/>
              </a:spcBef>
            </a:pP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оставлять лекарства без присмотра;</a:t>
            </a:r>
          </a:p>
          <a:p>
            <a:pPr>
              <a:spcBef>
                <a:spcPts val="400"/>
              </a:spcBef>
            </a:pP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пробовать лекарства                  на вкус. 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/>
              <a:t>При выдаче лекарств следует:</a:t>
            </a:r>
            <a:endParaRPr lang="ru-RU" sz="48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64704"/>
            <a:ext cx="9144000" cy="438896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Требования электробезопасности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980728"/>
            <a:ext cx="9144000" cy="5312062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вставлять в розетку посторонние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предметы;</a:t>
            </a:r>
          </a:p>
          <a:p>
            <a:pPr>
              <a:spcBef>
                <a:spcPts val="0"/>
              </a:spcBef>
            </a:pPr>
            <a:r>
              <a:rPr lang="ru-RU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перегибать провода;</a:t>
            </a:r>
          </a:p>
          <a:p>
            <a:pPr>
              <a:spcBef>
                <a:spcPts val="0"/>
              </a:spcBef>
            </a:pPr>
            <a:r>
              <a:rPr lang="ru-RU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вешать что-либо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электропровода;</a:t>
            </a:r>
          </a:p>
          <a:p>
            <a:pPr>
              <a:spcBef>
                <a:spcPts val="0"/>
              </a:spcBef>
            </a:pPr>
            <a:r>
              <a:rPr lang="ru-RU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переносить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включенные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электроприборы;</a:t>
            </a:r>
          </a:p>
          <a:p>
            <a:pPr>
              <a:spcBef>
                <a:spcPts val="0"/>
              </a:spcBef>
            </a:pPr>
            <a:r>
              <a:rPr lang="ru-RU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</a:t>
            </a:r>
            <a:r>
              <a:rPr lang="ru-RU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включать электроприборы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мокрыми руками;</a:t>
            </a:r>
            <a:endParaRPr lang="ru-RU" sz="3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3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3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9011" y="1700808"/>
            <a:ext cx="3543509" cy="429309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48680"/>
            <a:ext cx="9144000" cy="720080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Требования электробезопасности</a:t>
            </a: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124744"/>
            <a:ext cx="9144000" cy="5760640"/>
          </a:xfrm>
        </p:spPr>
        <p:txBody>
          <a:bodyPr>
            <a:normAutofit fontScale="47500" lnSpcReduction="20000"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6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использовать поврежденные вилки и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розетки;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6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оставлять электроприборы без присмотра;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6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дёргать </a:t>
            </a:r>
            <a:r>
              <a:rPr lang="ru-RU" sz="6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шнур, пытаясь отключить аппарат </a:t>
            </a:r>
            <a:r>
              <a:rPr lang="ru-RU" sz="6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 сети;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ru-RU" sz="6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 включать большое количество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электроприборов в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одну розетку через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6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тройники и удлинители.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ru-RU" dirty="0"/>
          </a:p>
        </p:txBody>
      </p:sp>
      <p:pic>
        <p:nvPicPr>
          <p:cNvPr id="4" name="Picture 2" descr="http://s0.bloknot-moldova.md/thumb/700x0xcut/upload/iblock/7bb/kak_najti_provodki_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85" b="6622"/>
          <a:stretch/>
        </p:blipFill>
        <p:spPr bwMode="auto">
          <a:xfrm>
            <a:off x="5275691" y="4581128"/>
            <a:ext cx="3760805" cy="2188526"/>
          </a:xfrm>
          <a:prstGeom prst="rect">
            <a:avLst/>
          </a:prstGeom>
          <a:noFill/>
          <a:ln w="9525">
            <a:solidFill>
              <a:srgbClr val="04617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5052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5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Загрузки Опера\99711030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3661698"/>
            <a:ext cx="2808312" cy="322955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91" y="525151"/>
            <a:ext cx="9144000" cy="782960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Требования </a:t>
            </a:r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пожарной безопасности</a:t>
            </a:r>
            <a:endParaRPr lang="ru-RU" sz="4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389120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ru-RU" sz="3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</a:t>
            </a:r>
            <a:r>
              <a:rPr lang="ru-RU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ИЗУЧИТЬ:</a:t>
            </a:r>
          </a:p>
          <a:p>
            <a:pPr>
              <a:spcBef>
                <a:spcPts val="0"/>
              </a:spcBef>
            </a:pPr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план эвакуации</a:t>
            </a:r>
          </a:p>
          <a:p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расположение запасных выходов</a:t>
            </a:r>
          </a:p>
          <a:p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расположение средств пожаротушения</a:t>
            </a:r>
          </a:p>
          <a:p>
            <a:endParaRPr lang="ru-RU" dirty="0"/>
          </a:p>
        </p:txBody>
      </p:sp>
      <p:pic>
        <p:nvPicPr>
          <p:cNvPr id="1026" name="Picture 2" descr="D:\Загрузки Опера\plan_evakuacii_primer6_bi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2912" y="4293096"/>
            <a:ext cx="3240359" cy="2540441"/>
          </a:xfrm>
          <a:prstGeom prst="rect">
            <a:avLst/>
          </a:prstGeom>
          <a:noFill/>
        </p:spPr>
      </p:pic>
      <p:pic>
        <p:nvPicPr>
          <p:cNvPr id="5" name="Рисунок 4" descr="e2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11043" y="3162384"/>
            <a:ext cx="2786082" cy="13973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50"/>
                            </p:stCondLst>
                            <p:childTnLst>
                              <p:par>
                                <p:cTn id="1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04088"/>
            <a:ext cx="9144000" cy="636680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Требования пожарной безопасности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268760"/>
            <a:ext cx="9036496" cy="5616624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39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ЗАПРЕЩАЕТСЯ: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курить в помещениях </a:t>
            </a:r>
            <a:r>
              <a:rPr lang="ru-RU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учреждения здравоохранения и на его территории;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пользоваться неисправными </a:t>
            </a:r>
            <a:r>
              <a:rPr lang="ru-RU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электроприборами;</a:t>
            </a:r>
            <a:endParaRPr lang="ru-RU" sz="3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использовать электрообогреватели с открытой спиралью;</a:t>
            </a:r>
            <a:endParaRPr lang="ru-RU" sz="3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хранить </a:t>
            </a:r>
            <a:r>
              <a:rPr lang="ru-RU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неустановленных местах легковоспламеняющиеся вещества;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разводить открытый огонь в здании </a:t>
            </a:r>
            <a:r>
              <a:rPr lang="ru-RU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</a:t>
            </a:r>
            <a:r>
              <a:rPr lang="ru-RU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</a:t>
            </a:r>
            <a:r>
              <a:rPr lang="ru-RU" sz="3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территории</a:t>
            </a:r>
            <a:r>
              <a:rPr lang="ru-RU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5542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ogon-35_small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704088"/>
            <a:ext cx="9001156" cy="653210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возникновении пожара:</a:t>
            </a:r>
            <a:endParaRPr lang="ru-RU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430" y="1196752"/>
            <a:ext cx="8435370" cy="3410197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вызвать пожарную аварийно-</a:t>
            </a:r>
          </a:p>
          <a:p>
            <a:pPr marL="0" indent="0" algn="just">
              <a:buNone/>
            </a:pP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спасательную службу;</a:t>
            </a:r>
          </a:p>
          <a:p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оповестить руководителя;</a:t>
            </a:r>
          </a:p>
          <a:p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принять участие в эвакуации людей;</a:t>
            </a:r>
          </a:p>
          <a:p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необходимости приступить</a:t>
            </a:r>
          </a:p>
          <a:p>
            <a:pPr>
              <a:buNone/>
            </a:pPr>
            <a:r>
              <a:rPr lang="ru-RU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 тушению пожара</a:t>
            </a:r>
          </a:p>
        </p:txBody>
      </p:sp>
      <p:pic>
        <p:nvPicPr>
          <p:cNvPr id="8" name="Рисунок 7" descr="1_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3212976"/>
            <a:ext cx="4230485" cy="388862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598" y="4580340"/>
            <a:ext cx="4392098" cy="220429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"/>
                            </p:stCondLst>
                            <p:childTnLst>
                              <p:par>
                                <p:cTn id="2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7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854968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Аварийные ситуации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108" y="1052736"/>
            <a:ext cx="9237411" cy="5256584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При возникновении в рабочей зоне опасных</a:t>
            </a:r>
          </a:p>
          <a:p>
            <a:pPr>
              <a:spcBef>
                <a:spcPts val="0"/>
              </a:spcBef>
              <a:buNone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условий труда: </a:t>
            </a:r>
          </a:p>
          <a:p>
            <a:pPr>
              <a:spcBef>
                <a:spcPts val="0"/>
              </a:spcBef>
              <a:buFontTx/>
              <a:buChar char="-"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запаха дыма и гари;</a:t>
            </a:r>
          </a:p>
          <a:p>
            <a:pPr>
              <a:spcBef>
                <a:spcPts val="0"/>
              </a:spcBef>
              <a:buFontTx/>
              <a:buChar char="-"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повышенного выделения тепла от 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борудования;</a:t>
            </a:r>
          </a:p>
          <a:p>
            <a:pPr marL="0" indent="0">
              <a:spcBef>
                <a:spcPts val="0"/>
              </a:spcBef>
              <a:buFontTx/>
              <a:buChar char="-"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повышенного уровня шума при его работе;</a:t>
            </a:r>
          </a:p>
          <a:p>
            <a:pPr marL="0" indent="0">
              <a:spcBef>
                <a:spcPts val="0"/>
              </a:spcBef>
              <a:buFontTx/>
              <a:buChar char="-"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неисправности заземления, прекращении подачи электроэнергии;</a:t>
            </a:r>
          </a:p>
          <a:p>
            <a:pPr>
              <a:spcBef>
                <a:spcPts val="0"/>
              </a:spcBef>
              <a:buFontTx/>
              <a:buChar char="-"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возгорании материалов и оборудования,</a:t>
            </a:r>
          </a:p>
          <a:p>
            <a:pPr>
              <a:spcBef>
                <a:spcPts val="0"/>
              </a:spcBef>
              <a:buFontTx/>
              <a:buChar char="-"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появлении запаха газа и т.п.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ru-RU" sz="3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следует немедленно прекратить работу, выключить оборудование, сообщить о происшедшем непосредственному руководителю.</a:t>
            </a:r>
            <a:endParaRPr lang="ru-RU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1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1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1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1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12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125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125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76672"/>
            <a:ext cx="8229600" cy="65033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несчастном случае (травме):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982992"/>
            <a:ext cx="9144000" cy="5974400"/>
          </a:xfrm>
        </p:spPr>
        <p:txBody>
          <a:bodyPr>
            <a:normAutofit fontScale="92500"/>
          </a:bodyPr>
          <a:lstStyle/>
          <a:p>
            <a:pPr marL="0" indent="355600"/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прекратить воздействие травмирующего фактора;</a:t>
            </a:r>
          </a:p>
          <a:p>
            <a:pPr marL="0" indent="355600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оценить состояние пострадавшего, оказать первую помощь, вызвать бригаду скорой медицинской помощи;</a:t>
            </a:r>
          </a:p>
          <a:p>
            <a:pPr marL="0" indent="355600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сообщить о происшедшем своему руководителю или другому должностному лицу;</a:t>
            </a:r>
          </a:p>
          <a:p>
            <a:pPr marL="0" indent="355600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если несчастный случай произошёл с самим практикантом, он должен по возможности позвать на помощь, сообщить об несчастном случае  непосредственному руководителю или попросить сделать это кого-либо из окружающих;</a:t>
            </a:r>
          </a:p>
          <a:p>
            <a:pPr marL="0" indent="355600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при авариях и несчастных случаях на производстве необходимо обеспечить до начала расследования сохранность обстановки, если это не представляет опасности для жизни и здоровья людей и не приведёт к аварии.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1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1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1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642918"/>
            <a:ext cx="9144000" cy="6215082"/>
          </a:xfrm>
        </p:spPr>
        <p:txBody>
          <a:bodyPr>
            <a:noAutofit/>
          </a:bodyPr>
          <a:lstStyle/>
          <a:p>
            <a:pPr algn="ctr"/>
            <a:r>
              <a:rPr lang="ru-RU" sz="5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Соблюдая эти </a:t>
            </a:r>
          </a:p>
          <a:p>
            <a:pPr algn="ctr">
              <a:buNone/>
            </a:pPr>
            <a:r>
              <a:rPr lang="ru-RU" sz="5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простые правила</a:t>
            </a:r>
          </a:p>
          <a:p>
            <a:pPr algn="ctr">
              <a:buNone/>
            </a:pPr>
            <a:r>
              <a:rPr lang="ru-RU" sz="5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 избежите попадания</a:t>
            </a:r>
          </a:p>
          <a:p>
            <a:pPr algn="ctr">
              <a:buNone/>
            </a:pPr>
            <a:r>
              <a:rPr lang="ru-RU" sz="5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аварийные ситуации </a:t>
            </a:r>
          </a:p>
          <a:p>
            <a:pPr algn="ctr">
              <a:buNone/>
            </a:pPr>
            <a:r>
              <a:rPr lang="ru-RU" sz="5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 сохраните свое</a:t>
            </a:r>
          </a:p>
          <a:p>
            <a:pPr algn="ctr">
              <a:buNone/>
            </a:pPr>
            <a:r>
              <a:rPr lang="ru-RU" sz="5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ru-RU" sz="57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ЗДОРОВЬЕ</a:t>
            </a:r>
            <a:endParaRPr lang="ru-RU" sz="57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960" y="1988840"/>
            <a:ext cx="7135440" cy="36390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3452</TotalTime>
  <Words>1081</Words>
  <Application>Microsoft Office PowerPoint</Application>
  <PresentationFormat>Экран (4:3)</PresentationFormat>
  <Paragraphs>170</Paragraphs>
  <Slides>30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5" baseType="lpstr">
      <vt:lpstr>Arial Black</vt:lpstr>
      <vt:lpstr>Calibri</vt:lpstr>
      <vt:lpstr>Constantia</vt:lpstr>
      <vt:lpstr>Wingdings 2</vt:lpstr>
      <vt:lpstr>Поток</vt:lpstr>
      <vt:lpstr>Собрался на медсестринскую практику?</vt:lpstr>
      <vt:lpstr>Презентация PowerPoint</vt:lpstr>
      <vt:lpstr>К практике допускаются лица: </vt:lpstr>
      <vt:lpstr>Презентация PowerPoint</vt:lpstr>
      <vt:lpstr>В период прохождения практики, студент имеет право:</vt:lpstr>
      <vt:lpstr>В период прохождения практики, студент имеет право:</vt:lpstr>
      <vt:lpstr>В период прохождения практики, студент обязан:</vt:lpstr>
      <vt:lpstr>В период прохождения практики, студент обязан:</vt:lpstr>
      <vt:lpstr>Презентация PowerPoint</vt:lpstr>
      <vt:lpstr>Перед началом работы следует:</vt:lpstr>
      <vt:lpstr>Если отсутствуют СИЗ либо обнаружены какие-то неисправности</vt:lpstr>
      <vt:lpstr>Требования  охраны труда  при  выполнении работ</vt:lpstr>
      <vt:lpstr>Руки</vt:lpstr>
      <vt:lpstr>Презентация PowerPoint</vt:lpstr>
      <vt:lpstr>При выполнении инъекций:</vt:lpstr>
      <vt:lpstr>Презентация PowerPoint</vt:lpstr>
      <vt:lpstr>Соблюдать осторожность</vt:lpstr>
      <vt:lpstr>При повреждении кожи</vt:lpstr>
      <vt:lpstr>При попадании биологического материала на кожу</vt:lpstr>
      <vt:lpstr>При выдаче лекарств следует:</vt:lpstr>
      <vt:lpstr>При выдаче лекарств следует:</vt:lpstr>
      <vt:lpstr>Требования электробезопасности</vt:lpstr>
      <vt:lpstr>Требования электробезопасности</vt:lpstr>
      <vt:lpstr>Требования пожарной безопасности</vt:lpstr>
      <vt:lpstr>Требования пожарной безопасности</vt:lpstr>
      <vt:lpstr>При возникновении пожара:</vt:lpstr>
      <vt:lpstr>Аварийные ситуации</vt:lpstr>
      <vt:lpstr>При несчастном случае (травме):</vt:lpstr>
      <vt:lpstr>Презентация PowerPoint</vt:lpstr>
      <vt:lpstr>Презентация PowerPoint</vt:lpstr>
    </vt:vector>
  </TitlesOfParts>
  <Company>CtrlSoft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TMD User</dc:creator>
  <cp:lastModifiedBy>User</cp:lastModifiedBy>
  <cp:revision>319</cp:revision>
  <dcterms:created xsi:type="dcterms:W3CDTF">2014-03-18T14:12:38Z</dcterms:created>
  <dcterms:modified xsi:type="dcterms:W3CDTF">2023-04-13T09:32:40Z</dcterms:modified>
</cp:coreProperties>
</file>