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82" r:id="rId3"/>
    <p:sldId id="288" r:id="rId4"/>
    <p:sldId id="258" r:id="rId5"/>
    <p:sldId id="290" r:id="rId6"/>
    <p:sldId id="284" r:id="rId7"/>
    <p:sldId id="291" r:id="rId8"/>
    <p:sldId id="270" r:id="rId9"/>
    <p:sldId id="271" r:id="rId10"/>
    <p:sldId id="269" r:id="rId11"/>
    <p:sldId id="273" r:id="rId12"/>
    <p:sldId id="306" r:id="rId13"/>
    <p:sldId id="307" r:id="rId14"/>
    <p:sldId id="312" r:id="rId15"/>
    <p:sldId id="308" r:id="rId16"/>
    <p:sldId id="311" r:id="rId17"/>
    <p:sldId id="313" r:id="rId18"/>
    <p:sldId id="314" r:id="rId19"/>
    <p:sldId id="315" r:id="rId20"/>
    <p:sldId id="275" r:id="rId21"/>
    <p:sldId id="276" r:id="rId22"/>
    <p:sldId id="261" r:id="rId23"/>
    <p:sldId id="303" r:id="rId24"/>
    <p:sldId id="264" r:id="rId25"/>
    <p:sldId id="302" r:id="rId26"/>
    <p:sldId id="299" r:id="rId27"/>
    <p:sldId id="281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280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E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29" autoAdjust="0"/>
  </p:normalViewPr>
  <p:slideViewPr>
    <p:cSldViewPr>
      <p:cViewPr varScale="1">
        <p:scale>
          <a:sx n="85" d="100"/>
          <a:sy n="85" d="100"/>
        </p:scale>
        <p:origin x="115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73D5F-82BC-4AD4-A9B7-37E63B789EE5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D3B2DC-9CA2-43C5-89A3-4F1A82C0BC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85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3B2DC-9CA2-43C5-89A3-4F1A82C0BC61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12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D3B2DC-9CA2-43C5-89A3-4F1A82C0BC61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249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D45CBB6-DC3E-40A1-BCF5-5C522E35EBFF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908720"/>
            <a:ext cx="6660232" cy="2448272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Собрался на практику?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643314"/>
            <a:ext cx="6228184" cy="3214686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Сначала </a:t>
            </a:r>
            <a:r>
              <a:rPr lang="en-US" sz="6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 </a:t>
            </a:r>
            <a:r>
              <a:rPr lang="ru-RU" sz="6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пройди инструктаж!</a:t>
            </a:r>
          </a:p>
        </p:txBody>
      </p:sp>
      <p:pic>
        <p:nvPicPr>
          <p:cNvPr id="4" name="Рисунок 3" descr="img-chi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40480" y="404664"/>
            <a:ext cx="4305300" cy="5048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6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К практике допускаются лица: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99856"/>
          </a:xfrm>
        </p:spPr>
        <p:txBody>
          <a:bodyPr>
            <a:norm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возрасте не моложе 18 лет</a:t>
            </a:r>
          </a:p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имеющие соответствующее образование и подготовку по специальности</a:t>
            </a:r>
          </a:p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 в установленном</a:t>
            </a:r>
          </a:p>
          <a:p>
            <a:pPr>
              <a:buNone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порядке медицинский</a:t>
            </a:r>
          </a:p>
          <a:p>
            <a:pPr>
              <a:buNone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осмотр</a:t>
            </a:r>
          </a:p>
        </p:txBody>
      </p:sp>
      <p:pic>
        <p:nvPicPr>
          <p:cNvPr id="4" name="Рисунок 3" descr="photo_248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4293096"/>
            <a:ext cx="3562166" cy="236961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548680"/>
            <a:ext cx="4038600" cy="2156987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</a:t>
            </a:r>
          </a:p>
          <a:p>
            <a:pPr>
              <a:spcBef>
                <a:spcPts val="0"/>
              </a:spcBef>
              <a:buNone/>
            </a:pPr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вводный</a:t>
            </a:r>
          </a:p>
          <a:p>
            <a:pPr>
              <a:spcBef>
                <a:spcPts val="0"/>
              </a:spcBef>
              <a:buNone/>
            </a:pPr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инструктаж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040" y="3212976"/>
            <a:ext cx="4038600" cy="3453131"/>
          </a:xfrm>
        </p:spPr>
        <p:txBody>
          <a:bodyPr/>
          <a:lstStyle/>
          <a:p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 первичный инструктаж на рабочем месте</a:t>
            </a:r>
          </a:p>
          <a:p>
            <a:endParaRPr lang="ru-RU" dirty="0"/>
          </a:p>
        </p:txBody>
      </p:sp>
      <p:pic>
        <p:nvPicPr>
          <p:cNvPr id="5" name="Рисунок 4" descr="вводны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780928"/>
            <a:ext cx="4180758" cy="3846383"/>
          </a:xfrm>
          <a:prstGeom prst="rect">
            <a:avLst/>
          </a:prstGeom>
        </p:spPr>
      </p:pic>
      <p:pic>
        <p:nvPicPr>
          <p:cNvPr id="6" name="Рисунок 5" descr="первичны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1234" y="764704"/>
            <a:ext cx="3173214" cy="255253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обязан: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28802"/>
            <a:ext cx="8712968" cy="4929198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соблюдать требования по охране труда, а также правила поведения на территории медицинских учреждений;</a:t>
            </a:r>
          </a:p>
          <a:p>
            <a:pPr algn="just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знать основные опасные факторы, которые могут возникнуть при прохождении практики, а также меры предотвращения и защиты от них;</a:t>
            </a:r>
          </a:p>
          <a:p>
            <a:pPr algn="just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использовать и правильно применять средства индивидуальной и коллективной защиты;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обязан: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35480"/>
            <a:ext cx="8712968" cy="4733880"/>
          </a:xfrm>
        </p:spPr>
        <p:txBody>
          <a:bodyPr>
            <a:norm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заботиться о личной безопасности и личном здоровье, а также о безопасности окружающих в процессе выполнения работ либо во время нахождения на территории организации;</a:t>
            </a:r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знать и выполнять требования пожарной безопасности, порядок действий при возникновении пожара;</a:t>
            </a:r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немедленно сообщать руководителю о любой ситуации, угрожающей жизни или здоровью окружающих, несчастном случае.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568952" cy="5631904"/>
          </a:xfrm>
        </p:spPr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Недопустимо находиться на рабочем месте в состоянии алкогольного опьянения либо в состоянии, вызванном употреблением наркотических веществ, психотропных или токсических веществ, а также распивать спиртные напитки, употреблять наркотические средства, психотропные или токсические вещества на рабочем месте или в рабочее время.</a:t>
            </a:r>
          </a:p>
          <a:p>
            <a:endParaRPr lang="ru-RU" dirty="0"/>
          </a:p>
        </p:txBody>
      </p:sp>
      <p:pic>
        <p:nvPicPr>
          <p:cNvPr id="5" name="Рисунок 4" descr="alkohol_tablet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149080"/>
            <a:ext cx="3166492" cy="236555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9" name="Рисунок 8" descr="2017-02-02_095821.jpg"/>
          <p:cNvPicPr>
            <a:picLocks noChangeAspect="1"/>
          </p:cNvPicPr>
          <p:nvPr/>
        </p:nvPicPr>
        <p:blipFill>
          <a:blip r:embed="rId3" cstate="print"/>
          <a:srcRect l="9433" r="31275"/>
          <a:stretch>
            <a:fillRect/>
          </a:stretch>
        </p:blipFill>
        <p:spPr>
          <a:xfrm>
            <a:off x="5076056" y="4149080"/>
            <a:ext cx="3168352" cy="237626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52" y="1196752"/>
            <a:ext cx="4032448" cy="3024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964488" cy="7223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началом работы следует: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32859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надеть санитарную одежду и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обувь, которая должна быть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чистой и не стеснять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движений, убрать волосы под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головной убор.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бувь должна быть устойчивой мягкой,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 каблуков или на низком каблуке с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фиксированной пяткой.</a:t>
            </a:r>
            <a:endParaRPr lang="ru-RU" sz="3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разрешается закалывать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спецодежду иголками, хранить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карманах булавки, стеклянные и острые предметы.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endParaRPr lang="ru-RU" sz="3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осмотреть и привести в порядок рабочее место. Убрать лишние предметы, которые могут помешать выполнению работ или создадут дополнительную опасность.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52" y="4072807"/>
            <a:ext cx="6624736" cy="2785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420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dirty="0">
                <a:latin typeface="a_Stamper" pitchFamily="82" charset="-52"/>
              </a:rPr>
              <a:t>Руки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000108"/>
            <a:ext cx="9108504" cy="3941060"/>
          </a:xfrm>
        </p:spPr>
        <p:txBody>
          <a:bodyPr>
            <a:norm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руках не должно быть украшений                 (колец, браслетов)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Ногти должны быть коротко острижены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повреждения должны быть закрыты            пластырем или напальчником 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любой процедуры следует проводить двукратное мытье рук с мылом</a:t>
            </a:r>
          </a:p>
        </p:txBody>
      </p:sp>
    </p:spTree>
    <p:extLst>
      <p:ext uri="{BB962C8B-B14F-4D97-AF65-F5344CB8AC3E}">
        <p14:creationId xmlns:p14="http://schemas.microsoft.com/office/powerpoint/2010/main" val="10184188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277883b115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569" y="3786190"/>
            <a:ext cx="4571431" cy="30003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Соблюдать осторожность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5904656" cy="5328592"/>
          </a:xfrm>
        </p:spPr>
        <p:txBody>
          <a:bodyPr>
            <a:no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работе с колющими и режущими предметами  (иглами, скальпелями, ножницами и др.)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работе со стеклянной посудой</a:t>
            </a:r>
          </a:p>
          <a:p>
            <a:pPr marL="0" indent="0">
              <a:buNone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(ампулами, флаконами,</a:t>
            </a:r>
          </a:p>
          <a:p>
            <a:pPr marL="0" indent="0">
              <a:buNone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бутылками,</a:t>
            </a:r>
          </a:p>
          <a:p>
            <a:pPr marL="0" indent="0">
              <a:buNone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пробирками и др.)</a:t>
            </a:r>
          </a:p>
        </p:txBody>
      </p:sp>
      <p:pic>
        <p:nvPicPr>
          <p:cNvPr id="4" name="Рисунок 3" descr="medinst023_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1071546"/>
            <a:ext cx="3226885" cy="2775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201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52.jpg"/>
          <p:cNvPicPr>
            <a:picLocks noChangeAspect="1"/>
          </p:cNvPicPr>
          <p:nvPr/>
        </p:nvPicPr>
        <p:blipFill>
          <a:blip r:embed="rId2" cstate="print"/>
          <a:srcRect l="23334" t="12500" r="3333"/>
          <a:stretch>
            <a:fillRect/>
          </a:stretch>
        </p:blipFill>
        <p:spPr>
          <a:xfrm>
            <a:off x="6000728" y="4357694"/>
            <a:ext cx="3143272" cy="2500306"/>
          </a:xfrm>
          <a:prstGeom prst="rect">
            <a:avLst/>
          </a:prstGeom>
        </p:spPr>
      </p:pic>
      <p:pic>
        <p:nvPicPr>
          <p:cNvPr id="6" name="Рисунок 5" descr="od_7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4766" y="1785926"/>
            <a:ext cx="3549234" cy="2643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5826" y="714356"/>
            <a:ext cx="9358346" cy="635798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5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заборе анализов</a:t>
            </a:r>
          </a:p>
          <a:p>
            <a:pPr algn="ctr">
              <a:buNone/>
            </a:pPr>
            <a:r>
              <a:rPr lang="ru-RU" sz="5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использовать</a:t>
            </a:r>
            <a:r>
              <a:rPr lang="ru-RU" sz="57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санитарно-гигиеническую одежду: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халат;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колпак;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фартук;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нарукавники.</a:t>
            </a:r>
          </a:p>
          <a:p>
            <a:pPr lvl="1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индивидуальной защиты: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перчатки;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маска;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очки защитные.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6625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06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txBody>
          <a:bodyPr>
            <a:normAutofit fontScale="77500" lnSpcReduction="20000"/>
          </a:bodyPr>
          <a:lstStyle/>
          <a:p>
            <a:r>
              <a:rPr lang="ru-RU" sz="5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Предметы одноразового пользования</a:t>
            </a:r>
          </a:p>
          <a:p>
            <a:pPr lvl="2"/>
            <a:r>
              <a:rPr lang="ru-RU" sz="5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перевязочный материал,</a:t>
            </a:r>
          </a:p>
          <a:p>
            <a:pPr lvl="2"/>
            <a:r>
              <a:rPr lang="ru-RU" sz="5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перчатки,</a:t>
            </a:r>
          </a:p>
          <a:p>
            <a:pPr lvl="2"/>
            <a:r>
              <a:rPr lang="ru-RU" sz="5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маски</a:t>
            </a:r>
          </a:p>
          <a:p>
            <a:pPr marL="0" indent="0">
              <a:buNone/>
            </a:pPr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6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 </a:t>
            </a:r>
            <a:r>
              <a:rPr lang="ru-RU" sz="6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должны</a:t>
            </a:r>
          </a:p>
          <a:p>
            <a:pPr marL="0" indent="0">
              <a:buNone/>
            </a:pPr>
            <a:r>
              <a:rPr lang="ru-RU" sz="6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 утилизироваться</a:t>
            </a:r>
            <a:r>
              <a:rPr lang="ru-RU" sz="6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" pitchFamily="82" charset="-52"/>
              </a:rPr>
              <a:t>.</a:t>
            </a:r>
          </a:p>
          <a:p>
            <a:endParaRPr lang="ru-RU" dirty="0"/>
          </a:p>
          <a:p>
            <a:pPr marL="667512" lvl="2" indent="0">
              <a:buNone/>
            </a:pPr>
            <a:endParaRPr lang="ru-RU" dirty="0"/>
          </a:p>
        </p:txBody>
      </p:sp>
      <p:pic>
        <p:nvPicPr>
          <p:cNvPr id="1026" name="Picture 2" descr="C:\Documents and Settings\User\Рабочий стол\Новая папка\othody-klassa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708920"/>
            <a:ext cx="4716016" cy="3148848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6562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\Рабочий стол\Новая папка\medotho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908720"/>
            <a:ext cx="5076056" cy="568863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412776"/>
            <a:ext cx="4104456" cy="4536504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ОТХОДЫ </a:t>
            </a:r>
            <a:r>
              <a:rPr lang="ru-RU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каждого класса собираются отдельно в соответствующие контейнеры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7768"/>
            <a:ext cx="8229600" cy="1143000"/>
          </a:xfrm>
        </p:spPr>
        <p:txBody>
          <a:bodyPr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ДОПУСКАЕТСЯ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2008" y="1268760"/>
            <a:ext cx="8964488" cy="5589240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300"/>
              </a:spcBef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осуществлять любые операции с отходами без перчаток или необходимых средств индивидуальной защиты и спецодежды;</a:t>
            </a:r>
          </a:p>
          <a:p>
            <a:pPr algn="just">
              <a:spcBef>
                <a:spcPts val="300"/>
              </a:spcBef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утрамбовывать любые отходы руками;</a:t>
            </a:r>
          </a:p>
          <a:p>
            <a:pPr algn="just">
              <a:spcBef>
                <a:spcPts val="300"/>
              </a:spcBef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смешение отходов различных классов в</a:t>
            </a:r>
          </a:p>
          <a:p>
            <a:pPr algn="just">
              <a:spcBef>
                <a:spcPts val="30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общей емкости</a:t>
            </a:r>
          </a:p>
          <a:p>
            <a:pPr algn="just">
              <a:spcBef>
                <a:spcPts val="300"/>
              </a:spcBef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вручную разрушать, разрезать отходы</a:t>
            </a:r>
          </a:p>
          <a:p>
            <a:pPr algn="just">
              <a:spcBef>
                <a:spcPts val="30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классов Б и В;</a:t>
            </a:r>
          </a:p>
          <a:p>
            <a:pPr algn="just">
              <a:spcBef>
                <a:spcPts val="300"/>
              </a:spcBef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снимать вручную иглу со шприца после его использования, надевать колпачок на иглу после инъекции;</a:t>
            </a:r>
          </a:p>
          <a:p>
            <a:pPr algn="just">
              <a:spcBef>
                <a:spcPts val="300"/>
              </a:spcBef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пересыпать (перегружать) неупакованные отходы классов Б и В из одной емкости в другую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pic>
        <p:nvPicPr>
          <p:cNvPr id="1026" name="Picture 2" descr="D:\ВИДЕО и фото\Презентация для студентов\Новая папка 56\04905105705005512405205205205105005505605504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4746" y="2132856"/>
            <a:ext cx="2571750" cy="257175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ДЕЗИНФИЦИРУЮЩИЕ СРЕДСТВА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400600"/>
          </a:xfrm>
        </p:spPr>
        <p:txBody>
          <a:bodyPr>
            <a:normAutofit lnSpcReduction="10000"/>
          </a:bodyPr>
          <a:lstStyle/>
          <a:p>
            <a:pPr marL="0" indent="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проявлении первых признаков отравления (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першение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горле, сухость в носу, кашель, выделения из носа, учащенное дыхание,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слезоточение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покраснение склер, зуд в глазах) вынести пострадавшего на свежий воздух, обеспечить покой, согреть, прополоскать рот, нос, дать теплое питье или молоко.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попадании в желудок дать выпить</a:t>
            </a:r>
          </a:p>
          <a:p>
            <a:pPr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несколько стаканов воды с 10-15 измельчен-</a:t>
            </a:r>
          </a:p>
          <a:p>
            <a:pPr>
              <a:buNone/>
            </a:pP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ными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таблетками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>
              <a:buNone/>
            </a:pP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рованного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угля.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попадании на кожу</a:t>
            </a:r>
          </a:p>
          <a:p>
            <a:pPr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в глаза обильно промыть</a:t>
            </a:r>
          </a:p>
          <a:p>
            <a:pPr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проточной водой. Обратиться к врачу при необходимости.</a:t>
            </a:r>
          </a:p>
        </p:txBody>
      </p:sp>
      <p:pic>
        <p:nvPicPr>
          <p:cNvPr id="1026" name="Picture 2" descr="C:\Documents and Settings\User\Рабочий стол\Новая папка\simptomy-otravleniya-hlork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5803" y="3212976"/>
            <a:ext cx="2210693" cy="1325854"/>
          </a:xfrm>
          <a:prstGeom prst="rect">
            <a:avLst/>
          </a:prstGeom>
          <a:noFill/>
        </p:spPr>
      </p:pic>
      <p:pic>
        <p:nvPicPr>
          <p:cNvPr id="1027" name="Picture 3" descr="C:\Documents and Settings\User\Рабочий стол\Новая папка\2480396.jpg"/>
          <p:cNvPicPr>
            <a:picLocks noChangeAspect="1" noChangeArrowheads="1"/>
          </p:cNvPicPr>
          <p:nvPr/>
        </p:nvPicPr>
        <p:blipFill>
          <a:blip r:embed="rId3" cstate="print"/>
          <a:srcRect l="16314" r="11445"/>
          <a:stretch>
            <a:fillRect/>
          </a:stretch>
        </p:blipFill>
        <p:spPr bwMode="auto">
          <a:xfrm>
            <a:off x="6804248" y="4581128"/>
            <a:ext cx="2232248" cy="1544960"/>
          </a:xfrm>
          <a:prstGeom prst="rect">
            <a:avLst/>
          </a:prstGeom>
          <a:noFill/>
        </p:spPr>
      </p:pic>
      <p:pic>
        <p:nvPicPr>
          <p:cNvPr id="1028" name="Picture 4" descr="C:\Documents and Settings\User\Рабочий стол\Новая папка\otravlenie-domestos2.jpg"/>
          <p:cNvPicPr>
            <a:picLocks noChangeAspect="1" noChangeArrowheads="1"/>
          </p:cNvPicPr>
          <p:nvPr/>
        </p:nvPicPr>
        <p:blipFill>
          <a:blip r:embed="rId4" cstate="print"/>
          <a:srcRect l="34220" t="636" r="-91" b="24394"/>
          <a:stretch>
            <a:fillRect/>
          </a:stretch>
        </p:blipFill>
        <p:spPr bwMode="auto">
          <a:xfrm>
            <a:off x="4134840" y="4581128"/>
            <a:ext cx="2597400" cy="1544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User\Рабочий стол\Новая папка\kvarcevye-lampy-dlya-dom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71" y="4509120"/>
            <a:ext cx="3327209" cy="1800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7768"/>
            <a:ext cx="8229600" cy="1143000"/>
          </a:xfrm>
        </p:spPr>
        <p:txBody>
          <a:bodyPr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КВАРЦЕВАНИЕ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040" y="1368152"/>
            <a:ext cx="8676456" cy="5373216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включением прибора в сеть убедиться в отсутствии повреждения шнура питания.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Включить вилку шнура питания в сеть на определенный промежуток времени (при текущей уборке на 30 минут, при генеральной уборке на 2 часа).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 заходить в помещение при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включенной бактерицидной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лампе, вход допускается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через 30 минут после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отключения лампы и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проветривания.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413792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ОБРАБОТКА ОТ  ПЕДИКУЛЕЗА</a:t>
            </a:r>
            <a:endParaRPr lang="ru-RU" sz="4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6336704"/>
          </a:xfrm>
        </p:spPr>
        <p:txBody>
          <a:bodyPr>
            <a:normAutofit fontScale="62500" lnSpcReduction="20000"/>
          </a:bodyPr>
          <a:lstStyle/>
          <a:p>
            <a:pPr>
              <a:spcBef>
                <a:spcPts val="0"/>
              </a:spcBef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Обработку от  педикулеза следует проводить надев халат, маску и резиновые перчатки.</a:t>
            </a:r>
          </a:p>
          <a:p>
            <a:pPr>
              <a:spcBef>
                <a:spcPts val="0"/>
              </a:spcBef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Кроме головы, обработать</a:t>
            </a:r>
          </a:p>
          <a:p>
            <a:pPr>
              <a:spcBef>
                <a:spcPts val="0"/>
              </a:spcBef>
              <a:buNone/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также и личные вещи</a:t>
            </a:r>
          </a:p>
          <a:p>
            <a:pPr>
              <a:spcBef>
                <a:spcPts val="0"/>
              </a:spcBef>
              <a:buNone/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пациента.</a:t>
            </a:r>
          </a:p>
          <a:p>
            <a:pPr>
              <a:spcBef>
                <a:spcPts val="0"/>
              </a:spcBef>
              <a:buNone/>
            </a:pP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После проведения обработки:</a:t>
            </a:r>
          </a:p>
          <a:p>
            <a:pPr lvl="1">
              <a:spcBef>
                <a:spcPts val="0"/>
              </a:spcBef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одежду пациента  и работника, проводившего обработку, отправить на дезинсекцию;</a:t>
            </a:r>
          </a:p>
          <a:p>
            <a:pPr lvl="1">
              <a:spcBef>
                <a:spcPts val="0"/>
              </a:spcBef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перчатки и маску сжечь;</a:t>
            </a:r>
          </a:p>
          <a:p>
            <a:pPr lvl="1">
              <a:spcBef>
                <a:spcPts val="0"/>
              </a:spcBef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провести дезинсекцию помещения.</a:t>
            </a:r>
          </a:p>
          <a:p>
            <a:endParaRPr lang="ru-RU" dirty="0"/>
          </a:p>
          <a:p>
            <a:pPr>
              <a:buNone/>
            </a:pPr>
            <a:r>
              <a:rPr lang="ru-RU" dirty="0"/>
              <a:t> </a:t>
            </a:r>
          </a:p>
          <a:p>
            <a:pPr lvl="1"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Documents and Settings\User\Рабочий стол\Новая папка\obrabotka-golovy-1.jpg"/>
          <p:cNvPicPr>
            <a:picLocks noChangeAspect="1" noChangeArrowheads="1"/>
          </p:cNvPicPr>
          <p:nvPr/>
        </p:nvPicPr>
        <p:blipFill>
          <a:blip r:embed="rId2" cstate="print"/>
          <a:srcRect l="441" t="1590" r="50094" b="52145"/>
          <a:stretch>
            <a:fillRect/>
          </a:stretch>
        </p:blipFill>
        <p:spPr bwMode="auto">
          <a:xfrm>
            <a:off x="5868144" y="2348880"/>
            <a:ext cx="3168352" cy="2222575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143000"/>
          </a:xfrm>
        </p:spPr>
        <p:txBody>
          <a:bodyPr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ИЗМЕРЕНИЕ ТЕМПЕРАТУРЫ ТЕЛА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Предварительно следует убедиться:</a:t>
            </a:r>
          </a:p>
          <a:p>
            <a:pPr lvl="1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целостности и исправности термометра;</a:t>
            </a:r>
          </a:p>
          <a:p>
            <a:pPr lvl="1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отсутствии опрелости, воспалительных процессов в подмышечной впадине.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 измерять температуру у спящих пациентов, так как спящий пациент не фиксирует термометр в нужном положении, также термометр может выскользнуть из подмышечной впадины и разбиться. </a:t>
            </a:r>
          </a:p>
        </p:txBody>
      </p:sp>
      <p:pic>
        <p:nvPicPr>
          <p:cNvPr id="2050" name="Picture 2" descr="C:\Documents and Settings\User\Рабочий стол\Новая папка\тер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725144"/>
            <a:ext cx="7183165" cy="19451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9816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РАЗБИЛСЯ РТУТНЫЙ ТЕРМОМЕТР: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28192"/>
            <a:ext cx="9144000" cy="5373216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Вывести из помещения людей;</a:t>
            </a: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Открыть окна;</a:t>
            </a: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Надеть перчатки и влажную </a:t>
            </a:r>
          </a:p>
          <a:p>
            <a:pPr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марлевую повязку;</a:t>
            </a: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Собрать шарики ртути листом бумаги, пластырем или скотчем в банку с раствором марганцовки, плотно закрыть крышкой;</a:t>
            </a: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Передать банку с ртутью лицу, ответственному за утилизацию;</a:t>
            </a: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Промыть пол розовым раствором марганцовки;</a:t>
            </a: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Тщательно проветрить помещение.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 descr="C:\Documents and Settings\User\Рабочий стол\Новая папка\2ebb354s-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720188"/>
            <a:ext cx="3275856" cy="214086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9816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РАЗБИЛСЯ РТУТНЫЙ ТЕРМОМЕТР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1872208"/>
            <a:ext cx="9144000" cy="5373216"/>
          </a:xfrm>
        </p:spPr>
        <p:txBody>
          <a:bodyPr/>
          <a:lstStyle/>
          <a:p>
            <a:pPr marL="273050" indent="1876425">
              <a:tabLst>
                <a:tab pos="2066925" algn="l"/>
              </a:tabLst>
            </a:pP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ЗАПРЕЩАЕТСЯ:</a:t>
            </a:r>
          </a:p>
          <a:p>
            <a:pPr lvl="1"/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прикасаться к ртути голыми руками;</a:t>
            </a:r>
          </a:p>
          <a:p>
            <a:pPr lvl="1"/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собирать ртуть с помощью пылесоса,</a:t>
            </a:r>
          </a:p>
          <a:p>
            <a:pPr lvl="1">
              <a:buNone/>
            </a:pP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сметать веником;</a:t>
            </a:r>
          </a:p>
          <a:p>
            <a:pPr lvl="1"/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выбрасывать ртуть в мусорное</a:t>
            </a:r>
          </a:p>
          <a:p>
            <a:pPr lvl="1">
              <a:buNone/>
            </a:pP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ведро или в канализацию;</a:t>
            </a:r>
          </a:p>
          <a:p>
            <a:pPr lvl="1"/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стирать вещи, контактировавшие с ртутью в стиральной машине;</a:t>
            </a:r>
          </a:p>
          <a:p>
            <a:pPr lvl="1"/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пользоваться чистящими средствами в местах разлива ртути.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3" descr="C:\Documents and Settings\User\Рабочий стол\Новая папка\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447044"/>
            <a:ext cx="3133477" cy="235010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rez_pal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3537583"/>
            <a:ext cx="5000628" cy="33204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повреждении кожи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/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снимая перчаток вымыть руки с мылом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Снять перчатки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течение нескольких секунд не останавливать кровь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Кожу сначала обработать 70% спиртом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Затем – 5% спиртовой настойкой йода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Заклеить рану пластырем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Одеть напальчник,                                        если рана на пальце.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684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428768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попадании биологического материала на кожу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844824"/>
            <a:ext cx="9108504" cy="2016224"/>
          </a:xfrm>
        </p:spPr>
        <p:txBody>
          <a:bodyPr>
            <a:noAutofit/>
          </a:bodyPr>
          <a:lstStyle/>
          <a:p>
            <a:pPr lvl="1"/>
            <a:r>
              <a:rPr lang="ru-RU" sz="4800" dirty="0"/>
              <a:t>промыть водой с мылом</a:t>
            </a:r>
          </a:p>
          <a:p>
            <a:pPr lvl="1"/>
            <a:r>
              <a:rPr lang="ru-RU" sz="4800" dirty="0"/>
              <a:t>обработать 70% спиртом</a:t>
            </a:r>
          </a:p>
          <a:p>
            <a:endParaRPr lang="ru-RU" sz="2950" dirty="0"/>
          </a:p>
        </p:txBody>
      </p:sp>
      <p:pic>
        <p:nvPicPr>
          <p:cNvPr id="1026" name="Picture 2" descr="D:\ВИДЕО и фото\Презентация для студентов\Новая папка 56\fullsize.jpg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483768" y="3671039"/>
            <a:ext cx="4778053" cy="3186961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030055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76872"/>
            <a:ext cx="3781250" cy="45811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46964"/>
            <a:ext cx="9144000" cy="43889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электробезопасности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312062"/>
          </a:xfrm>
        </p:spPr>
        <p:txBody>
          <a:bodyPr>
            <a:normAutofit lnSpcReduction="10000"/>
          </a:bodyPr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вставлять в розетку посторонние предметы</a:t>
            </a:r>
          </a:p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перегибать провода</a:t>
            </a:r>
          </a:p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вешать что-либо                                      на электропровода</a:t>
            </a:r>
          </a:p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переносить                   включенные                                 электроприборы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Загрузки Опера\99711030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628441"/>
            <a:ext cx="2808312" cy="322955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b="1" dirty="0"/>
              <a:t>Изучи</a:t>
            </a:r>
            <a:r>
              <a:rPr lang="ru-RU" sz="8000" dirty="0"/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/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эвакуации</a:t>
            </a:r>
          </a:p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расположение запасных выходов</a:t>
            </a:r>
          </a:p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расположение средств пожаротушения</a:t>
            </a:r>
          </a:p>
          <a:p>
            <a:endParaRPr lang="ru-RU" dirty="0"/>
          </a:p>
        </p:txBody>
      </p:sp>
      <p:pic>
        <p:nvPicPr>
          <p:cNvPr id="1026" name="Picture 2" descr="D:\Загрузки Опера\plan_evakuacii_primer6_b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861048"/>
            <a:ext cx="3240359" cy="2540441"/>
          </a:xfrm>
          <a:prstGeom prst="rect">
            <a:avLst/>
          </a:prstGeom>
          <a:noFill/>
        </p:spPr>
      </p:pic>
      <p:pic>
        <p:nvPicPr>
          <p:cNvPr id="5" name="Рисунок 4" descr="e2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2564904"/>
            <a:ext cx="2786082" cy="1397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ogon-35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9001156" cy="65321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возникновении пожара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430" y="1428736"/>
            <a:ext cx="8435370" cy="341019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Вызвать пожарную аварийно-спасательную службу;</a:t>
            </a:r>
          </a:p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Оповестить руководителя</a:t>
            </a:r>
            <a:r>
              <a:rPr lang="ru-RU" sz="4000" dirty="0"/>
              <a:t>;</a:t>
            </a:r>
          </a:p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Принять участие в эвакуации людей;</a:t>
            </a:r>
          </a:p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необходимости приступить</a:t>
            </a:r>
          </a:p>
          <a:p>
            <a:pPr>
              <a:buNone/>
            </a:pP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к тушению пожара</a:t>
            </a:r>
          </a:p>
        </p:txBody>
      </p:sp>
      <p:pic>
        <p:nvPicPr>
          <p:cNvPr id="5" name="Рисунок 4" descr="8619655_w200_h200_nakleika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4869160"/>
            <a:ext cx="3836710" cy="1745704"/>
          </a:xfrm>
          <a:prstGeom prst="rect">
            <a:avLst/>
          </a:prstGeom>
        </p:spPr>
      </p:pic>
      <p:pic>
        <p:nvPicPr>
          <p:cNvPr id="8" name="Рисунок 7" descr="1_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3212976"/>
            <a:ext cx="4230485" cy="388862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Аварийные ситуации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25658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возникновении в рабочей зоне опасных условий труда: 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запаха дыма и гари;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повышенного выделения тепла от оборудования;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повышенного уровня шума при его работе;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неисправности заземления, прекращении подачи электроэнергии;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возгорании материалов и оборудования,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появлении запаха газа и т.п.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следует немедленно прекратить работу, выключить оборудование, сообщить о происшедшем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непосредственному руководителю.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65033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несчастном случае (травме):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5165928"/>
          </a:xfrm>
        </p:spPr>
        <p:txBody>
          <a:bodyPr>
            <a:normAutofit fontScale="92500"/>
          </a:bodyPr>
          <a:lstStyle/>
          <a:p>
            <a:pPr marL="0" indent="35560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оказать первую медицинскую помощь, при необходимости позвать помощь;</a:t>
            </a:r>
          </a:p>
          <a:p>
            <a:pPr marL="0" indent="35560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сообщить о происшедшем своему руководителю или другому должностному лицу;</a:t>
            </a:r>
          </a:p>
          <a:p>
            <a:pPr marL="0" indent="35560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если несчастный случай произошёл с самим практикантом, он должен по возможности обратиться за помощью к медицинским работникам, одновременно сообщить об этом непосредственному руководителю или попросить сделать это кого-либо из окружающих;</a:t>
            </a:r>
          </a:p>
          <a:p>
            <a:pPr marL="0" indent="35560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авариях и несчастных случаях на производстве необходимо обеспечить до начала расследования сохранность обстановки, если это не представляет опасности для жизни и здоровья людей и не приведёт к аварии.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594394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</a:pPr>
            <a:r>
              <a:rPr lang="ru-RU" sz="5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Соблюдая эти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простые правила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 избежите попадания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аварийные ситуации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сохраните свое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здоровье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4930EF-6E55-47E1-A148-8BA53C664EBA}"/>
              </a:ext>
            </a:extLst>
          </p:cNvPr>
          <p:cNvSpPr txBox="1"/>
          <p:nvPr/>
        </p:nvSpPr>
        <p:spPr>
          <a:xfrm>
            <a:off x="990949" y="1340768"/>
            <a:ext cx="7699300" cy="5078313"/>
          </a:xfrm>
          <a:prstGeom prst="rect">
            <a:avLst/>
          </a:prstGeom>
          <a:noFill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chemeClr val="tx2"/>
                </a:solidFill>
                <a:latin typeface="Constantia" panose="02030602050306030303" pitchFamily="18" charset="0"/>
              </a:rPr>
              <a:t>Этический кодекс обучающихся </a:t>
            </a:r>
          </a:p>
          <a:p>
            <a:pPr algn="ctr"/>
            <a:r>
              <a:rPr lang="ru-RU" sz="5400" b="1" dirty="0">
                <a:solidFill>
                  <a:schemeClr val="tx2"/>
                </a:solidFill>
                <a:latin typeface="Constantia" panose="02030602050306030303" pitchFamily="18" charset="0"/>
              </a:rPr>
              <a:t>УО «Гродненский государственный медицинский университет»</a:t>
            </a:r>
          </a:p>
        </p:txBody>
      </p:sp>
      <p:pic>
        <p:nvPicPr>
          <p:cNvPr id="3" name="Рисунок 30" descr="эмблема университет новая.jpg">
            <a:extLst>
              <a:ext uri="{FF2B5EF4-FFF2-40B4-BE49-F238E27FC236}">
                <a16:creationId xmlns:a16="http://schemas.microsoft.com/office/drawing/2014/main" id="{92F7295D-42E7-4E08-86FD-F6F3A83F81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9" y="69792"/>
            <a:ext cx="1932543" cy="1775032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075977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07975AA-EF3B-47B3-805F-055AA1797AB9}"/>
              </a:ext>
            </a:extLst>
          </p:cNvPr>
          <p:cNvSpPr/>
          <p:nvPr/>
        </p:nvSpPr>
        <p:spPr>
          <a:xfrm>
            <a:off x="407816" y="6021288"/>
            <a:ext cx="84846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Constantia" panose="02030602050306030303" pitchFamily="18" charset="0"/>
              </a:rPr>
              <a:t>Вся информация в медицинских документах пациента – тоже медицинская тайна.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ECBFC7-AAF9-447A-B79C-2B1B0AD32111}"/>
              </a:ext>
            </a:extLst>
          </p:cNvPr>
          <p:cNvSpPr txBox="1"/>
          <p:nvPr/>
        </p:nvSpPr>
        <p:spPr>
          <a:xfrm>
            <a:off x="653704" y="548680"/>
            <a:ext cx="7836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МЕДИЦИНСКАЯ  ТАЙНА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334AD7-0A1B-4244-90F9-BA682CE356B5}"/>
              </a:ext>
            </a:extLst>
          </p:cNvPr>
          <p:cNvSpPr txBox="1"/>
          <p:nvPr/>
        </p:nvSpPr>
        <p:spPr>
          <a:xfrm>
            <a:off x="4788024" y="1466195"/>
            <a:ext cx="424233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dirty="0">
                <a:latin typeface="Constantia" panose="02030602050306030303" pitchFamily="18" charset="0"/>
              </a:rPr>
              <a:t>Медицинская тайна </a:t>
            </a:r>
            <a:r>
              <a:rPr lang="ru-RU" sz="1800" b="1" dirty="0">
                <a:latin typeface="Constantia" panose="02030602050306030303" pitchFamily="18" charset="0"/>
              </a:rPr>
              <a:t>- </a:t>
            </a:r>
            <a:r>
              <a:rPr lang="ru-RU" sz="1800" dirty="0">
                <a:latin typeface="Constantia" panose="02030602050306030303" pitchFamily="18" charset="0"/>
              </a:rPr>
              <a:t>это сведения личного характера,</a:t>
            </a:r>
          </a:p>
          <a:p>
            <a:pPr algn="l"/>
            <a:r>
              <a:rPr lang="ru-RU" sz="1800" dirty="0">
                <a:latin typeface="Constantia" panose="02030602050306030303" pitchFamily="18" charset="0"/>
              </a:rPr>
              <a:t>которые пациент передает своему врачу. </a:t>
            </a:r>
          </a:p>
          <a:p>
            <a:pPr algn="l"/>
            <a:r>
              <a:rPr lang="ru-RU" sz="1800" dirty="0">
                <a:latin typeface="Constantia" panose="02030602050306030303" pitchFamily="18" charset="0"/>
              </a:rPr>
              <a:t>К ним относятся: </a:t>
            </a:r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1800" dirty="0">
                <a:latin typeface="Constantia" panose="02030602050306030303" pitchFamily="18" charset="0"/>
              </a:rPr>
              <a:t>информация о факте обращения за медицинской помощью; </a:t>
            </a:r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1800" dirty="0">
                <a:latin typeface="Constantia" panose="02030602050306030303" pitchFamily="18" charset="0"/>
              </a:rPr>
              <a:t>информация о состоянии физического и психического здоровья пациента;</a:t>
            </a:r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1800" dirty="0">
                <a:latin typeface="Constantia" panose="02030602050306030303" pitchFamily="18" charset="0"/>
              </a:rPr>
              <a:t>информация о диагнозе и прогнозе; </a:t>
            </a:r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1800" dirty="0">
                <a:latin typeface="Constantia" panose="02030602050306030303" pitchFamily="18" charset="0"/>
              </a:rPr>
              <a:t>любые другие сведения, сообщенные пациентом или выявленные в ходе обследования/лечения.</a:t>
            </a: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A8F7469-DF30-4194-8598-70775F149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62" y="1257672"/>
            <a:ext cx="4547592" cy="454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1855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4C722F-6428-4F0D-815A-0A33BEEEFDD1}"/>
              </a:ext>
            </a:extLst>
          </p:cNvPr>
          <p:cNvSpPr txBox="1"/>
          <p:nvPr/>
        </p:nvSpPr>
        <p:spPr>
          <a:xfrm>
            <a:off x="174104" y="562610"/>
            <a:ext cx="879579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dirty="0">
                <a:solidFill>
                  <a:schemeClr val="tx2"/>
                </a:solidFill>
              </a:rPr>
              <a:t>	</a:t>
            </a:r>
            <a:r>
              <a:rPr lang="ru-RU" sz="3000" b="1" dirty="0">
                <a:solidFill>
                  <a:schemeClr val="tx2"/>
                </a:solidFill>
              </a:rPr>
              <a:t>Нарушение медицинской тайны</a:t>
            </a:r>
            <a:r>
              <a:rPr lang="ru-RU" sz="3000" b="1" dirty="0"/>
              <a:t>– это разглашение ее хотя бы одному лицу, умышленное или неосторожное. </a:t>
            </a:r>
          </a:p>
          <a:p>
            <a:pPr algn="l"/>
            <a:r>
              <a:rPr lang="ru-RU" sz="3000" b="1" dirty="0"/>
              <a:t>	Не допускается разглашение сведений, составляющих медицинскую тайну, лицами, которым они стали известны при обучении прохождении практики,</a:t>
            </a:r>
          </a:p>
          <a:p>
            <a:pPr algn="l"/>
            <a:r>
              <a:rPr lang="ru-RU" sz="3000" b="1" dirty="0"/>
              <a:t>исполнении</a:t>
            </a:r>
          </a:p>
          <a:p>
            <a:pPr algn="l"/>
            <a:r>
              <a:rPr lang="ru-RU" sz="3000" b="1" dirty="0"/>
              <a:t>профессиональных,</a:t>
            </a:r>
          </a:p>
          <a:p>
            <a:pPr algn="l"/>
            <a:r>
              <a:rPr lang="ru-RU" sz="3000" b="1" dirty="0"/>
              <a:t>служебных и иных</a:t>
            </a:r>
          </a:p>
          <a:p>
            <a:pPr algn="l"/>
            <a:r>
              <a:rPr lang="ru-RU" sz="3000" b="1" dirty="0"/>
              <a:t>обязанностей.</a:t>
            </a:r>
            <a:endParaRPr lang="ru-RU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B861B-2A67-4648-BE66-B6B2F33878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2"/>
          <a:stretch/>
        </p:blipFill>
        <p:spPr bwMode="auto">
          <a:xfrm>
            <a:off x="4283968" y="3789040"/>
            <a:ext cx="4752528" cy="29499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7707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FA7DD1-99E3-45C5-9E73-791023E5968C}"/>
              </a:ext>
            </a:extLst>
          </p:cNvPr>
          <p:cNvSpPr txBox="1"/>
          <p:nvPr/>
        </p:nvSpPr>
        <p:spPr>
          <a:xfrm>
            <a:off x="107504" y="548680"/>
            <a:ext cx="892899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chemeClr val="tx2"/>
                </a:solidFill>
              </a:rPr>
              <a:t>При нахождении на клинических базах</a:t>
            </a:r>
          </a:p>
          <a:p>
            <a:pPr algn="ctr"/>
            <a:r>
              <a:rPr lang="ru-RU" sz="2500" b="1" dirty="0">
                <a:solidFill>
                  <a:schemeClr val="tx2"/>
                </a:solidFill>
              </a:rPr>
              <a:t>обучающийся обязан</a:t>
            </a:r>
            <a:r>
              <a:rPr lang="ru-RU" sz="2500" dirty="0">
                <a:solidFill>
                  <a:schemeClr val="tx2"/>
                </a:solidFill>
              </a:rPr>
              <a:t>: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500" dirty="0"/>
              <a:t>уважать честь и достоинство пациента, относиться к нему доброжелательно, уважать его права на медицинскую тайну, с пониманием воспринимать озабоченность родных и близких состоянием пациента;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500" dirty="0"/>
              <a:t>при общении с пациентом не допускать саморекламы, рекламы врачей, лекарственных препаратов, медицинских изделий;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500" dirty="0"/>
              <a:t>не разглашать диагноз и результаты анализов пациенту и третьим лицам;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500" dirty="0"/>
              <a:t>медицинские манипуляции в отношении пациента выполнять только под контролем медицинского работника и в его присутствии;</a:t>
            </a:r>
          </a:p>
        </p:txBody>
      </p:sp>
    </p:spTree>
    <p:extLst>
      <p:ext uri="{BB962C8B-B14F-4D97-AF65-F5344CB8AC3E}">
        <p14:creationId xmlns:p14="http://schemas.microsoft.com/office/powerpoint/2010/main" val="16310316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45DFE85-221B-43D9-9F86-B7491B8DA89F}"/>
              </a:ext>
            </a:extLst>
          </p:cNvPr>
          <p:cNvSpPr txBox="1"/>
          <p:nvPr/>
        </p:nvSpPr>
        <p:spPr>
          <a:xfrm>
            <a:off x="107504" y="548680"/>
            <a:ext cx="89289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chemeClr val="tx2"/>
                </a:solidFill>
              </a:rPr>
              <a:t>При нахождении на клинических базах</a:t>
            </a:r>
          </a:p>
          <a:p>
            <a:pPr algn="ctr"/>
            <a:r>
              <a:rPr lang="ru-RU" sz="2500" b="1" dirty="0">
                <a:solidFill>
                  <a:schemeClr val="tx2"/>
                </a:solidFill>
              </a:rPr>
              <a:t>обучающийся обязан</a:t>
            </a:r>
            <a:r>
              <a:rPr lang="ru-RU" sz="2500" dirty="0">
                <a:solidFill>
                  <a:schemeClr val="tx2"/>
                </a:solidFill>
              </a:rPr>
              <a:t>:</a:t>
            </a:r>
          </a:p>
          <a:p>
            <a:pPr marL="342900" lvl="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500" dirty="0">
                <a:latin typeface="Constantia" panose="02030602050306030303" pitchFamily="18" charset="0"/>
              </a:rPr>
              <a:t>не осуществлять фото-, видеосъемку с пациентами или на их фоне, а также в непредназначенных для этого местах в учреждениях здравоохранения;</a:t>
            </a:r>
          </a:p>
          <a:p>
            <a:pPr marL="342900" lvl="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500" dirty="0">
                <a:latin typeface="Constantia" panose="02030602050306030303" pitchFamily="18" charset="0"/>
              </a:rPr>
              <a:t>не допускать публикаций и обсуждений в социальных сетях или иных открытых источниках данных пациентов, фотографий клинических случаев, ставших доступными в процессе обучения, историй болезней и ситуаций, связанных с процессом обучения медицине;</a:t>
            </a:r>
          </a:p>
          <a:p>
            <a:pPr marL="342900" lvl="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500" dirty="0">
                <a:latin typeface="Constantia" panose="02030602050306030303" pitchFamily="18" charset="0"/>
              </a:rPr>
              <a:t>соблюдать Правила медицинской этики и деонтологии в общении с пациентами.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395536" y="5397706"/>
            <a:ext cx="8508743" cy="1348937"/>
            <a:chOff x="-182020" y="5105386"/>
            <a:chExt cx="9608235" cy="1740732"/>
          </a:xfrm>
        </p:grpSpPr>
        <p:pic>
          <p:nvPicPr>
            <p:cNvPr id="4" name="Picture 17" descr="C:\Documents and Settings\User\Мои документы\Презентация1\Презентация1\Слайд1_cr.jpg"/>
            <p:cNvPicPr>
              <a:picLocks noChangeAspect="1" noChangeArrowheads="1"/>
            </p:cNvPicPr>
            <p:nvPr/>
          </p:nvPicPr>
          <p:blipFill rotWithShape="1">
            <a:blip r:embed="rId2"/>
            <a:srcRect t="45265" b="33983"/>
            <a:stretch/>
          </p:blipFill>
          <p:spPr bwMode="auto">
            <a:xfrm>
              <a:off x="2071661" y="5105386"/>
              <a:ext cx="2685359" cy="1685284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5" name="Picture 17" descr="C:\Documents and Settings\User\Мои документы\Презентация1\Презентация1\Слайд1_cr.jpg"/>
            <p:cNvPicPr>
              <a:picLocks noChangeAspect="1" noChangeArrowheads="1"/>
            </p:cNvPicPr>
            <p:nvPr/>
          </p:nvPicPr>
          <p:blipFill rotWithShape="1">
            <a:blip r:embed="rId2"/>
            <a:srcRect t="20750" b="55861"/>
            <a:stretch/>
          </p:blipFill>
          <p:spPr bwMode="auto">
            <a:xfrm>
              <a:off x="4330076" y="5105386"/>
              <a:ext cx="2757845" cy="1685285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6" name="Picture 17" descr="C:\Documents and Settings\User\Мои документы\Презентация1\Презентация1\Слайд1_cr.jpg"/>
            <p:cNvPicPr>
              <a:picLocks noChangeAspect="1" noChangeArrowheads="1"/>
            </p:cNvPicPr>
            <p:nvPr/>
          </p:nvPicPr>
          <p:blipFill rotWithShape="1">
            <a:blip r:embed="rId2"/>
            <a:srcRect t="67410" b="12674"/>
            <a:stretch/>
          </p:blipFill>
          <p:spPr bwMode="auto">
            <a:xfrm>
              <a:off x="6651726" y="5105387"/>
              <a:ext cx="2774489" cy="1685284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8" name="Picture 17" descr="C:\Documents and Settings\User\Мои документы\Презентация1\Презентация1\Слайд1_cr.jpg"/>
            <p:cNvPicPr>
              <a:picLocks noChangeAspect="1" noChangeArrowheads="1"/>
            </p:cNvPicPr>
            <p:nvPr/>
          </p:nvPicPr>
          <p:blipFill rotWithShape="1">
            <a:blip r:embed="rId2"/>
            <a:srcRect t="-140" b="79446"/>
            <a:stretch/>
          </p:blipFill>
          <p:spPr bwMode="auto">
            <a:xfrm>
              <a:off x="-182020" y="5105386"/>
              <a:ext cx="2617179" cy="1740732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</p:grpSp>
    </p:spTree>
    <p:extLst>
      <p:ext uri="{BB962C8B-B14F-4D97-AF65-F5344CB8AC3E}">
        <p14:creationId xmlns:p14="http://schemas.microsoft.com/office/powerpoint/2010/main" val="33950352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8FB7DD-1EA2-45C9-9F14-2EDF217388AB}"/>
              </a:ext>
            </a:extLst>
          </p:cNvPr>
          <p:cNvSpPr txBox="1"/>
          <p:nvPr/>
        </p:nvSpPr>
        <p:spPr>
          <a:xfrm>
            <a:off x="179512" y="548680"/>
            <a:ext cx="878497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900" b="1" dirty="0">
                <a:solidFill>
                  <a:schemeClr val="tx2"/>
                </a:solidFill>
              </a:rPr>
              <a:t>Во внешнем виде обучающийся обязан соблюдать правила, касающиеся ношения медицинской формы:</a:t>
            </a:r>
            <a:endParaRPr lang="ru-RU" sz="2900" dirty="0">
              <a:solidFill>
                <a:schemeClr val="tx2"/>
              </a:solidFill>
            </a:endParaRP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900" dirty="0"/>
              <a:t>чистые выглаженные халат/медицинский костюм и медицинская шапочка;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900" dirty="0"/>
              <a:t>сменная обувь на устойчивой, мягкой подошве;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900" dirty="0"/>
              <a:t>ношение иных головных уборов в помещениях клинических баз не допускается.</a:t>
            </a:r>
          </a:p>
          <a:p>
            <a:pPr algn="just"/>
            <a:r>
              <a:rPr lang="ru-RU" sz="2900" dirty="0"/>
              <a:t> В остальных ситуациях обучающиеся обязаны соблюдать форму одежды, соответствующую высшей школе и медицинскому университету, в рамках общепринятого делового стиля, который отличают чистота, сдержанность, аккуратность, опрятность.</a:t>
            </a:r>
          </a:p>
        </p:txBody>
      </p:sp>
    </p:spTree>
    <p:extLst>
      <p:ext uri="{BB962C8B-B14F-4D97-AF65-F5344CB8AC3E}">
        <p14:creationId xmlns:p14="http://schemas.microsoft.com/office/powerpoint/2010/main" val="17729994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EBABBA-952A-4821-BE5D-87B96C2387BD}"/>
              </a:ext>
            </a:extLst>
          </p:cNvPr>
          <p:cNvSpPr txBox="1"/>
          <p:nvPr/>
        </p:nvSpPr>
        <p:spPr>
          <a:xfrm>
            <a:off x="179511" y="617775"/>
            <a:ext cx="885698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>
                <a:solidFill>
                  <a:schemeClr val="tx2"/>
                </a:solidFill>
              </a:rPr>
              <a:t>Помимо медицинской формы, к внешнему виду предъявляются следующие требования, обязательные для исполнения обучающимися: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700" dirty="0"/>
              <a:t>волосы должны быть аккуратно заправлены под медицинскую шапочку;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700" dirty="0"/>
              <a:t>ногти чистые, коротко острижены;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700" dirty="0"/>
              <a:t>не использовать яркие, объёмные украшения и вызывающий макияж;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700" dirty="0"/>
              <a:t>при входе на клинические базы обучающийся обязан снимать головной убор, верхнюю одежду сдать в гардероб и привести себя в надлежащий вид.</a:t>
            </a:r>
          </a:p>
          <a:p>
            <a:pPr algn="just"/>
            <a:r>
              <a:rPr lang="ru-RU" sz="2700" dirty="0"/>
              <a:t>	</a:t>
            </a:r>
            <a:r>
              <a:rPr lang="ru-RU" sz="2700" b="1" dirty="0">
                <a:solidFill>
                  <a:srgbClr val="FF0000"/>
                </a:solidFill>
              </a:rPr>
              <a:t>В пунктах общественного питания, а также в местах общего пользования, общественном транспорте обучающийся обязан находиться в обычной одежде, без медицинской формы.</a:t>
            </a:r>
          </a:p>
        </p:txBody>
      </p:sp>
    </p:spTree>
    <p:extLst>
      <p:ext uri="{BB962C8B-B14F-4D97-AF65-F5344CB8AC3E}">
        <p14:creationId xmlns:p14="http://schemas.microsoft.com/office/powerpoint/2010/main" val="17084961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60" y="1988840"/>
            <a:ext cx="7135440" cy="3639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4173</TotalTime>
  <Words>1584</Words>
  <Application>Microsoft Office PowerPoint</Application>
  <PresentationFormat>Экран (4:3)</PresentationFormat>
  <Paragraphs>218</Paragraphs>
  <Slides>35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3" baseType="lpstr">
      <vt:lpstr>a_Stamper</vt:lpstr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Собрался на практику?</vt:lpstr>
      <vt:lpstr>К практике допускаются лица: </vt:lpstr>
      <vt:lpstr>Презентация PowerPoint</vt:lpstr>
      <vt:lpstr>В период прохождения практики, студент обязан:</vt:lpstr>
      <vt:lpstr>В период прохождения практики, студент обязан:</vt:lpstr>
      <vt:lpstr>Презентация PowerPoint</vt:lpstr>
      <vt:lpstr>Перед началом работы следует:</vt:lpstr>
      <vt:lpstr>Руки</vt:lpstr>
      <vt:lpstr>Соблюдать осторожность</vt:lpstr>
      <vt:lpstr>Презентация PowerPoint</vt:lpstr>
      <vt:lpstr>Презентация PowerPoint</vt:lpstr>
      <vt:lpstr>ОТХОДЫ каждого класса собираются отдельно в соответствующие контейнеры</vt:lpstr>
      <vt:lpstr>НЕ ДОПУСКАЕТСЯ:</vt:lpstr>
      <vt:lpstr>ДЕЗИНФИЦИРУЮЩИЕ СРЕДСТВА</vt:lpstr>
      <vt:lpstr>КВАРЦЕВАНИЕ</vt:lpstr>
      <vt:lpstr>ОБРАБОТКА ОТ  ПЕДИКУЛЕЗА</vt:lpstr>
      <vt:lpstr>ИЗМЕРЕНИЕ ТЕМПЕРАТУРЫ ТЕЛА</vt:lpstr>
      <vt:lpstr>ЕСЛИ РАЗБИЛСЯ РТУТНЫЙ ТЕРМОМЕТР:</vt:lpstr>
      <vt:lpstr>ЕСЛИ РАЗБИЛСЯ РТУТНЫЙ ТЕРМОМЕТР</vt:lpstr>
      <vt:lpstr>При повреждении кожи</vt:lpstr>
      <vt:lpstr>При попадании биологического материала на кожу</vt:lpstr>
      <vt:lpstr>Требования электробезопасности</vt:lpstr>
      <vt:lpstr>Изучи:</vt:lpstr>
      <vt:lpstr>При возникновении пожара</vt:lpstr>
      <vt:lpstr>Аварийные ситуации</vt:lpstr>
      <vt:lpstr>При несчастном случае (травме):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TMD User</dc:creator>
  <cp:lastModifiedBy>work</cp:lastModifiedBy>
  <cp:revision>379</cp:revision>
  <dcterms:created xsi:type="dcterms:W3CDTF">2014-03-18T14:12:38Z</dcterms:created>
  <dcterms:modified xsi:type="dcterms:W3CDTF">2021-03-16T12:17:03Z</dcterms:modified>
</cp:coreProperties>
</file>