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85" r:id="rId3"/>
    <p:sldId id="282" r:id="rId4"/>
    <p:sldId id="288" r:id="rId5"/>
    <p:sldId id="304" r:id="rId6"/>
    <p:sldId id="305" r:id="rId7"/>
    <p:sldId id="258" r:id="rId8"/>
    <p:sldId id="290" r:id="rId9"/>
    <p:sldId id="284" r:id="rId10"/>
    <p:sldId id="291" r:id="rId11"/>
    <p:sldId id="307" r:id="rId12"/>
    <p:sldId id="265" r:id="rId13"/>
    <p:sldId id="270" r:id="rId14"/>
    <p:sldId id="269" r:id="rId15"/>
    <p:sldId id="272" r:id="rId16"/>
    <p:sldId id="273" r:id="rId17"/>
    <p:sldId id="271" r:id="rId18"/>
    <p:sldId id="275" r:id="rId19"/>
    <p:sldId id="276" r:id="rId20"/>
    <p:sldId id="266" r:id="rId21"/>
    <p:sldId id="267" r:id="rId22"/>
    <p:sldId id="261" r:id="rId23"/>
    <p:sldId id="306" r:id="rId24"/>
    <p:sldId id="303" r:id="rId25"/>
    <p:sldId id="308" r:id="rId26"/>
    <p:sldId id="264" r:id="rId27"/>
    <p:sldId id="302" r:id="rId28"/>
    <p:sldId id="299" r:id="rId29"/>
    <p:sldId id="281" r:id="rId30"/>
    <p:sldId id="280"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61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3" autoAdjust="0"/>
    <p:restoredTop sz="94629" autoAdjust="0"/>
  </p:normalViewPr>
  <p:slideViewPr>
    <p:cSldViewPr>
      <p:cViewPr varScale="1">
        <p:scale>
          <a:sx n="84" d="100"/>
          <a:sy n="84" d="100"/>
        </p:scale>
        <p:origin x="1426" y="77"/>
      </p:cViewPr>
      <p:guideLst>
        <p:guide orient="horz" pos="2160"/>
        <p:guide pos="2880"/>
      </p:guideLst>
    </p:cSldViewPr>
  </p:slideViewPr>
  <p:outlineViewPr>
    <p:cViewPr>
      <p:scale>
        <a:sx n="33" d="100"/>
        <a:sy n="33" d="100"/>
      </p:scale>
      <p:origin x="0" y="510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373D5F-82BC-4AD4-A9B7-37E63B789EE5}" type="datetimeFigureOut">
              <a:rPr lang="ru-RU" smtClean="0"/>
              <a:pPr/>
              <a:t>08.05.2024</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D3B2DC-9CA2-43C5-89A3-4F1A82C0BC61}" type="slidenum">
              <a:rPr lang="ru-RU" smtClean="0"/>
              <a:pPr/>
              <a:t>‹#›</a:t>
            </a:fld>
            <a:endParaRPr lang="ru-RU" dirty="0"/>
          </a:p>
        </p:txBody>
      </p:sp>
    </p:spTree>
    <p:extLst>
      <p:ext uri="{BB962C8B-B14F-4D97-AF65-F5344CB8AC3E}">
        <p14:creationId xmlns:p14="http://schemas.microsoft.com/office/powerpoint/2010/main" val="450885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0D3B2DC-9CA2-43C5-89A3-4F1A82C0BC61}" type="slidenum">
              <a:rPr lang="ru-RU" smtClean="0"/>
              <a:pPr/>
              <a:t>22</a:t>
            </a:fld>
            <a:endParaRPr lang="ru-RU" dirty="0"/>
          </a:p>
        </p:txBody>
      </p:sp>
    </p:spTree>
    <p:extLst>
      <p:ext uri="{BB962C8B-B14F-4D97-AF65-F5344CB8AC3E}">
        <p14:creationId xmlns:p14="http://schemas.microsoft.com/office/powerpoint/2010/main" val="3445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19" name="Нижний колонтитул 18"/>
          <p:cNvSpPr>
            <a:spLocks noGrp="1"/>
          </p:cNvSpPr>
          <p:nvPr>
            <p:ph type="ftr" sz="quarter" idx="11"/>
          </p:nvPr>
        </p:nvSpPr>
        <p:spPr/>
        <p:txBody>
          <a:bodyPr/>
          <a:lstStyle/>
          <a:p>
            <a:endParaRPr lang="ru-RU" dirty="0"/>
          </a:p>
        </p:txBody>
      </p:sp>
      <p:sp>
        <p:nvSpPr>
          <p:cNvPr id="27" name="Номер слайда 26"/>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8077200" y="6356350"/>
            <a:ext cx="609600" cy="365125"/>
          </a:xfrm>
        </p:spPr>
        <p:txBody>
          <a:bodyPr/>
          <a:lstStyle/>
          <a:p>
            <a:fld id="{41800FC1-A7CB-4C6B-986D-DEDA0712F8EE}" type="slidenum">
              <a:rPr lang="ru-RU" smtClean="0"/>
              <a:pPr/>
              <a:t>‹#›</a:t>
            </a:fld>
            <a:endParaRPr lang="ru-RU" dirty="0"/>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dirty="0"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D45CBB6-DC3E-40A1-BCF5-5C522E35EBFF}" type="datetimeFigureOut">
              <a:rPr lang="ru-RU" smtClean="0"/>
              <a:pPr/>
              <a:t>08.05.2024</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dirty="0"/>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800FC1-A7CB-4C6B-986D-DEDA0712F8EE}" type="slidenum">
              <a:rPr lang="ru-RU" smtClean="0"/>
              <a:pPr/>
              <a:t>‹#›</a:t>
            </a:fld>
            <a:endParaRPr lang="ru-RU" dirty="0"/>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4016" y="548680"/>
            <a:ext cx="6660232" cy="2448272"/>
          </a:xfrm>
        </p:spPr>
        <p:txBody>
          <a:bodyPr>
            <a:noAutofit/>
          </a:bodyPr>
          <a:lstStyle/>
          <a:p>
            <a:pPr>
              <a:lnSpc>
                <a:spcPts val="6000"/>
              </a:lnSpc>
            </a:pPr>
            <a:r>
              <a:rPr lang="en-US" sz="6600" dirty="0" smtClean="0"/>
              <a:t>Are you undergoing practical training</a:t>
            </a:r>
            <a:r>
              <a:rPr lang="ru-RU" sz="6600" dirty="0" smtClean="0"/>
              <a:t>?</a:t>
            </a:r>
            <a:endParaRPr lang="ru-RU" sz="6600" dirty="0"/>
          </a:p>
        </p:txBody>
      </p:sp>
      <p:sp>
        <p:nvSpPr>
          <p:cNvPr id="3" name="Подзаголовок 2"/>
          <p:cNvSpPr>
            <a:spLocks noGrp="1"/>
          </p:cNvSpPr>
          <p:nvPr>
            <p:ph type="subTitle" idx="1"/>
          </p:nvPr>
        </p:nvSpPr>
        <p:spPr>
          <a:xfrm>
            <a:off x="288032" y="3670698"/>
            <a:ext cx="6444208" cy="3214686"/>
          </a:xfrm>
        </p:spPr>
        <p:txBody>
          <a:bodyPr>
            <a:noAutofit/>
          </a:bodyPr>
          <a:lstStyle/>
          <a:p>
            <a:pPr algn="l"/>
            <a:r>
              <a:rPr lang="en-US" sz="5400" b="1" dirty="0" smtClean="0">
                <a:solidFill>
                  <a:schemeClr val="accent1">
                    <a:lumMod val="60000"/>
                    <a:lumOff val="40000"/>
                  </a:schemeClr>
                </a:solidFill>
                <a:effectLst>
                  <a:outerShdw blurRad="38100" dist="38100" dir="2700000" algn="tl">
                    <a:srgbClr val="000000">
                      <a:alpha val="43137"/>
                    </a:srgbClr>
                  </a:outerShdw>
                </a:effectLst>
                <a:latin typeface="Arial Black" panose="020B0A04020102020204" pitchFamily="34" charset="0"/>
              </a:rPr>
              <a:t>First undergo safety instructions</a:t>
            </a:r>
            <a:endParaRPr lang="ru-RU" sz="5400" b="1" dirty="0">
              <a:solidFill>
                <a:schemeClr val="accent1">
                  <a:lumMod val="60000"/>
                  <a:lumOff val="40000"/>
                </a:schemeClr>
              </a:solidFill>
              <a:effectLst>
                <a:outerShdw blurRad="38100" dist="38100" dir="2700000" algn="tl">
                  <a:srgbClr val="000000">
                    <a:alpha val="43137"/>
                  </a:srgbClr>
                </a:outerShdw>
              </a:effectLst>
              <a:latin typeface="Arial Black" panose="020B0A04020102020204" pitchFamily="34" charset="0"/>
            </a:endParaRPr>
          </a:p>
        </p:txBody>
      </p:sp>
      <p:pic>
        <p:nvPicPr>
          <p:cNvPr id="4" name="Рисунок 3" descr="img-child.png"/>
          <p:cNvPicPr>
            <a:picLocks noChangeAspect="1"/>
          </p:cNvPicPr>
          <p:nvPr/>
        </p:nvPicPr>
        <p:blipFill>
          <a:blip r:embed="rId2" cstate="print"/>
          <a:stretch>
            <a:fillRect/>
          </a:stretch>
        </p:blipFill>
        <p:spPr>
          <a:xfrm>
            <a:off x="4947220" y="973038"/>
            <a:ext cx="4305300" cy="50482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up)">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9512" y="980728"/>
            <a:ext cx="4176464" cy="4832092"/>
          </a:xfrm>
          <a:prstGeom prst="rect">
            <a:avLst/>
          </a:prstGeom>
          <a:noFill/>
        </p:spPr>
        <p:txBody>
          <a:bodyPr wrap="square" rtlCol="0">
            <a:spAutoFit/>
          </a:bodyPr>
          <a:lstStyle/>
          <a:p>
            <a:pPr algn="ctr"/>
            <a:r>
              <a:rPr lang="en-US" sz="4400" b="1" dirty="0" smtClean="0"/>
              <a:t>Study the instruction on labor safety at the University website, page “Practical training”</a:t>
            </a:r>
            <a:endParaRPr lang="ru-RU" sz="4400" b="1" dirty="0"/>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908720"/>
            <a:ext cx="4060372" cy="568225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anim calcmode="lin" valueType="num">
                                      <p:cBhvr>
                                        <p:cTn id="12" dur="500" fill="hold"/>
                                        <p:tgtEl>
                                          <p:spTgt spid="2"/>
                                        </p:tgtEl>
                                        <p:attrNameLst>
                                          <p:attrName>ppt_x</p:attrName>
                                        </p:attrNameLst>
                                      </p:cBhvr>
                                      <p:tavLst>
                                        <p:tav tm="0">
                                          <p:val>
                                            <p:strVal val="#ppt_x"/>
                                          </p:val>
                                        </p:tav>
                                        <p:tav tm="100000">
                                          <p:val>
                                            <p:strVal val="#ppt_x"/>
                                          </p:val>
                                        </p:tav>
                                      </p:tavLst>
                                    </p:anim>
                                    <p:anim calcmode="lin" valueType="num">
                                      <p:cBhvr>
                                        <p:cTn id="13"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908720"/>
            <a:ext cx="9144000" cy="638944"/>
          </a:xfrm>
        </p:spPr>
        <p:txBody>
          <a:bodyPr>
            <a:normAutofit fontScale="90000"/>
          </a:bodyPr>
          <a:lstStyle/>
          <a:p>
            <a:pPr algn="ctr"/>
            <a:r>
              <a:rPr lang="en-US" sz="4400" b="1" dirty="0" smtClean="0">
                <a:latin typeface="Arial Black" panose="020B0A04020102020204" pitchFamily="34" charset="0"/>
              </a:rPr>
              <a:t>Persons allowed</a:t>
            </a:r>
            <a:r>
              <a:rPr lang="ru-RU" sz="4400" b="1" dirty="0" smtClean="0">
                <a:latin typeface="Arial Black" panose="020B0A04020102020204" pitchFamily="34" charset="0"/>
              </a:rPr>
              <a:t/>
            </a:r>
            <a:br>
              <a:rPr lang="ru-RU" sz="4400" b="1" dirty="0" smtClean="0">
                <a:latin typeface="Arial Black" panose="020B0A04020102020204" pitchFamily="34" charset="0"/>
              </a:rPr>
            </a:br>
            <a:r>
              <a:rPr lang="en-US" sz="4400" b="1" dirty="0" smtClean="0">
                <a:latin typeface="Arial Black" panose="020B0A04020102020204" pitchFamily="34" charset="0"/>
              </a:rPr>
              <a:t>practical training</a:t>
            </a:r>
            <a:r>
              <a:rPr lang="ru-RU" b="1" dirty="0" smtClean="0">
                <a:latin typeface="Arial Black" panose="020B0A04020102020204" pitchFamily="34" charset="0"/>
              </a:rPr>
              <a:t>: </a:t>
            </a:r>
            <a:endParaRPr lang="ru-RU" b="1" dirty="0">
              <a:latin typeface="Arial Black" panose="020B0A04020102020204" pitchFamily="34" charset="0"/>
            </a:endParaRPr>
          </a:p>
        </p:txBody>
      </p:sp>
      <p:sp>
        <p:nvSpPr>
          <p:cNvPr id="3" name="Содержимое 2"/>
          <p:cNvSpPr>
            <a:spLocks noGrp="1"/>
          </p:cNvSpPr>
          <p:nvPr>
            <p:ph idx="1"/>
          </p:nvPr>
        </p:nvSpPr>
        <p:spPr>
          <a:xfrm>
            <a:off x="32434" y="1412776"/>
            <a:ext cx="8674734" cy="5199856"/>
          </a:xfrm>
        </p:spPr>
        <p:txBody>
          <a:bodyPr>
            <a:normAutofit/>
          </a:bodyPr>
          <a:lstStyle/>
          <a:p>
            <a:pPr>
              <a:spcBef>
                <a:spcPts val="0"/>
              </a:spcBef>
            </a:pPr>
            <a:r>
              <a:rPr lang="en-US" sz="3600" dirty="0" smtClean="0">
                <a:effectLst>
                  <a:outerShdw blurRad="38100" dist="38100" dir="2700000" algn="tl">
                    <a:srgbClr val="000000">
                      <a:alpha val="43137"/>
                    </a:srgbClr>
                  </a:outerShdw>
                </a:effectLst>
              </a:rPr>
              <a:t>18 years old and older</a:t>
            </a:r>
            <a:r>
              <a:rPr lang="ru-RU" sz="3600" dirty="0" smtClean="0">
                <a:effectLst>
                  <a:outerShdw blurRad="38100" dist="38100" dir="2700000" algn="tl">
                    <a:srgbClr val="000000">
                      <a:alpha val="43137"/>
                    </a:srgbClr>
                  </a:outerShdw>
                </a:effectLst>
              </a:rPr>
              <a:t>;</a:t>
            </a:r>
          </a:p>
          <a:p>
            <a:pPr>
              <a:spcBef>
                <a:spcPts val="0"/>
              </a:spcBef>
            </a:pPr>
            <a:r>
              <a:rPr lang="en-US" sz="3600" dirty="0" smtClean="0">
                <a:effectLst>
                  <a:outerShdw blurRad="38100" dist="38100" dir="2700000" algn="tl">
                    <a:srgbClr val="000000">
                      <a:alpha val="43137"/>
                    </a:srgbClr>
                  </a:outerShdw>
                </a:effectLst>
              </a:rPr>
              <a:t>with corresponding education and training</a:t>
            </a:r>
            <a:r>
              <a:rPr lang="ru-RU" sz="3600" dirty="0" smtClean="0">
                <a:effectLst>
                  <a:outerShdw blurRad="38100" dist="38100" dir="2700000" algn="tl">
                    <a:srgbClr val="000000">
                      <a:alpha val="43137"/>
                    </a:srgbClr>
                  </a:outerShdw>
                </a:effectLst>
              </a:rPr>
              <a:t>;</a:t>
            </a:r>
          </a:p>
          <a:p>
            <a:pPr>
              <a:spcBef>
                <a:spcPts val="0"/>
              </a:spcBef>
            </a:pPr>
            <a:r>
              <a:rPr lang="en-US" sz="3600" dirty="0" smtClean="0">
                <a:effectLst>
                  <a:outerShdw blurRad="38100" dist="38100" dir="2700000" algn="tl">
                    <a:srgbClr val="000000">
                      <a:alpha val="43137"/>
                    </a:srgbClr>
                  </a:outerShdw>
                </a:effectLst>
              </a:rPr>
              <a:t>undergone medical checkup, without any medical contraindications</a:t>
            </a:r>
            <a:r>
              <a:rPr lang="ru-RU" sz="3600" dirty="0" smtClean="0">
                <a:effectLst>
                  <a:outerShdw blurRad="38100" dist="38100" dir="2700000" algn="tl">
                    <a:srgbClr val="000000">
                      <a:alpha val="43137"/>
                    </a:srgbClr>
                  </a:outerShdw>
                </a:effectLst>
              </a:rPr>
              <a:t>; </a:t>
            </a:r>
          </a:p>
        </p:txBody>
      </p:sp>
      <p:pic>
        <p:nvPicPr>
          <p:cNvPr id="4" name="Рисунок 3" descr="photo_24863.jpg"/>
          <p:cNvPicPr>
            <a:picLocks noChangeAspect="1"/>
          </p:cNvPicPr>
          <p:nvPr/>
        </p:nvPicPr>
        <p:blipFill>
          <a:blip r:embed="rId2" cstate="print"/>
          <a:stretch>
            <a:fillRect/>
          </a:stretch>
        </p:blipFill>
        <p:spPr>
          <a:xfrm>
            <a:off x="5076056" y="4184428"/>
            <a:ext cx="3835294" cy="2551305"/>
          </a:xfrm>
          <a:prstGeom prst="rect">
            <a:avLst/>
          </a:prstGeom>
          <a:ln w="3175">
            <a:solidFill>
              <a:schemeClr val="tx1"/>
            </a:solidFill>
          </a:ln>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29369">
            <a:off x="1027182" y="4489175"/>
            <a:ext cx="3157951" cy="23185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31"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 calcmode="lin" valueType="num">
                                      <p:cBhvr>
                                        <p:cTn id="26" dur="500" fill="hold"/>
                                        <p:tgtEl>
                                          <p:spTgt spid="5"/>
                                        </p:tgtEl>
                                        <p:attrNameLst>
                                          <p:attrName>style.rotation</p:attrName>
                                        </p:attrNameLst>
                                      </p:cBhvr>
                                      <p:tavLst>
                                        <p:tav tm="0">
                                          <p:val>
                                            <p:fltVal val="90"/>
                                          </p:val>
                                        </p:tav>
                                        <p:tav tm="100000">
                                          <p:val>
                                            <p:fltVal val="0"/>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67544" y="783032"/>
            <a:ext cx="4038600" cy="2156987"/>
          </a:xfrm>
        </p:spPr>
        <p:txBody>
          <a:bodyPr>
            <a:normAutofit fontScale="92500" lnSpcReduction="20000"/>
          </a:bodyPr>
          <a:lstStyle/>
          <a:p>
            <a:pPr>
              <a:spcBef>
                <a:spcPts val="0"/>
              </a:spcBef>
            </a:pPr>
            <a:r>
              <a:rPr lang="en-US" sz="4400" dirty="0" smtClean="0">
                <a:effectLst>
                  <a:outerShdw blurRad="38100" dist="38100" dir="2700000" algn="tl">
                    <a:srgbClr val="000000">
                      <a:alpha val="43137"/>
                    </a:srgbClr>
                  </a:outerShdw>
                </a:effectLst>
              </a:rPr>
              <a:t>Undergone the introductory labor safety training  </a:t>
            </a:r>
            <a:endParaRPr lang="ru-RU" sz="4400" dirty="0" smtClean="0">
              <a:effectLst>
                <a:outerShdw blurRad="38100" dist="38100" dir="2700000" algn="tl">
                  <a:srgbClr val="000000">
                    <a:alpha val="43137"/>
                  </a:srgbClr>
                </a:outerShdw>
              </a:effectLst>
            </a:endParaRPr>
          </a:p>
          <a:p>
            <a:endParaRPr lang="ru-RU" dirty="0"/>
          </a:p>
        </p:txBody>
      </p:sp>
      <p:sp>
        <p:nvSpPr>
          <p:cNvPr id="4" name="Содержимое 3"/>
          <p:cNvSpPr>
            <a:spLocks noGrp="1"/>
          </p:cNvSpPr>
          <p:nvPr>
            <p:ph sz="half" idx="2"/>
          </p:nvPr>
        </p:nvSpPr>
        <p:spPr>
          <a:xfrm>
            <a:off x="4998541" y="3861048"/>
            <a:ext cx="4038600" cy="2664296"/>
          </a:xfrm>
        </p:spPr>
        <p:txBody>
          <a:bodyPr>
            <a:normAutofit fontScale="92500" lnSpcReduction="20000"/>
          </a:bodyPr>
          <a:lstStyle/>
          <a:p>
            <a:r>
              <a:rPr lang="en-US" sz="4400" dirty="0" smtClean="0">
                <a:effectLst>
                  <a:outerShdw blurRad="38100" dist="38100" dir="2700000" algn="tl">
                    <a:srgbClr val="000000">
                      <a:alpha val="43137"/>
                    </a:srgbClr>
                  </a:outerShdw>
                </a:effectLst>
              </a:rPr>
              <a:t>Undergone the primary training on labor safety at workplace</a:t>
            </a:r>
            <a:endParaRPr lang="ru-RU" sz="4400" dirty="0" smtClean="0">
              <a:effectLst>
                <a:outerShdw blurRad="38100" dist="38100" dir="2700000" algn="tl">
                  <a:srgbClr val="000000">
                    <a:alpha val="43137"/>
                  </a:srgbClr>
                </a:outerShdw>
              </a:effectLst>
            </a:endParaRPr>
          </a:p>
          <a:p>
            <a:endParaRPr lang="ru-RU" dirty="0"/>
          </a:p>
        </p:txBody>
      </p:sp>
      <p:pic>
        <p:nvPicPr>
          <p:cNvPr id="5" name="Рисунок 4" descr="вводный.jpg"/>
          <p:cNvPicPr>
            <a:picLocks noChangeAspect="1"/>
          </p:cNvPicPr>
          <p:nvPr/>
        </p:nvPicPr>
        <p:blipFill>
          <a:blip r:embed="rId2" cstate="print"/>
          <a:stretch>
            <a:fillRect/>
          </a:stretch>
        </p:blipFill>
        <p:spPr>
          <a:xfrm>
            <a:off x="683568" y="3011617"/>
            <a:ext cx="4180758" cy="3846383"/>
          </a:xfrm>
          <a:prstGeom prst="rect">
            <a:avLst/>
          </a:prstGeom>
        </p:spPr>
      </p:pic>
      <p:pic>
        <p:nvPicPr>
          <p:cNvPr id="6" name="Рисунок 5" descr="первичный.jpg"/>
          <p:cNvPicPr>
            <a:picLocks noChangeAspect="1"/>
          </p:cNvPicPr>
          <p:nvPr/>
        </p:nvPicPr>
        <p:blipFill>
          <a:blip r:embed="rId3" cstate="print"/>
          <a:stretch>
            <a:fillRect/>
          </a:stretch>
        </p:blipFill>
        <p:spPr>
          <a:xfrm>
            <a:off x="5292080" y="908720"/>
            <a:ext cx="3173214" cy="2552537"/>
          </a:xfrm>
          <a:prstGeom prst="rect">
            <a:avLst/>
          </a:prstGeom>
          <a:ln w="31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2920" y="795584"/>
            <a:ext cx="8229600" cy="1143000"/>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AT TRAINING, A STUDENT IS ELIGIBLE</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latin typeface="Arial Black" panose="020B0A04020102020204" pitchFamily="34" charset="0"/>
            </a:endParaRPr>
          </a:p>
        </p:txBody>
      </p:sp>
      <p:sp>
        <p:nvSpPr>
          <p:cNvPr id="3" name="Объект 2"/>
          <p:cNvSpPr>
            <a:spLocks noGrp="1"/>
          </p:cNvSpPr>
          <p:nvPr>
            <p:ph idx="1"/>
          </p:nvPr>
        </p:nvSpPr>
        <p:spPr>
          <a:xfrm>
            <a:off x="251520" y="1916832"/>
            <a:ext cx="8568952" cy="4464496"/>
          </a:xfrm>
        </p:spPr>
        <p:txBody>
          <a:bodyPr>
            <a:noAutofit/>
          </a:bodyPr>
          <a:lstStyle/>
          <a:p>
            <a:pPr algn="just"/>
            <a:r>
              <a:rPr lang="en-US" sz="2900" b="1" dirty="0" smtClean="0">
                <a:effectLst>
                  <a:outerShdw blurRad="38100" dist="38100" dir="2700000" algn="tl">
                    <a:srgbClr val="000000">
                      <a:alpha val="43137"/>
                    </a:srgbClr>
                  </a:outerShdw>
                </a:effectLst>
              </a:rPr>
              <a:t>to have a workplace corresponding to the requirements of labor safety</a:t>
            </a:r>
            <a:r>
              <a:rPr lang="ru-RU" sz="2900" b="1" dirty="0" smtClean="0">
                <a:effectLst>
                  <a:outerShdw blurRad="38100" dist="38100" dir="2700000" algn="tl">
                    <a:srgbClr val="000000">
                      <a:alpha val="43137"/>
                    </a:srgbClr>
                  </a:outerShdw>
                </a:effectLst>
              </a:rPr>
              <a:t>;</a:t>
            </a:r>
            <a:endParaRPr lang="ru-RU" sz="2900" b="1" dirty="0">
              <a:effectLst>
                <a:outerShdw blurRad="38100" dist="38100" dir="2700000" algn="tl">
                  <a:srgbClr val="000000">
                    <a:alpha val="43137"/>
                  </a:srgbClr>
                </a:outerShdw>
              </a:effectLst>
            </a:endParaRPr>
          </a:p>
          <a:p>
            <a:pPr algn="just"/>
            <a:r>
              <a:rPr lang="en-US" sz="2900" b="1" dirty="0" smtClean="0">
                <a:effectLst>
                  <a:outerShdw blurRad="38100" dist="38100" dir="2700000" algn="tl">
                    <a:srgbClr val="000000">
                      <a:alpha val="43137"/>
                    </a:srgbClr>
                  </a:outerShdw>
                </a:effectLst>
              </a:rPr>
              <a:t>to be educated on safety methods and approaches to work performance</a:t>
            </a:r>
            <a:r>
              <a:rPr lang="ru-RU" sz="2900" b="1" dirty="0" smtClean="0">
                <a:effectLst>
                  <a:outerShdw blurRad="38100" dist="38100" dir="2700000" algn="tl">
                    <a:srgbClr val="000000">
                      <a:alpha val="43137"/>
                    </a:srgbClr>
                  </a:outerShdw>
                </a:effectLst>
              </a:rPr>
              <a:t>;</a:t>
            </a:r>
            <a:endParaRPr lang="ru-RU" sz="2900" b="1" dirty="0">
              <a:effectLst>
                <a:outerShdw blurRad="38100" dist="38100" dir="2700000" algn="tl">
                  <a:srgbClr val="000000">
                    <a:alpha val="43137"/>
                  </a:srgbClr>
                </a:outerShdw>
              </a:effectLst>
            </a:endParaRPr>
          </a:p>
          <a:p>
            <a:pPr algn="just"/>
            <a:r>
              <a:rPr lang="en-US" sz="2900" b="1" dirty="0" smtClean="0">
                <a:effectLst>
                  <a:outerShdw blurRad="38100" dist="38100" dir="2700000" algn="tl">
                    <a:srgbClr val="000000">
                      <a:alpha val="43137"/>
                    </a:srgbClr>
                  </a:outerShdw>
                </a:effectLst>
              </a:rPr>
              <a:t>to be provided with necessary protective means</a:t>
            </a:r>
            <a:r>
              <a:rPr lang="ru-RU" sz="2900" b="1" dirty="0" smtClean="0">
                <a:effectLst>
                  <a:outerShdw blurRad="38100" dist="38100" dir="2700000" algn="tl">
                    <a:srgbClr val="000000">
                      <a:alpha val="43137"/>
                    </a:srgbClr>
                  </a:outerShdw>
                </a:effectLst>
              </a:rPr>
              <a:t>;</a:t>
            </a:r>
            <a:endParaRPr lang="ru-RU" sz="2900" b="1" dirty="0">
              <a:effectLst>
                <a:outerShdw blurRad="38100" dist="38100" dir="2700000" algn="tl">
                  <a:srgbClr val="000000">
                    <a:alpha val="43137"/>
                  </a:srgbClr>
                </a:outerShdw>
              </a:effectLst>
            </a:endParaRPr>
          </a:p>
          <a:p>
            <a:pPr algn="just"/>
            <a:r>
              <a:rPr lang="en-US" sz="2900" b="1" dirty="0" smtClean="0">
                <a:effectLst>
                  <a:outerShdw blurRad="38100" dist="38100" dir="2700000" algn="tl">
                    <a:srgbClr val="000000">
                      <a:alpha val="43137"/>
                    </a:srgbClr>
                  </a:outerShdw>
                </a:effectLst>
              </a:rPr>
              <a:t>to receive reliable information on conditions and labor safety at the workplace, on harmful and (or) dangerous workplace factors, protective means against their effects;</a:t>
            </a:r>
            <a:endParaRPr lang="ru-RU" sz="2900" dirty="0"/>
          </a:p>
        </p:txBody>
      </p:sp>
    </p:spTree>
    <p:extLst>
      <p:ext uri="{BB962C8B-B14F-4D97-AF65-F5344CB8AC3E}">
        <p14:creationId xmlns:p14="http://schemas.microsoft.com/office/powerpoint/2010/main" val="1256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anim calcmode="lin" valueType="num">
                                      <p:cBhvr>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42" presetClass="entr" presetSubtype="0"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750"/>
                            </p:stCondLst>
                            <p:childTnLst>
                              <p:par>
                                <p:cTn id="21" presetID="42" presetClass="entr" presetSubtype="0"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anim calcmode="lin" valueType="num">
                                      <p:cBhvr>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250"/>
                            </p:stCondLst>
                            <p:childTnLst>
                              <p:par>
                                <p:cTn id="27" presetID="42" presetClass="entr" presetSubtype="0" fill="hold" nodeType="after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anim calcmode="lin" valueType="num">
                                      <p:cBhvr>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32224"/>
            <a:ext cx="2316367" cy="2825776"/>
          </a:xfrm>
          <a:prstGeom prst="rect">
            <a:avLst/>
          </a:prstGeom>
        </p:spPr>
      </p:pic>
      <p:sp>
        <p:nvSpPr>
          <p:cNvPr id="2" name="Заголовок 1"/>
          <p:cNvSpPr>
            <a:spLocks noGrp="1"/>
          </p:cNvSpPr>
          <p:nvPr>
            <p:ph type="title"/>
          </p:nvPr>
        </p:nvSpPr>
        <p:spPr>
          <a:xfrm>
            <a:off x="457200" y="764704"/>
            <a:ext cx="8229600" cy="1143000"/>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AT TRAINING, A STUDENT IS ELIGIBLE</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latin typeface="Arial Black" panose="020B0A04020102020204" pitchFamily="34" charset="0"/>
            </a:endParaRPr>
          </a:p>
        </p:txBody>
      </p:sp>
      <p:sp>
        <p:nvSpPr>
          <p:cNvPr id="3" name="Объект 2"/>
          <p:cNvSpPr>
            <a:spLocks noGrp="1"/>
          </p:cNvSpPr>
          <p:nvPr>
            <p:ph idx="1"/>
          </p:nvPr>
        </p:nvSpPr>
        <p:spPr>
          <a:xfrm>
            <a:off x="179512" y="1772816"/>
            <a:ext cx="8784976" cy="2518016"/>
          </a:xfrm>
        </p:spPr>
        <p:txBody>
          <a:bodyPr>
            <a:normAutofit/>
          </a:bodyPr>
          <a:lstStyle/>
          <a:p>
            <a:pPr algn="just"/>
            <a:r>
              <a:rPr lang="en-US" sz="3000" b="1" dirty="0" smtClean="0">
                <a:effectLst>
                  <a:outerShdw blurRad="38100" dist="38100" dir="2700000" algn="tl">
                    <a:srgbClr val="000000">
                      <a:alpha val="43137"/>
                    </a:srgbClr>
                  </a:outerShdw>
                </a:effectLst>
              </a:rPr>
              <a:t>to refuse to perform assigned tasks in case of a danger to  own  and others life or health until the danger is eliminated, and if individual protective means that ensure safety of work are not provided </a:t>
            </a:r>
            <a:r>
              <a:rPr lang="ru-RU" sz="3000" b="1" dirty="0" smtClean="0">
                <a:effectLst>
                  <a:outerShdw blurRad="38100" dist="38100" dir="2700000" algn="tl">
                    <a:srgbClr val="000000">
                      <a:alpha val="43137"/>
                    </a:srgbClr>
                  </a:outerShdw>
                </a:effectLst>
              </a:rPr>
              <a:t>.</a:t>
            </a:r>
            <a:r>
              <a:rPr lang="en-US" sz="3000" b="1" dirty="0" smtClean="0">
                <a:effectLst>
                  <a:outerShdw blurRad="38100" dist="38100" dir="2700000" algn="tl">
                    <a:srgbClr val="000000">
                      <a:alpha val="43137"/>
                    </a:srgbClr>
                  </a:outerShdw>
                </a:effectLst>
              </a:rPr>
              <a:t>                     </a:t>
            </a:r>
            <a:endParaRPr lang="ru-RU" dirty="0"/>
          </a:p>
        </p:txBody>
      </p:sp>
      <p:sp>
        <p:nvSpPr>
          <p:cNvPr id="5" name="TextBox 4"/>
          <p:cNvSpPr txBox="1"/>
          <p:nvPr/>
        </p:nvSpPr>
        <p:spPr>
          <a:xfrm>
            <a:off x="2253063" y="4177850"/>
            <a:ext cx="6768752" cy="2677656"/>
          </a:xfrm>
          <a:prstGeom prst="rect">
            <a:avLst/>
          </a:prstGeom>
          <a:noFill/>
        </p:spPr>
        <p:txBody>
          <a:bodyPr wrap="square" rtlCol="0">
            <a:spAutoFit/>
          </a:bodyPr>
          <a:lstStyle/>
          <a:p>
            <a:pPr algn="just"/>
            <a:r>
              <a:rPr lang="en-US" sz="3000" b="1" dirty="0" smtClean="0">
                <a:effectLst>
                  <a:outerShdw blurRad="38100" dist="38100" dir="2700000" algn="tl">
                    <a:srgbClr val="000000">
                      <a:alpha val="43137"/>
                    </a:srgbClr>
                  </a:outerShdw>
                </a:effectLst>
              </a:rPr>
              <a:t>If you refuse to perform assigned tasks due to the reasons above, submit a written notice to the supervisor where you mention the reasons for refusal. </a:t>
            </a:r>
          </a:p>
          <a:p>
            <a:pPr algn="just"/>
            <a:endParaRPr lang="ru-RU" dirty="0"/>
          </a:p>
        </p:txBody>
      </p:sp>
    </p:spTree>
    <p:extLst>
      <p:ext uri="{BB962C8B-B14F-4D97-AF65-F5344CB8AC3E}">
        <p14:creationId xmlns:p14="http://schemas.microsoft.com/office/powerpoint/2010/main" val="1851611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anim calcmode="lin" valueType="num">
                                      <p:cBhvr>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42" presetClass="entr" presetSubtype="0" fill="hold" nodeType="after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1250"/>
                                        <p:tgtEl>
                                          <p:spTgt spid="5">
                                            <p:txEl>
                                              <p:pRg st="0" end="0"/>
                                            </p:txEl>
                                          </p:spTgt>
                                        </p:tgtEl>
                                      </p:cBhvr>
                                    </p:animEffect>
                                    <p:anim calcmode="lin" valueType="num">
                                      <p:cBhvr>
                                        <p:cTn id="23" dur="125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4" dur="125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980728"/>
            <a:ext cx="9144000" cy="936104"/>
          </a:xfrm>
        </p:spPr>
        <p:txBody>
          <a:bodyPr>
            <a:noAutofit/>
          </a:bodyPr>
          <a:lstStyle/>
          <a:p>
            <a:pPr algn="ctr"/>
            <a:r>
              <a:rPr lang="en-US" sz="4400" b="1" dirty="0" smtClean="0">
                <a:effectLst>
                  <a:outerShdw blurRad="38100" dist="38100" dir="2700000" algn="tl">
                    <a:srgbClr val="000000">
                      <a:alpha val="43137"/>
                    </a:srgbClr>
                  </a:outerShdw>
                </a:effectLst>
                <a:latin typeface="Arial Black" panose="020B0A04020102020204" pitchFamily="34" charset="0"/>
              </a:rPr>
              <a:t>AT TRAINING,</a:t>
            </a:r>
            <a:r>
              <a:rPr lang="ru-RU" sz="4400" b="1" dirty="0" smtClean="0">
                <a:effectLst>
                  <a:outerShdw blurRad="38100" dist="38100" dir="2700000" algn="tl">
                    <a:srgbClr val="000000">
                      <a:alpha val="43137"/>
                    </a:srgbClr>
                  </a:outerShdw>
                </a:effectLst>
                <a:latin typeface="Arial Black" panose="020B0A04020102020204" pitchFamily="34" charset="0"/>
              </a:rPr>
              <a:t/>
            </a:r>
            <a:br>
              <a:rPr lang="ru-RU" sz="4400" b="1" dirty="0" smtClean="0">
                <a:effectLst>
                  <a:outerShdw blurRad="38100" dist="38100" dir="2700000" algn="tl">
                    <a:srgbClr val="000000">
                      <a:alpha val="43137"/>
                    </a:srgbClr>
                  </a:outerShdw>
                </a:effectLst>
                <a:latin typeface="Arial Black" panose="020B0A04020102020204" pitchFamily="34" charset="0"/>
              </a:rPr>
            </a:br>
            <a:r>
              <a:rPr lang="en-US" sz="4400" b="1" dirty="0" smtClean="0">
                <a:effectLst>
                  <a:outerShdw blurRad="38100" dist="38100" dir="2700000" algn="tl">
                    <a:srgbClr val="000000">
                      <a:alpha val="43137"/>
                    </a:srgbClr>
                  </a:outerShdw>
                </a:effectLst>
                <a:latin typeface="Arial Black" panose="020B0A04020102020204" pitchFamily="34" charset="0"/>
              </a:rPr>
              <a:t>A STUDENT MUST</a:t>
            </a:r>
            <a:r>
              <a:rPr lang="ru-RU" sz="4400" b="1" dirty="0" smtClean="0">
                <a:effectLst>
                  <a:outerShdw blurRad="38100" dist="38100" dir="2700000" algn="tl">
                    <a:srgbClr val="000000">
                      <a:alpha val="43137"/>
                    </a:srgbClr>
                  </a:outerShdw>
                </a:effectLst>
                <a:latin typeface="Arial Black" panose="020B0A04020102020204" pitchFamily="34" charset="0"/>
              </a:rPr>
              <a:t>:</a:t>
            </a:r>
            <a:endParaRPr lang="ru-RU" sz="44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0" y="1988840"/>
            <a:ext cx="8712968" cy="4526849"/>
          </a:xfrm>
        </p:spPr>
        <p:txBody>
          <a:bodyPr>
            <a:normAutofit/>
          </a:bodyPr>
          <a:lstStyle/>
          <a:p>
            <a:pPr algn="just"/>
            <a:r>
              <a:rPr lang="en-US" sz="3200" b="1" dirty="0" smtClean="0">
                <a:effectLst>
                  <a:outerShdw blurRad="38100" dist="38100" dir="2700000" algn="tl">
                    <a:srgbClr val="000000">
                      <a:alpha val="43137"/>
                    </a:srgbClr>
                  </a:outerShdw>
                </a:effectLst>
              </a:rPr>
              <a:t>follow the labor safety requirements as well as rules of behavior on healthcare institutions’ territory</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know main harmful factors that can arise at practical training as well as preventive and protective measures against them</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use and apply individual and common protective means correctly</a:t>
            </a:r>
            <a:r>
              <a:rPr lang="ru-RU" sz="3200" b="1" dirty="0" smtClean="0">
                <a:effectLst>
                  <a:outerShdw blurRad="38100" dist="38100" dir="2700000" algn="tl">
                    <a:srgbClr val="000000">
                      <a:alpha val="43137"/>
                    </a:srgbClr>
                  </a:outerShdw>
                </a:effectLst>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720" y="1136136"/>
            <a:ext cx="9001000" cy="852704"/>
          </a:xfrm>
        </p:spPr>
        <p:txBody>
          <a:bodyPr>
            <a:noAutofit/>
          </a:bodyPr>
          <a:lstStyle/>
          <a:p>
            <a:pPr algn="ctr"/>
            <a:r>
              <a:rPr lang="en-US" sz="4400" b="1" dirty="0" smtClean="0">
                <a:effectLst>
                  <a:outerShdw blurRad="38100" dist="38100" dir="2700000" algn="tl">
                    <a:srgbClr val="000000">
                      <a:alpha val="43137"/>
                    </a:srgbClr>
                  </a:outerShdw>
                </a:effectLst>
                <a:latin typeface="Arial Black" panose="020B0A04020102020204" pitchFamily="34" charset="0"/>
              </a:rPr>
              <a:t>AT TRAINING,</a:t>
            </a:r>
            <a:r>
              <a:rPr lang="ru-RU" sz="4400" b="1" dirty="0" smtClean="0">
                <a:effectLst>
                  <a:outerShdw blurRad="38100" dist="38100" dir="2700000" algn="tl">
                    <a:srgbClr val="000000">
                      <a:alpha val="43137"/>
                    </a:srgbClr>
                  </a:outerShdw>
                </a:effectLst>
                <a:latin typeface="Arial Black" panose="020B0A04020102020204" pitchFamily="34" charset="0"/>
              </a:rPr>
              <a:t/>
            </a:r>
            <a:br>
              <a:rPr lang="ru-RU" sz="4400" b="1" dirty="0" smtClean="0">
                <a:effectLst>
                  <a:outerShdw blurRad="38100" dist="38100" dir="2700000" algn="tl">
                    <a:srgbClr val="000000">
                      <a:alpha val="43137"/>
                    </a:srgbClr>
                  </a:outerShdw>
                </a:effectLst>
                <a:latin typeface="Arial Black" panose="020B0A04020102020204" pitchFamily="34" charset="0"/>
              </a:rPr>
            </a:br>
            <a:r>
              <a:rPr lang="en-US" sz="4400" b="1" dirty="0" smtClean="0">
                <a:effectLst>
                  <a:outerShdw blurRad="38100" dist="38100" dir="2700000" algn="tl">
                    <a:srgbClr val="000000">
                      <a:alpha val="43137"/>
                    </a:srgbClr>
                  </a:outerShdw>
                </a:effectLst>
                <a:latin typeface="Arial Black" panose="020B0A04020102020204" pitchFamily="34" charset="0"/>
              </a:rPr>
              <a:t>A STUDENT MUST</a:t>
            </a:r>
            <a:r>
              <a:rPr lang="ru-RU" sz="4400" b="1" dirty="0" smtClean="0">
                <a:effectLst>
                  <a:outerShdw blurRad="38100" dist="38100" dir="2700000" algn="tl">
                    <a:srgbClr val="000000">
                      <a:alpha val="43137"/>
                    </a:srgbClr>
                  </a:outerShdw>
                </a:effectLst>
                <a:latin typeface="Arial Black" panose="020B0A04020102020204" pitchFamily="34" charset="0"/>
              </a:rPr>
              <a:t>:</a:t>
            </a:r>
            <a:endParaRPr lang="ru-RU" sz="4400" dirty="0">
              <a:latin typeface="Arial Black" panose="020B0A04020102020204" pitchFamily="34" charset="0"/>
            </a:endParaRPr>
          </a:p>
        </p:txBody>
      </p:sp>
      <p:sp>
        <p:nvSpPr>
          <p:cNvPr id="3" name="Содержимое 2"/>
          <p:cNvSpPr>
            <a:spLocks noGrp="1"/>
          </p:cNvSpPr>
          <p:nvPr>
            <p:ph idx="1"/>
          </p:nvPr>
        </p:nvSpPr>
        <p:spPr>
          <a:xfrm>
            <a:off x="165736" y="1988840"/>
            <a:ext cx="8712968" cy="4733880"/>
          </a:xfrm>
        </p:spPr>
        <p:txBody>
          <a:bodyPr>
            <a:normAutofit/>
          </a:bodyPr>
          <a:lstStyle/>
          <a:p>
            <a:pPr algn="just"/>
            <a:r>
              <a:rPr lang="en-US" sz="3200" b="1" dirty="0" smtClean="0">
                <a:effectLst>
                  <a:outerShdw blurRad="38100" dist="38100" dir="2700000" algn="tl">
                    <a:srgbClr val="000000">
                      <a:alpha val="43137"/>
                    </a:srgbClr>
                  </a:outerShdw>
                </a:effectLst>
              </a:rPr>
              <a:t>care for own safety and health as well as for those of others while working or while on the healthcare institution territory</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know and follow the requirements of fire safety measures, the procedure in case of fire</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inform the supervisor about any life or health threatening situation, accident immediately</a:t>
            </a:r>
            <a:r>
              <a:rPr lang="ru-RU" sz="3200" b="1" dirty="0" smtClean="0">
                <a:effectLst>
                  <a:outerShdw blurRad="38100" dist="38100" dir="2700000" algn="tl">
                    <a:srgbClr val="000000">
                      <a:alpha val="43137"/>
                    </a:srgbClr>
                  </a:outerShdw>
                </a:effectLst>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692696"/>
            <a:ext cx="8568952" cy="5631904"/>
          </a:xfrm>
        </p:spPr>
        <p:txBody>
          <a:bodyPr>
            <a:normAutofit/>
          </a:bodyPr>
          <a:lstStyle/>
          <a:p>
            <a:pPr algn="just"/>
            <a:r>
              <a:rPr lang="en-US" sz="2800" b="1" dirty="0" smtClean="0">
                <a:effectLst>
                  <a:outerShdw blurRad="38100" dist="38100" dir="2700000" algn="tl">
                    <a:srgbClr val="000000">
                      <a:alpha val="43137"/>
                    </a:srgbClr>
                  </a:outerShdw>
                </a:effectLst>
              </a:rPr>
              <a:t>It is unacceptable to be at the workplace in a state of alcoholic intoxication or in a state caused by narcotic substances, psychotropic or toxic substances, as well as to drink alcoholic beverages, take narcotic drugs, psychotropic or toxic substances at the workplace or within working hours.</a:t>
            </a:r>
            <a:endParaRPr lang="ru-RU" sz="3200" dirty="0"/>
          </a:p>
        </p:txBody>
      </p:sp>
      <p:pic>
        <p:nvPicPr>
          <p:cNvPr id="5" name="Рисунок 4" descr="alkohol_tabletky.jpg"/>
          <p:cNvPicPr>
            <a:picLocks noChangeAspect="1"/>
          </p:cNvPicPr>
          <p:nvPr/>
        </p:nvPicPr>
        <p:blipFill>
          <a:blip r:embed="rId2" cstate="print"/>
          <a:stretch>
            <a:fillRect/>
          </a:stretch>
        </p:blipFill>
        <p:spPr>
          <a:xfrm>
            <a:off x="1259632" y="4149080"/>
            <a:ext cx="3166492" cy="2365556"/>
          </a:xfrm>
          <a:prstGeom prst="rect">
            <a:avLst/>
          </a:prstGeom>
          <a:ln w="3175">
            <a:solidFill>
              <a:schemeClr val="tx1"/>
            </a:solidFill>
          </a:ln>
        </p:spPr>
      </p:pic>
      <p:pic>
        <p:nvPicPr>
          <p:cNvPr id="9" name="Рисунок 8" descr="2017-02-02_095821.jpg"/>
          <p:cNvPicPr>
            <a:picLocks noChangeAspect="1"/>
          </p:cNvPicPr>
          <p:nvPr/>
        </p:nvPicPr>
        <p:blipFill>
          <a:blip r:embed="rId3" cstate="print"/>
          <a:srcRect l="9433" r="31275"/>
          <a:stretch>
            <a:fillRect/>
          </a:stretch>
        </p:blipFill>
        <p:spPr>
          <a:xfrm>
            <a:off x="5076056" y="4149080"/>
            <a:ext cx="3168352" cy="2376264"/>
          </a:xfrm>
          <a:prstGeom prst="rect">
            <a:avLst/>
          </a:prstGeom>
          <a:ln w="31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11552" y="1484784"/>
            <a:ext cx="4032448" cy="3024336"/>
          </a:xfrm>
          <a:prstGeom prst="ellipse">
            <a:avLst/>
          </a:prstGeom>
          <a:ln>
            <a:noFill/>
          </a:ln>
          <a:effectLst>
            <a:softEdge rad="112500"/>
          </a:effectLst>
        </p:spPr>
      </p:pic>
      <p:sp>
        <p:nvSpPr>
          <p:cNvPr id="2" name="Заголовок 1"/>
          <p:cNvSpPr>
            <a:spLocks noGrp="1"/>
          </p:cNvSpPr>
          <p:nvPr>
            <p:ph type="title"/>
          </p:nvPr>
        </p:nvSpPr>
        <p:spPr>
          <a:xfrm>
            <a:off x="-193152" y="680172"/>
            <a:ext cx="8964488" cy="722344"/>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Before work,</a:t>
            </a:r>
            <a:r>
              <a:rPr lang="ru-RU" b="1" dirty="0" smtClean="0">
                <a:effectLst>
                  <a:outerShdw blurRad="38100" dist="38100" dir="2700000" algn="tl">
                    <a:srgbClr val="000000">
                      <a:alpha val="43137"/>
                    </a:srgbClr>
                  </a:outerShdw>
                </a:effectLst>
                <a:latin typeface="Arial Black" panose="020B0A04020102020204" pitchFamily="34" charset="0"/>
              </a:rPr>
              <a:t/>
            </a:r>
            <a:br>
              <a:rPr lang="ru-RU" b="1" dirty="0" smtClean="0">
                <a:effectLst>
                  <a:outerShdw blurRad="38100" dist="38100" dir="2700000" algn="tl">
                    <a:srgbClr val="000000">
                      <a:alpha val="43137"/>
                    </a:srgbClr>
                  </a:outerShdw>
                </a:effectLst>
                <a:latin typeface="Arial Black" panose="020B0A04020102020204" pitchFamily="34" charset="0"/>
              </a:rPr>
            </a:br>
            <a:r>
              <a:rPr lang="en-US" b="1" dirty="0" smtClean="0">
                <a:effectLst>
                  <a:outerShdw blurRad="38100" dist="38100" dir="2700000" algn="tl">
                    <a:srgbClr val="000000">
                      <a:alpha val="43137"/>
                    </a:srgbClr>
                  </a:outerShdw>
                </a:effectLst>
                <a:latin typeface="Arial Black" panose="020B0A04020102020204" pitchFamily="34" charset="0"/>
              </a:rPr>
              <a:t>a student must</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4616" y="1534008"/>
            <a:ext cx="8568952" cy="5328592"/>
          </a:xfrm>
        </p:spPr>
        <p:txBody>
          <a:bodyPr>
            <a:normAutofit/>
          </a:bodyPr>
          <a:lstStyle/>
          <a:p>
            <a:pPr>
              <a:lnSpc>
                <a:spcPct val="110000"/>
              </a:lnSpc>
              <a:spcBef>
                <a:spcPts val="0"/>
              </a:spcBef>
            </a:pPr>
            <a:r>
              <a:rPr lang="en-US" sz="2800" b="1" dirty="0" smtClean="0">
                <a:effectLst>
                  <a:outerShdw blurRad="38100" dist="38100" dir="2700000" algn="tl">
                    <a:srgbClr val="000000">
                      <a:alpha val="43137"/>
                    </a:srgbClr>
                  </a:outerShdw>
                </a:effectLst>
              </a:rPr>
              <a:t>put on sanitary clothes and  shoes </a:t>
            </a:r>
          </a:p>
          <a:p>
            <a:pPr>
              <a:lnSpc>
                <a:spcPct val="110000"/>
              </a:lnSpc>
              <a:spcBef>
                <a:spcPts val="0"/>
              </a:spcBef>
              <a:buNone/>
            </a:pPr>
            <a:r>
              <a:rPr lang="en-US" sz="2800" b="1" dirty="0" smtClean="0">
                <a:effectLst>
                  <a:outerShdw blurRad="38100" dist="38100" dir="2700000" algn="tl">
                    <a:srgbClr val="000000">
                      <a:alpha val="43137"/>
                    </a:srgbClr>
                  </a:outerShdw>
                </a:effectLst>
              </a:rPr>
              <a:t>that should be clean and do not </a:t>
            </a:r>
          </a:p>
          <a:p>
            <a:pPr>
              <a:lnSpc>
                <a:spcPct val="110000"/>
              </a:lnSpc>
              <a:spcBef>
                <a:spcPts val="0"/>
              </a:spcBef>
              <a:buNone/>
            </a:pPr>
            <a:r>
              <a:rPr lang="en-US" sz="2800" b="1" dirty="0" smtClean="0">
                <a:effectLst>
                  <a:outerShdw blurRad="38100" dist="38100" dir="2700000" algn="tl">
                    <a:srgbClr val="000000">
                      <a:alpha val="43137"/>
                    </a:srgbClr>
                  </a:outerShdw>
                </a:effectLst>
              </a:rPr>
              <a:t>constrain motion, put hair</a:t>
            </a:r>
            <a:endParaRPr lang="ru-RU" sz="2800" b="1" dirty="0" smtClean="0">
              <a:effectLst>
                <a:outerShdw blurRad="38100" dist="38100" dir="2700000" algn="tl">
                  <a:srgbClr val="000000">
                    <a:alpha val="43137"/>
                  </a:srgbClr>
                </a:outerShdw>
              </a:effectLst>
            </a:endParaRPr>
          </a:p>
          <a:p>
            <a:pPr>
              <a:lnSpc>
                <a:spcPct val="110000"/>
              </a:lnSpc>
              <a:spcBef>
                <a:spcPts val="0"/>
              </a:spcBef>
              <a:buNone/>
            </a:pPr>
            <a:r>
              <a:rPr lang="en-US" sz="2800" b="1" dirty="0" smtClean="0">
                <a:effectLst>
                  <a:outerShdw blurRad="38100" dist="38100" dir="2700000" algn="tl">
                    <a:srgbClr val="000000">
                      <a:alpha val="43137"/>
                    </a:srgbClr>
                  </a:outerShdw>
                </a:effectLst>
              </a:rPr>
              <a:t>under a cap. </a:t>
            </a:r>
          </a:p>
          <a:p>
            <a:pPr>
              <a:lnSpc>
                <a:spcPct val="110000"/>
              </a:lnSpc>
              <a:spcBef>
                <a:spcPts val="0"/>
              </a:spcBef>
              <a:buNone/>
            </a:pPr>
            <a:r>
              <a:rPr lang="ru-RU" sz="2800" b="1" dirty="0" smtClean="0">
                <a:effectLst>
                  <a:outerShdw blurRad="38100" dist="38100" dir="2700000" algn="tl">
                    <a:srgbClr val="000000">
                      <a:alpha val="43137"/>
                    </a:srgbClr>
                  </a:outerShdw>
                </a:effectLst>
              </a:rPr>
              <a:t>   </a:t>
            </a:r>
            <a:r>
              <a:rPr lang="en-US" sz="2800" b="1" dirty="0" smtClean="0">
                <a:effectLst>
                  <a:outerShdw blurRad="38100" dist="38100" dir="2700000" algn="tl">
                    <a:srgbClr val="000000">
                      <a:alpha val="43137"/>
                    </a:srgbClr>
                  </a:outerShdw>
                </a:effectLst>
              </a:rPr>
              <a:t>It is not allowed to pin the</a:t>
            </a:r>
            <a:endParaRPr lang="ru-RU" sz="2800" b="1" dirty="0" smtClean="0">
              <a:effectLst>
                <a:outerShdw blurRad="38100" dist="38100" dir="2700000" algn="tl">
                  <a:srgbClr val="000000">
                    <a:alpha val="43137"/>
                  </a:srgbClr>
                </a:outerShdw>
              </a:effectLst>
            </a:endParaRPr>
          </a:p>
          <a:p>
            <a:pPr>
              <a:lnSpc>
                <a:spcPct val="110000"/>
              </a:lnSpc>
              <a:spcBef>
                <a:spcPts val="0"/>
              </a:spcBef>
              <a:buNone/>
            </a:pPr>
            <a:r>
              <a:rPr lang="en-US" sz="2800" b="1" dirty="0" smtClean="0">
                <a:effectLst>
                  <a:outerShdw blurRad="38100" dist="38100" dir="2700000" algn="tl">
                    <a:srgbClr val="000000">
                      <a:alpha val="43137"/>
                    </a:srgbClr>
                  </a:outerShdw>
                </a:effectLst>
              </a:rPr>
              <a:t>clothes with needles, store pins,</a:t>
            </a:r>
            <a:endParaRPr lang="ru-RU" sz="2800" b="1" dirty="0" smtClean="0">
              <a:effectLst>
                <a:outerShdw blurRad="38100" dist="38100" dir="2700000" algn="tl">
                  <a:srgbClr val="000000">
                    <a:alpha val="43137"/>
                  </a:srgbClr>
                </a:outerShdw>
              </a:effectLst>
            </a:endParaRPr>
          </a:p>
          <a:p>
            <a:pPr>
              <a:lnSpc>
                <a:spcPct val="110000"/>
              </a:lnSpc>
              <a:spcBef>
                <a:spcPts val="0"/>
              </a:spcBef>
              <a:buNone/>
            </a:pPr>
            <a:r>
              <a:rPr lang="en-US" sz="2800" b="1" dirty="0" smtClean="0">
                <a:effectLst>
                  <a:outerShdw blurRad="38100" dist="38100" dir="2700000" algn="tl">
                    <a:srgbClr val="000000">
                      <a:alpha val="43137"/>
                    </a:srgbClr>
                  </a:outerShdw>
                </a:effectLst>
              </a:rPr>
              <a:t>keep glass and sharp objects in pockets.</a:t>
            </a:r>
            <a:endParaRPr lang="ru-RU" sz="2800" b="1" dirty="0" smtClean="0">
              <a:effectLst>
                <a:outerShdw blurRad="38100" dist="38100" dir="2700000" algn="tl">
                  <a:srgbClr val="000000">
                    <a:alpha val="43137"/>
                  </a:srgbClr>
                </a:outerShdw>
              </a:effectLst>
            </a:endParaRPr>
          </a:p>
          <a:p>
            <a:pPr>
              <a:lnSpc>
                <a:spcPct val="110000"/>
              </a:lnSpc>
              <a:spcBef>
                <a:spcPts val="0"/>
              </a:spcBef>
              <a:buNone/>
            </a:pPr>
            <a:endParaRPr lang="ru-RU" sz="2800" b="1" dirty="0" smtClean="0">
              <a:effectLst>
                <a:outerShdw blurRad="38100" dist="38100" dir="2700000" algn="tl">
                  <a:srgbClr val="000000">
                    <a:alpha val="43137"/>
                  </a:srgbClr>
                </a:outerShdw>
              </a:effectLst>
            </a:endParaRPr>
          </a:p>
          <a:p>
            <a:pPr>
              <a:lnSpc>
                <a:spcPct val="110000"/>
              </a:lnSpc>
              <a:spcBef>
                <a:spcPts val="0"/>
              </a:spcBef>
            </a:pPr>
            <a:r>
              <a:rPr lang="en-US" sz="2800" b="1" dirty="0" smtClean="0">
                <a:effectLst>
                  <a:outerShdw blurRad="38100" dist="38100" dir="2700000" algn="tl">
                    <a:srgbClr val="000000">
                      <a:alpha val="43137"/>
                    </a:srgbClr>
                  </a:outerShdw>
                </a:effectLst>
              </a:rPr>
              <a:t>examine and clean the workplace. Remove unnecessary objects that may interfere with the work or create an additional danger.</a:t>
            </a:r>
            <a:endParaRPr lang="ru-RU" sz="2800" b="1" dirty="0" smtClean="0">
              <a:effectLst>
                <a:outerShdw blurRad="38100" dist="38100" dir="2700000" algn="tl">
                  <a:srgbClr val="000000">
                    <a:alpha val="43137"/>
                  </a:srgbClr>
                </a:outerShdw>
              </a:effectLst>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anim calcmode="lin" valueType="num">
                                      <p:cBhvr>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 presetClass="entr" presetSubtype="0" fill="hold" nodeType="afterEffect">
                                  <p:stCondLst>
                                    <p:cond delay="0"/>
                                  </p:stCondLst>
                                  <p:childTnLst>
                                    <p:set>
                                      <p:cBhvr>
                                        <p:cTn id="45" dur="1" fill="hold">
                                          <p:stCondLst>
                                            <p:cond delay="499"/>
                                          </p:stCondLst>
                                        </p:cTn>
                                        <p:tgtEl>
                                          <p:spTgt spid="4"/>
                                        </p:tgtEl>
                                        <p:attrNameLst>
                                          <p:attrName>style.visibility</p:attrName>
                                        </p:attrNameLst>
                                      </p:cBhvr>
                                      <p:to>
                                        <p:strVal val="visible"/>
                                      </p:to>
                                    </p:set>
                                  </p:childTnLst>
                                </p:cTn>
                              </p:par>
                            </p:childTnLst>
                          </p:cTn>
                        </p:par>
                        <p:par>
                          <p:cTn id="46" fill="hold">
                            <p:stCondLst>
                              <p:cond delay="1500"/>
                            </p:stCondLst>
                            <p:childTnLst>
                              <p:par>
                                <p:cTn id="47" presetID="10" presetClass="entr" presetSubtype="0" fill="hold" grpId="0" nodeType="afterEffect">
                                  <p:stCondLst>
                                    <p:cond delay="25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572784"/>
          </a:xfrm>
        </p:spPr>
        <p:txBody>
          <a:bodyPr>
            <a:normAutofit/>
          </a:bodyPr>
          <a:lstStyle/>
          <a:p>
            <a:pPr algn="ctr">
              <a:lnSpc>
                <a:spcPts val="4000"/>
              </a:lnSpc>
            </a:pPr>
            <a:r>
              <a:rPr lang="en-US" b="1" dirty="0" smtClean="0">
                <a:effectLst>
                  <a:outerShdw blurRad="38100" dist="38100" dir="2700000" algn="tl">
                    <a:srgbClr val="000000">
                      <a:alpha val="43137"/>
                    </a:srgbClr>
                  </a:outerShdw>
                </a:effectLst>
                <a:latin typeface="Arial Black" panose="020B0A04020102020204" pitchFamily="34" charset="0"/>
              </a:rPr>
              <a:t>If individual protective means are absent or there are malfunctions</a:t>
            </a:r>
            <a:endParaRPr lang="ru-RU" b="1" dirty="0">
              <a:effectLst>
                <a:outerShdw blurRad="38100" dist="38100" dir="2700000" algn="tl">
                  <a:srgbClr val="000000">
                    <a:alpha val="43137"/>
                  </a:srgbClr>
                </a:outerShdw>
              </a:effectLst>
              <a:latin typeface="Arial Black" panose="020B0A04020102020204" pitchFamily="34" charset="0"/>
            </a:endParaRPr>
          </a:p>
        </p:txBody>
      </p:sp>
      <p:sp>
        <p:nvSpPr>
          <p:cNvPr id="3" name="Объект 2"/>
          <p:cNvSpPr>
            <a:spLocks noGrp="1"/>
          </p:cNvSpPr>
          <p:nvPr>
            <p:ph idx="1"/>
          </p:nvPr>
        </p:nvSpPr>
        <p:spPr>
          <a:xfrm>
            <a:off x="107504" y="2132856"/>
            <a:ext cx="8928992" cy="4581128"/>
          </a:xfrm>
        </p:spPr>
        <p:txBody>
          <a:bodyPr>
            <a:noAutofit/>
          </a:bodyPr>
          <a:lstStyle/>
          <a:p>
            <a:pPr marL="0" indent="0" algn="just">
              <a:spcBef>
                <a:spcPts val="0"/>
              </a:spcBef>
              <a:buNone/>
            </a:pPr>
            <a:r>
              <a:rPr lang="ru-RU" sz="3400" b="1" dirty="0" smtClean="0">
                <a:effectLst>
                  <a:outerShdw blurRad="38100" dist="38100" dir="2700000" algn="tl">
                    <a:srgbClr val="000000">
                      <a:alpha val="43137"/>
                    </a:srgbClr>
                  </a:outerShdw>
                </a:effectLst>
              </a:rPr>
              <a:t>     </a:t>
            </a:r>
            <a:r>
              <a:rPr lang="en-US" sz="3400" b="1" dirty="0" smtClean="0">
                <a:effectLst>
                  <a:outerShdw blurRad="38100" dist="38100" dir="2700000" algn="tl">
                    <a:srgbClr val="000000">
                      <a:alpha val="43137"/>
                    </a:srgbClr>
                  </a:outerShdw>
                </a:effectLst>
              </a:rPr>
              <a:t>Report this to your immediate or superior supervisor.</a:t>
            </a:r>
            <a:endParaRPr lang="ru-RU" sz="3400" b="1" dirty="0" smtClean="0">
              <a:effectLst>
                <a:outerShdw blurRad="38100" dist="38100" dir="2700000" algn="tl">
                  <a:srgbClr val="000000">
                    <a:alpha val="43137"/>
                  </a:srgbClr>
                </a:outerShdw>
              </a:effectLst>
            </a:endParaRPr>
          </a:p>
          <a:p>
            <a:pPr marL="0" indent="0" algn="just">
              <a:spcBef>
                <a:spcPts val="0"/>
              </a:spcBef>
              <a:buNone/>
            </a:pPr>
            <a:r>
              <a:rPr lang="ru-RU" sz="3400" b="1" dirty="0" smtClean="0">
                <a:effectLst>
                  <a:outerShdw blurRad="38100" dist="38100" dir="2700000" algn="tl">
                    <a:srgbClr val="000000">
                      <a:alpha val="43137"/>
                    </a:srgbClr>
                  </a:outerShdw>
                </a:effectLst>
              </a:rPr>
              <a:t>     </a:t>
            </a:r>
            <a:r>
              <a:rPr lang="en-US" sz="3400" b="1" dirty="0" smtClean="0">
                <a:effectLst>
                  <a:outerShdw blurRad="38100" dist="38100" dir="2700000" algn="tl">
                    <a:srgbClr val="000000">
                      <a:alpha val="43137"/>
                    </a:srgbClr>
                  </a:outerShdw>
                </a:effectLst>
              </a:rPr>
              <a:t>Do not independently eliminate disturbances related to the repair and adjustment of equipment. Repair of equipment is carried out only by specialists.</a:t>
            </a:r>
            <a:endParaRPr lang="ru-RU" sz="3400" b="1" dirty="0" smtClean="0">
              <a:effectLst>
                <a:outerShdw blurRad="38100" dist="38100" dir="2700000" algn="tl">
                  <a:srgbClr val="000000">
                    <a:alpha val="43137"/>
                  </a:srgbClr>
                </a:outerShdw>
              </a:effectLst>
            </a:endParaRPr>
          </a:p>
          <a:p>
            <a:pPr marL="0" indent="0" algn="just">
              <a:spcBef>
                <a:spcPts val="0"/>
              </a:spcBef>
              <a:buNone/>
            </a:pPr>
            <a:r>
              <a:rPr lang="ru-RU" sz="3400" b="1" dirty="0" smtClean="0">
                <a:effectLst>
                  <a:outerShdw blurRad="38100" dist="38100" dir="2700000" algn="tl">
                    <a:srgbClr val="000000">
                      <a:alpha val="43137"/>
                    </a:srgbClr>
                  </a:outerShdw>
                </a:effectLst>
              </a:rPr>
              <a:t>     </a:t>
            </a:r>
            <a:r>
              <a:rPr lang="en-US" sz="3400" b="1" dirty="0" smtClean="0">
                <a:effectLst>
                  <a:outerShdw blurRad="38100" dist="38100" dir="2700000" algn="tl">
                    <a:srgbClr val="000000">
                      <a:alpha val="43137"/>
                    </a:srgbClr>
                  </a:outerShdw>
                </a:effectLst>
              </a:rPr>
              <a:t>Do not start work until the problem is fixed.</a:t>
            </a:r>
            <a:endParaRPr lang="ru-RU" sz="3400" b="1" dirty="0">
              <a:effectLst>
                <a:outerShdw blurRad="38100" dist="38100" dir="2700000" algn="tl">
                  <a:srgbClr val="000000">
                    <a:alpha val="43137"/>
                  </a:srgbClr>
                </a:outerShdw>
              </a:effectLst>
            </a:endParaRPr>
          </a:p>
          <a:p>
            <a:endParaRPr lang="ru-RU" sz="3400" dirty="0"/>
          </a:p>
        </p:txBody>
      </p:sp>
    </p:spTree>
    <p:extLst>
      <p:ext uri="{BB962C8B-B14F-4D97-AF65-F5344CB8AC3E}">
        <p14:creationId xmlns:p14="http://schemas.microsoft.com/office/powerpoint/2010/main" val="3175690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nektsiyaSlideMini.jpg"/>
          <p:cNvPicPr>
            <a:picLocks noChangeAspect="1"/>
          </p:cNvPicPr>
          <p:nvPr/>
        </p:nvPicPr>
        <p:blipFill>
          <a:blip r:embed="rId2" cstate="print"/>
          <a:stretch>
            <a:fillRect/>
          </a:stretch>
        </p:blipFill>
        <p:spPr>
          <a:xfrm>
            <a:off x="0" y="0"/>
            <a:ext cx="9144000" cy="6863079"/>
          </a:xfrm>
          <a:prstGeom prst="rect">
            <a:avLst/>
          </a:prstGeom>
        </p:spPr>
      </p:pic>
      <p:sp>
        <p:nvSpPr>
          <p:cNvPr id="2" name="Заголовок 1"/>
          <p:cNvSpPr>
            <a:spLocks noGrp="1"/>
          </p:cNvSpPr>
          <p:nvPr>
            <p:ph type="title"/>
          </p:nvPr>
        </p:nvSpPr>
        <p:spPr>
          <a:xfrm>
            <a:off x="-108520" y="571480"/>
            <a:ext cx="9144000" cy="6072230"/>
          </a:xfrm>
        </p:spPr>
        <p:txBody>
          <a:bodyPr/>
          <a:lstStyle/>
          <a:p>
            <a:pPr algn="r"/>
            <a:r>
              <a:rPr lang="en-US" sz="7200" dirty="0" smtClean="0">
                <a:solidFill>
                  <a:schemeClr val="accent4">
                    <a:lumMod val="50000"/>
                  </a:schemeClr>
                </a:solidFill>
              </a:rPr>
              <a:t>LABOR</a:t>
            </a:r>
            <a:r>
              <a:rPr lang="ru-RU" sz="7200" dirty="0" smtClean="0">
                <a:solidFill>
                  <a:schemeClr val="accent4">
                    <a:lumMod val="50000"/>
                  </a:schemeClr>
                </a:solidFill>
              </a:rPr>
              <a:t/>
            </a:r>
            <a:br>
              <a:rPr lang="ru-RU" sz="7200" dirty="0" smtClean="0">
                <a:solidFill>
                  <a:schemeClr val="accent4">
                    <a:lumMod val="50000"/>
                  </a:schemeClr>
                </a:solidFill>
              </a:rPr>
            </a:br>
            <a:r>
              <a:rPr lang="en-US" sz="7200" dirty="0" smtClean="0">
                <a:solidFill>
                  <a:schemeClr val="accent4">
                    <a:lumMod val="50000"/>
                  </a:schemeClr>
                </a:solidFill>
              </a:rPr>
              <a:t>PROTECTION REQUIREMENTS</a:t>
            </a:r>
            <a:r>
              <a:rPr lang="ru-RU" sz="7200" dirty="0" smtClean="0">
                <a:solidFill>
                  <a:schemeClr val="accent4">
                    <a:lumMod val="50000"/>
                  </a:schemeClr>
                </a:solidFill>
              </a:rPr>
              <a:t/>
            </a:r>
            <a:br>
              <a:rPr lang="ru-RU" sz="7200" dirty="0" smtClean="0">
                <a:solidFill>
                  <a:schemeClr val="accent4">
                    <a:lumMod val="50000"/>
                  </a:schemeClr>
                </a:solidFill>
              </a:rPr>
            </a:br>
            <a:r>
              <a:rPr lang="en-US" sz="7200" dirty="0" smtClean="0">
                <a:solidFill>
                  <a:schemeClr val="accent4">
                    <a:lumMod val="50000"/>
                  </a:schemeClr>
                </a:solidFill>
              </a:rPr>
              <a:t> WHEN</a:t>
            </a:r>
            <a:r>
              <a:rPr lang="ru-RU" sz="7200" dirty="0" smtClean="0">
                <a:solidFill>
                  <a:schemeClr val="accent4">
                    <a:lumMod val="50000"/>
                  </a:schemeClr>
                </a:solidFill>
              </a:rPr>
              <a:t/>
            </a:r>
            <a:br>
              <a:rPr lang="ru-RU" sz="7200" dirty="0" smtClean="0">
                <a:solidFill>
                  <a:schemeClr val="accent4">
                    <a:lumMod val="50000"/>
                  </a:schemeClr>
                </a:solidFill>
              </a:rPr>
            </a:br>
            <a:r>
              <a:rPr lang="en-US" sz="7200" dirty="0" smtClean="0">
                <a:solidFill>
                  <a:schemeClr val="accent4">
                    <a:lumMod val="50000"/>
                  </a:schemeClr>
                </a:solidFill>
              </a:rPr>
              <a:t>PERFORMING</a:t>
            </a:r>
            <a:r>
              <a:rPr lang="ru-RU" sz="7200" dirty="0" smtClean="0">
                <a:solidFill>
                  <a:schemeClr val="accent4">
                    <a:lumMod val="50000"/>
                  </a:schemeClr>
                </a:solidFill>
              </a:rPr>
              <a:t/>
            </a:r>
            <a:br>
              <a:rPr lang="ru-RU" sz="7200" dirty="0" smtClean="0">
                <a:solidFill>
                  <a:schemeClr val="accent4">
                    <a:lumMod val="50000"/>
                  </a:schemeClr>
                </a:solidFill>
              </a:rPr>
            </a:br>
            <a:r>
              <a:rPr lang="en-US" sz="7200" dirty="0" smtClean="0">
                <a:solidFill>
                  <a:schemeClr val="accent4">
                    <a:lumMod val="50000"/>
                  </a:schemeClr>
                </a:solidFill>
              </a:rPr>
              <a:t>WORK</a:t>
            </a:r>
            <a:endParaRPr lang="ru-RU" sz="7200" dirty="0">
              <a:solidFill>
                <a:schemeClr val="accent4">
                  <a:lumMod val="5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ppt_x"/>
                                          </p:val>
                                        </p:tav>
                                        <p:tav tm="100000">
                                          <p:val>
                                            <p:strVal val="#ppt_x"/>
                                          </p:val>
                                        </p:tav>
                                      </p:tavLst>
                                    </p:anim>
                                    <p:anim calcmode="lin" valueType="num">
                                      <p:cBhvr additive="base">
                                        <p:cTn id="8" dur="125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5852" y="4072807"/>
            <a:ext cx="6624736" cy="2785193"/>
          </a:xfrm>
          <a:prstGeom prst="rect">
            <a:avLst/>
          </a:prstGeom>
          <a:ln>
            <a:noFill/>
          </a:ln>
          <a:effectLst>
            <a:softEdge rad="112500"/>
          </a:effectLst>
        </p:spPr>
      </p:pic>
      <p:sp>
        <p:nvSpPr>
          <p:cNvPr id="2" name="Заголовок 1"/>
          <p:cNvSpPr>
            <a:spLocks noGrp="1"/>
          </p:cNvSpPr>
          <p:nvPr>
            <p:ph type="title"/>
          </p:nvPr>
        </p:nvSpPr>
        <p:spPr>
          <a:xfrm>
            <a:off x="323528" y="789780"/>
            <a:ext cx="8229600" cy="420656"/>
          </a:xfrm>
        </p:spPr>
        <p:txBody>
          <a:bodyPr>
            <a:normAutofit fontScale="90000"/>
          </a:bodyPr>
          <a:lstStyle/>
          <a:p>
            <a:pPr algn="ctr"/>
            <a:r>
              <a:rPr lang="en-US" sz="7200" dirty="0" smtClean="0">
                <a:latin typeface="Arial Black" panose="020B0A04020102020204" pitchFamily="34" charset="0"/>
              </a:rPr>
              <a:t>Hands</a:t>
            </a:r>
            <a:endParaRPr lang="ru-RU" sz="7200" dirty="0">
              <a:latin typeface="Arial Black" panose="020B0A04020102020204" pitchFamily="34" charset="0"/>
            </a:endParaRPr>
          </a:p>
        </p:txBody>
      </p:sp>
      <p:sp>
        <p:nvSpPr>
          <p:cNvPr id="3" name="Объект 2"/>
          <p:cNvSpPr>
            <a:spLocks noGrp="1"/>
          </p:cNvSpPr>
          <p:nvPr>
            <p:ph idx="1"/>
          </p:nvPr>
        </p:nvSpPr>
        <p:spPr>
          <a:xfrm>
            <a:off x="35496" y="1000108"/>
            <a:ext cx="9108504" cy="3941060"/>
          </a:xfrm>
        </p:spPr>
        <p:txBody>
          <a:bodyPr>
            <a:normAutofit/>
          </a:bodyPr>
          <a:lstStyle/>
          <a:p>
            <a:pPr>
              <a:defRPr/>
            </a:pPr>
            <a:r>
              <a:rPr lang="en-US" sz="3600" b="1" dirty="0" smtClean="0">
                <a:effectLst>
                  <a:outerShdw blurRad="38100" dist="38100" dir="2700000" algn="tl">
                    <a:srgbClr val="000000">
                      <a:alpha val="43137"/>
                    </a:srgbClr>
                  </a:outerShdw>
                </a:effectLst>
              </a:rPr>
              <a:t>No accessories (rings, bracelets)</a:t>
            </a:r>
            <a:endParaRPr lang="ru-RU" sz="3600" b="1" dirty="0" smtClean="0">
              <a:effectLst>
                <a:outerShdw blurRad="38100" dist="38100" dir="2700000" algn="tl">
                  <a:srgbClr val="000000">
                    <a:alpha val="43137"/>
                  </a:srgbClr>
                </a:outerShdw>
              </a:effectLst>
            </a:endParaRPr>
          </a:p>
          <a:p>
            <a:pPr>
              <a:defRPr/>
            </a:pPr>
            <a:r>
              <a:rPr lang="en-US" sz="3600" b="1" dirty="0" smtClean="0">
                <a:effectLst>
                  <a:outerShdw blurRad="38100" dist="38100" dir="2700000" algn="tl">
                    <a:srgbClr val="000000">
                      <a:alpha val="43137"/>
                    </a:srgbClr>
                  </a:outerShdw>
                </a:effectLst>
              </a:rPr>
              <a:t>Nails should be shortly cut</a:t>
            </a:r>
          </a:p>
          <a:p>
            <a:pPr>
              <a:defRPr/>
            </a:pPr>
            <a:r>
              <a:rPr lang="en-US" sz="3600" b="1" dirty="0" smtClean="0">
                <a:effectLst>
                  <a:outerShdw blurRad="38100" dist="38100" dir="2700000" algn="tl">
                    <a:srgbClr val="000000">
                      <a:alpha val="43137"/>
                    </a:srgbClr>
                  </a:outerShdw>
                </a:effectLst>
              </a:rPr>
              <a:t>All injuries should be covered with a plaster or fingerstall</a:t>
            </a:r>
            <a:endParaRPr lang="ru-RU" sz="3600" b="1" dirty="0" smtClean="0">
              <a:effectLst>
                <a:outerShdw blurRad="38100" dist="38100" dir="2700000" algn="tl">
                  <a:srgbClr val="000000">
                    <a:alpha val="43137"/>
                  </a:srgbClr>
                </a:outerShdw>
              </a:effectLst>
            </a:endParaRPr>
          </a:p>
          <a:p>
            <a:pPr>
              <a:defRPr/>
            </a:pPr>
            <a:r>
              <a:rPr lang="en-US" sz="3600" b="1" dirty="0" smtClean="0">
                <a:effectLst>
                  <a:outerShdw blurRad="38100" dist="38100" dir="2700000" algn="tl">
                    <a:srgbClr val="000000">
                      <a:alpha val="43137"/>
                    </a:srgbClr>
                  </a:outerShdw>
                </a:effectLst>
              </a:rPr>
              <a:t>Hands should be washed after a procedure twice  </a:t>
            </a:r>
            <a:endParaRPr lang="ru-RU"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18418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par>
                          <p:cTn id="9" fill="hold">
                            <p:stCondLst>
                              <p:cond delay="0"/>
                            </p:stCondLst>
                            <p:childTnLst>
                              <p:par>
                                <p:cTn id="10" presetID="42" presetClass="entr" presetSubtype="0"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anim calcmode="lin" valueType="num">
                                      <p:cBhvr>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anim calcmode="lin" valueType="num">
                                      <p:cBhvr>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anim calcmode="lin" valueType="num">
                                      <p:cBhvr>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nodeType="after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500"/>
                                        <p:tgtEl>
                                          <p:spTgt spid="3">
                                            <p:txEl>
                                              <p:pRg st="3" end="3"/>
                                            </p:txEl>
                                          </p:spTgt>
                                        </p:tgtEl>
                                      </p:cBhvr>
                                    </p:animEffect>
                                    <p:anim calcmode="lin" valueType="num">
                                      <p:cBhvr>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2"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0052.jpg"/>
          <p:cNvPicPr>
            <a:picLocks noChangeAspect="1"/>
          </p:cNvPicPr>
          <p:nvPr/>
        </p:nvPicPr>
        <p:blipFill>
          <a:blip r:embed="rId2" cstate="print"/>
          <a:srcRect l="23334" t="12500" r="3333"/>
          <a:stretch>
            <a:fillRect/>
          </a:stretch>
        </p:blipFill>
        <p:spPr>
          <a:xfrm>
            <a:off x="6000728" y="4357694"/>
            <a:ext cx="3143272" cy="2500306"/>
          </a:xfrm>
          <a:prstGeom prst="rect">
            <a:avLst/>
          </a:prstGeom>
        </p:spPr>
      </p:pic>
      <p:pic>
        <p:nvPicPr>
          <p:cNvPr id="6" name="Рисунок 5" descr="od_7_b.jpg"/>
          <p:cNvPicPr>
            <a:picLocks noChangeAspect="1"/>
          </p:cNvPicPr>
          <p:nvPr/>
        </p:nvPicPr>
        <p:blipFill>
          <a:blip r:embed="rId3" cstate="print"/>
          <a:stretch>
            <a:fillRect/>
          </a:stretch>
        </p:blipFill>
        <p:spPr>
          <a:xfrm>
            <a:off x="5594766" y="1785926"/>
            <a:ext cx="3549234" cy="2643206"/>
          </a:xfrm>
          <a:prstGeom prst="ellipse">
            <a:avLst/>
          </a:prstGeom>
          <a:ln>
            <a:noFill/>
          </a:ln>
          <a:effectLst>
            <a:softEdge rad="112500"/>
          </a:effectLst>
        </p:spPr>
      </p:pic>
      <p:sp>
        <p:nvSpPr>
          <p:cNvPr id="3" name="Объект 2"/>
          <p:cNvSpPr>
            <a:spLocks noGrp="1"/>
          </p:cNvSpPr>
          <p:nvPr>
            <p:ph idx="1"/>
          </p:nvPr>
        </p:nvSpPr>
        <p:spPr>
          <a:xfrm>
            <a:off x="-324544" y="500018"/>
            <a:ext cx="9358346" cy="6357982"/>
          </a:xfrm>
        </p:spPr>
        <p:txBody>
          <a:bodyPr>
            <a:normAutofit fontScale="77500" lnSpcReduction="20000"/>
          </a:bodyPr>
          <a:lstStyle/>
          <a:p>
            <a:pPr algn="ctr"/>
            <a:r>
              <a:rPr lang="en-US" sz="5600" b="1" u="sng" dirty="0" smtClean="0">
                <a:solidFill>
                  <a:schemeClr val="accent2">
                    <a:lumMod val="75000"/>
                  </a:schemeClr>
                </a:solidFill>
                <a:effectLst>
                  <a:outerShdw blurRad="38100" dist="38100" dir="2700000" algn="tl">
                    <a:srgbClr val="000000">
                      <a:alpha val="43137"/>
                    </a:srgbClr>
                  </a:outerShdw>
                </a:effectLst>
                <a:latin typeface="Arial Black" panose="020B0A04020102020204" pitchFamily="34" charset="0"/>
              </a:rPr>
              <a:t>When drawing samples and administering injections use</a:t>
            </a:r>
            <a:r>
              <a:rPr lang="ru-RU" sz="5700" b="1" u="sng" dirty="0" smtClean="0">
                <a:solidFill>
                  <a:schemeClr val="accent2">
                    <a:lumMod val="75000"/>
                  </a:schemeClr>
                </a:solidFill>
                <a:effectLst>
                  <a:outerShdw blurRad="38100" dist="38100" dir="2700000" algn="tl">
                    <a:srgbClr val="000000">
                      <a:alpha val="43137"/>
                    </a:srgbClr>
                  </a:outerShdw>
                </a:effectLst>
                <a:latin typeface="Arial Black" panose="020B0A04020102020204" pitchFamily="34" charset="0"/>
              </a:rPr>
              <a:t>:</a:t>
            </a:r>
          </a:p>
          <a:p>
            <a:pPr lvl="1"/>
            <a:r>
              <a:rPr lang="en-US" sz="4800" dirty="0" smtClean="0">
                <a:effectLst>
                  <a:outerShdw blurRad="38100" dist="38100" dir="2700000" algn="tl">
                    <a:srgbClr val="000000">
                      <a:alpha val="43137"/>
                    </a:srgbClr>
                  </a:outerShdw>
                </a:effectLst>
              </a:rPr>
              <a:t>sanitary and hygiene clothes</a:t>
            </a:r>
            <a:r>
              <a:rPr lang="ru-RU" sz="4800" dirty="0" smtClean="0">
                <a:effectLst>
                  <a:outerShdw blurRad="38100" dist="38100" dir="2700000" algn="tl">
                    <a:srgbClr val="000000">
                      <a:alpha val="43137"/>
                    </a:srgbClr>
                  </a:outerShdw>
                </a:effectLst>
              </a:rPr>
              <a:t>:</a:t>
            </a:r>
          </a:p>
          <a:p>
            <a:pPr lvl="3"/>
            <a:r>
              <a:rPr lang="en-US" sz="4800" dirty="0" smtClean="0">
                <a:effectLst>
                  <a:outerShdw blurRad="38100" dist="38100" dir="2700000" algn="tl">
                    <a:srgbClr val="000000">
                      <a:alpha val="43137"/>
                    </a:srgbClr>
                  </a:outerShdw>
                </a:effectLst>
              </a:rPr>
              <a:t>robe; </a:t>
            </a:r>
            <a:endParaRPr lang="ru-RU" sz="4800" dirty="0" smtClean="0">
              <a:effectLst>
                <a:outerShdw blurRad="38100" dist="38100" dir="2700000" algn="tl">
                  <a:srgbClr val="000000">
                    <a:alpha val="43137"/>
                  </a:srgbClr>
                </a:outerShdw>
              </a:effectLst>
            </a:endParaRPr>
          </a:p>
          <a:p>
            <a:pPr lvl="3"/>
            <a:r>
              <a:rPr lang="en-US" sz="4800" dirty="0" smtClean="0">
                <a:effectLst>
                  <a:outerShdw blurRad="38100" dist="38100" dir="2700000" algn="tl">
                    <a:srgbClr val="000000">
                      <a:alpha val="43137"/>
                    </a:srgbClr>
                  </a:outerShdw>
                </a:effectLst>
              </a:rPr>
              <a:t>cap</a:t>
            </a:r>
            <a:r>
              <a:rPr lang="ru-RU" sz="4800" dirty="0" smtClean="0">
                <a:effectLst>
                  <a:outerShdw blurRad="38100" dist="38100" dir="2700000" algn="tl">
                    <a:srgbClr val="000000">
                      <a:alpha val="43137"/>
                    </a:srgbClr>
                  </a:outerShdw>
                </a:effectLst>
              </a:rPr>
              <a:t>;</a:t>
            </a:r>
          </a:p>
          <a:p>
            <a:pPr lvl="3"/>
            <a:r>
              <a:rPr lang="en-US" sz="4800" dirty="0" smtClean="0">
                <a:effectLst>
                  <a:outerShdw blurRad="38100" dist="38100" dir="2700000" algn="tl">
                    <a:srgbClr val="000000">
                      <a:alpha val="43137"/>
                    </a:srgbClr>
                  </a:outerShdw>
                </a:effectLst>
              </a:rPr>
              <a:t>apron</a:t>
            </a:r>
            <a:r>
              <a:rPr lang="ru-RU" sz="4800" dirty="0" smtClean="0">
                <a:effectLst>
                  <a:outerShdw blurRad="38100" dist="38100" dir="2700000" algn="tl">
                    <a:srgbClr val="000000">
                      <a:alpha val="43137"/>
                    </a:srgbClr>
                  </a:outerShdw>
                </a:effectLst>
              </a:rPr>
              <a:t>;</a:t>
            </a:r>
          </a:p>
          <a:p>
            <a:pPr lvl="3"/>
            <a:r>
              <a:rPr lang="en-US" sz="4800" dirty="0" smtClean="0">
                <a:effectLst>
                  <a:outerShdw blurRad="38100" dist="38100" dir="2700000" algn="tl">
                    <a:srgbClr val="000000">
                      <a:alpha val="43137"/>
                    </a:srgbClr>
                  </a:outerShdw>
                </a:effectLst>
              </a:rPr>
              <a:t>sleeves</a:t>
            </a:r>
            <a:r>
              <a:rPr lang="ru-RU" sz="4800" dirty="0" smtClean="0">
                <a:effectLst>
                  <a:outerShdw blurRad="38100" dist="38100" dir="2700000" algn="tl">
                    <a:srgbClr val="000000">
                      <a:alpha val="43137"/>
                    </a:srgbClr>
                  </a:outerShdw>
                </a:effectLst>
              </a:rPr>
              <a:t>.</a:t>
            </a:r>
          </a:p>
          <a:p>
            <a:pPr lvl="1"/>
            <a:r>
              <a:rPr lang="en-US" sz="4800" dirty="0" smtClean="0">
                <a:effectLst>
                  <a:outerShdw blurRad="38100" dist="38100" dir="2700000" algn="tl">
                    <a:srgbClr val="000000">
                      <a:alpha val="43137"/>
                    </a:srgbClr>
                  </a:outerShdw>
                </a:effectLst>
              </a:rPr>
              <a:t>individual protective means </a:t>
            </a:r>
            <a:r>
              <a:rPr lang="ru-RU" sz="4800" dirty="0" smtClean="0">
                <a:effectLst>
                  <a:outerShdw blurRad="38100" dist="38100" dir="2700000" algn="tl">
                    <a:srgbClr val="000000">
                      <a:alpha val="43137"/>
                    </a:srgbClr>
                  </a:outerShdw>
                </a:effectLst>
              </a:rPr>
              <a:t>:</a:t>
            </a:r>
          </a:p>
          <a:p>
            <a:pPr lvl="3"/>
            <a:r>
              <a:rPr lang="en-US" sz="4800" dirty="0" smtClean="0">
                <a:effectLst>
                  <a:outerShdw blurRad="38100" dist="38100" dir="2700000" algn="tl">
                    <a:srgbClr val="000000">
                      <a:alpha val="43137"/>
                    </a:srgbClr>
                  </a:outerShdw>
                </a:effectLst>
              </a:rPr>
              <a:t>gloves</a:t>
            </a:r>
            <a:r>
              <a:rPr lang="ru-RU" sz="4800" dirty="0" smtClean="0">
                <a:effectLst>
                  <a:outerShdw blurRad="38100" dist="38100" dir="2700000" algn="tl">
                    <a:srgbClr val="000000">
                      <a:alpha val="43137"/>
                    </a:srgbClr>
                  </a:outerShdw>
                </a:effectLst>
              </a:rPr>
              <a:t>;</a:t>
            </a:r>
          </a:p>
          <a:p>
            <a:pPr lvl="3"/>
            <a:r>
              <a:rPr lang="en-US" sz="4800" dirty="0" smtClean="0">
                <a:effectLst>
                  <a:outerShdw blurRad="38100" dist="38100" dir="2700000" algn="tl">
                    <a:srgbClr val="000000">
                      <a:alpha val="43137"/>
                    </a:srgbClr>
                  </a:outerShdw>
                </a:effectLst>
              </a:rPr>
              <a:t>mask</a:t>
            </a:r>
            <a:r>
              <a:rPr lang="ru-RU" sz="4800" dirty="0" smtClean="0">
                <a:effectLst>
                  <a:outerShdw blurRad="38100" dist="38100" dir="2700000" algn="tl">
                    <a:srgbClr val="000000">
                      <a:alpha val="43137"/>
                    </a:srgbClr>
                  </a:outerShdw>
                </a:effectLst>
              </a:rPr>
              <a:t>;</a:t>
            </a:r>
          </a:p>
          <a:p>
            <a:pPr lvl="3"/>
            <a:r>
              <a:rPr lang="en-US" sz="4800" dirty="0" smtClean="0">
                <a:effectLst>
                  <a:outerShdw blurRad="38100" dist="38100" dir="2700000" algn="tl">
                    <a:srgbClr val="000000">
                      <a:alpha val="43137"/>
                    </a:srgbClr>
                  </a:outerShdw>
                </a:effectLst>
              </a:rPr>
              <a:t>protective glasses</a:t>
            </a:r>
            <a:r>
              <a:rPr lang="ru-RU" sz="4800" dirty="0" smtClean="0">
                <a:effectLst>
                  <a:outerShdw blurRad="38100" dist="38100" dir="2700000" algn="tl">
                    <a:srgbClr val="000000">
                      <a:alpha val="43137"/>
                    </a:srgbClr>
                  </a:outerShdw>
                </a:effectLst>
              </a:rPr>
              <a:t>.</a:t>
            </a:r>
            <a:endParaRPr lang="ru-RU" dirty="0" smtClean="0"/>
          </a:p>
          <a:p>
            <a:endParaRPr lang="ru-RU" dirty="0"/>
          </a:p>
        </p:txBody>
      </p:sp>
    </p:spTree>
    <p:extLst>
      <p:ext uri="{BB962C8B-B14F-4D97-AF65-F5344CB8AC3E}">
        <p14:creationId xmlns:p14="http://schemas.microsoft.com/office/powerpoint/2010/main" val="5536625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par>
                                <p:cTn id="10" presetID="3" presetClass="entr" presetSubtype="1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par>
                          <p:cTn id="21" fill="hold">
                            <p:stCondLst>
                              <p:cond delay="500"/>
                            </p:stCondLst>
                            <p:childTnLst>
                              <p:par>
                                <p:cTn id="22" presetID="1" presetClass="entr" presetSubtype="0" fill="hold" nodeType="after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childTnLst>
                                </p:cTn>
                              </p:par>
                              <p:par>
                                <p:cTn id="24" presetID="3"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horizontal)">
                                      <p:cBhvr>
                                        <p:cTn id="26" dur="500"/>
                                        <p:tgtEl>
                                          <p:spTgt spid="4"/>
                                        </p:tgtEl>
                                      </p:cBhvr>
                                    </p:animEffect>
                                  </p:childTnLst>
                                </p:cTn>
                              </p:par>
                              <p:par>
                                <p:cTn id="27" presetID="1"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2493.jpg"/>
          <p:cNvPicPr>
            <a:picLocks noChangeAspect="1"/>
          </p:cNvPicPr>
          <p:nvPr/>
        </p:nvPicPr>
        <p:blipFill rotWithShape="1">
          <a:blip r:embed="rId2" cstate="print"/>
          <a:srcRect r="3217"/>
          <a:stretch/>
        </p:blipFill>
        <p:spPr>
          <a:xfrm>
            <a:off x="4811266" y="3293407"/>
            <a:ext cx="4332734" cy="3357562"/>
          </a:xfrm>
          <a:prstGeom prst="rect">
            <a:avLst/>
          </a:prstGeom>
        </p:spPr>
      </p:pic>
      <p:sp>
        <p:nvSpPr>
          <p:cNvPr id="2" name="Заголовок 1"/>
          <p:cNvSpPr>
            <a:spLocks noGrp="1"/>
          </p:cNvSpPr>
          <p:nvPr>
            <p:ph type="title"/>
          </p:nvPr>
        </p:nvSpPr>
        <p:spPr>
          <a:xfrm>
            <a:off x="-161825" y="1268760"/>
            <a:ext cx="9108504" cy="564672"/>
          </a:xfrm>
        </p:spPr>
        <p:txBody>
          <a:bodyPr>
            <a:noAutofit/>
          </a:bodyPr>
          <a:lstStyle/>
          <a:p>
            <a:pPr algn="ctr"/>
            <a:r>
              <a:rPr lang="en-US" sz="4800" b="1" dirty="0" smtClean="0">
                <a:effectLst>
                  <a:outerShdw blurRad="38100" dist="38100" dir="2700000" algn="tl">
                    <a:srgbClr val="000000">
                      <a:alpha val="43137"/>
                    </a:srgbClr>
                  </a:outerShdw>
                </a:effectLst>
                <a:latin typeface="Arial Black" panose="020B0A04020102020204" pitchFamily="34" charset="0"/>
              </a:rPr>
              <a:t>WHEN ADMINISTERING INJECTIONS</a:t>
            </a:r>
            <a:r>
              <a:rPr lang="ru-RU" sz="4800" b="1" dirty="0" smtClean="0">
                <a:effectLst>
                  <a:outerShdw blurRad="38100" dist="38100" dir="2700000" algn="tl">
                    <a:srgbClr val="000000">
                      <a:alpha val="43137"/>
                    </a:srgbClr>
                  </a:outerShdw>
                </a:effectLst>
                <a:latin typeface="Arial Black" panose="020B0A04020102020204" pitchFamily="34" charset="0"/>
              </a:rPr>
              <a:t>:</a:t>
            </a:r>
            <a:endParaRPr lang="ru-RU" sz="4800" b="1" dirty="0">
              <a:effectLst>
                <a:outerShdw blurRad="38100" dist="38100" dir="2700000" algn="tl">
                  <a:srgbClr val="000000">
                    <a:alpha val="43137"/>
                  </a:srgbClr>
                </a:outerShdw>
              </a:effectLst>
              <a:latin typeface="Arial Black" panose="020B0A04020102020204" pitchFamily="34" charset="0"/>
            </a:endParaRPr>
          </a:p>
        </p:txBody>
      </p:sp>
      <p:sp>
        <p:nvSpPr>
          <p:cNvPr id="3" name="Объект 2"/>
          <p:cNvSpPr>
            <a:spLocks noGrp="1"/>
          </p:cNvSpPr>
          <p:nvPr>
            <p:ph idx="1"/>
          </p:nvPr>
        </p:nvSpPr>
        <p:spPr>
          <a:xfrm>
            <a:off x="35496" y="1628800"/>
            <a:ext cx="8928992" cy="5400600"/>
          </a:xfrm>
        </p:spPr>
        <p:txBody>
          <a:bodyPr>
            <a:normAutofit/>
          </a:bodyPr>
          <a:lstStyle/>
          <a:p>
            <a:pPr>
              <a:defRPr/>
            </a:pPr>
            <a:r>
              <a:rPr lang="en-US" sz="3200" dirty="0" smtClean="0">
                <a:effectLst>
                  <a:outerShdw blurRad="38100" dist="38100" dir="2700000" algn="tl">
                    <a:srgbClr val="000000">
                      <a:alpha val="43137"/>
                    </a:srgbClr>
                  </a:outerShdw>
                </a:effectLst>
              </a:rPr>
              <a:t>check notes in the administering register;</a:t>
            </a:r>
          </a:p>
          <a:p>
            <a:pPr>
              <a:defRPr/>
            </a:pPr>
            <a:r>
              <a:rPr lang="en-US" sz="3200" dirty="0" smtClean="0">
                <a:effectLst>
                  <a:outerShdw blurRad="38100" dist="38100" dir="2700000" algn="tl">
                    <a:srgbClr val="000000">
                      <a:alpha val="43137"/>
                    </a:srgbClr>
                  </a:outerShdw>
                </a:effectLst>
              </a:rPr>
              <a:t>wash your hands properly;</a:t>
            </a:r>
          </a:p>
          <a:p>
            <a:pPr>
              <a:defRPr/>
            </a:pPr>
            <a:r>
              <a:rPr lang="en-US" sz="3200" dirty="0" smtClean="0">
                <a:effectLst>
                  <a:outerShdw blurRad="38100" dist="38100" dir="2700000" algn="tl">
                    <a:srgbClr val="000000">
                      <a:alpha val="43137"/>
                    </a:srgbClr>
                  </a:outerShdw>
                </a:effectLst>
              </a:rPr>
              <a:t>take on the gloves;</a:t>
            </a:r>
          </a:p>
          <a:p>
            <a:pPr>
              <a:defRPr/>
            </a:pPr>
            <a:r>
              <a:rPr lang="en-US" sz="3200" dirty="0" smtClean="0">
                <a:effectLst>
                  <a:outerShdw blurRad="38100" dist="38100" dir="2700000" algn="tl">
                    <a:srgbClr val="000000">
                      <a:alpha val="43137"/>
                    </a:srgbClr>
                  </a:outerShdw>
                </a:effectLst>
              </a:rPr>
              <a:t>read the bottle or ampoule label</a:t>
            </a:r>
            <a:endParaRPr lang="ru-RU" sz="3200" dirty="0">
              <a:effectLst>
                <a:outerShdw blurRad="38100" dist="38100" dir="2700000" algn="tl">
                  <a:srgbClr val="000000">
                    <a:alpha val="43137"/>
                  </a:srgbClr>
                </a:outerShdw>
              </a:effectLst>
            </a:endParaRPr>
          </a:p>
          <a:p>
            <a:pPr marL="0" indent="0">
              <a:buNone/>
              <a:defRPr/>
            </a:pPr>
            <a:r>
              <a:rPr lang="en-US" sz="3200" dirty="0" smtClean="0">
                <a:effectLst>
                  <a:outerShdw blurRad="38100" dist="38100" dir="2700000" algn="tl">
                    <a:srgbClr val="000000">
                      <a:alpha val="43137"/>
                    </a:srgbClr>
                  </a:outerShdw>
                </a:effectLst>
              </a:rPr>
              <a:t>carefully;</a:t>
            </a:r>
          </a:p>
          <a:p>
            <a:pPr>
              <a:defRPr/>
            </a:pPr>
            <a:r>
              <a:rPr lang="en-US" sz="3200" dirty="0" smtClean="0">
                <a:effectLst>
                  <a:outerShdw blurRad="38100" dist="38100" dir="2700000" algn="tl">
                    <a:srgbClr val="000000">
                      <a:alpha val="43137"/>
                    </a:srgbClr>
                  </a:outerShdw>
                </a:effectLst>
              </a:rPr>
              <a:t>check the sell-by date.</a:t>
            </a:r>
          </a:p>
          <a:p>
            <a:pPr>
              <a:defRPr/>
            </a:pPr>
            <a:r>
              <a:rPr lang="en-US" sz="3200" dirty="0" smtClean="0">
                <a:effectLst>
                  <a:outerShdw blurRad="38100" dist="38100" dir="2700000" algn="tl">
                    <a:srgbClr val="000000">
                      <a:alpha val="43137"/>
                    </a:srgbClr>
                  </a:outerShdw>
                </a:effectLst>
              </a:rPr>
              <a:t>open the bottle or ampoule</a:t>
            </a:r>
            <a:endParaRPr lang="ru-RU" sz="3200" dirty="0" smtClean="0">
              <a:effectLst>
                <a:outerShdw blurRad="38100" dist="38100" dir="2700000" algn="tl">
                  <a:srgbClr val="000000">
                    <a:alpha val="43137"/>
                  </a:srgbClr>
                </a:outerShdw>
              </a:effectLst>
            </a:endParaRPr>
          </a:p>
          <a:p>
            <a:pPr marL="0" indent="0">
              <a:buNone/>
              <a:defRPr/>
            </a:pPr>
            <a:r>
              <a:rPr lang="en-US" sz="3200" dirty="0" smtClean="0">
                <a:effectLst>
                  <a:outerShdw blurRad="38100" dist="38100" dir="2700000" algn="tl">
                    <a:srgbClr val="000000">
                      <a:alpha val="43137"/>
                    </a:srgbClr>
                  </a:outerShdw>
                </a:effectLst>
              </a:rPr>
              <a:t>carefully </a:t>
            </a:r>
            <a:r>
              <a:rPr lang="ru-RU" sz="3200" dirty="0" smtClean="0">
                <a:effectLst>
                  <a:outerShdw blurRad="38100" dist="38100" dir="2700000" algn="tl">
                    <a:srgbClr val="000000">
                      <a:alpha val="43137"/>
                    </a:srgbClr>
                  </a:outerShdw>
                </a:effectLst>
              </a:rPr>
              <a:t>.</a:t>
            </a:r>
            <a:endParaRPr lang="ru-RU"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466169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4" presetClass="entr" presetSubtype="1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ox(in)">
                                      <p:cBhvr>
                                        <p:cTn id="9" dur="500"/>
                                        <p:tgtEl>
                                          <p:spTgt spid="5"/>
                                        </p:tgtEl>
                                      </p:cBhvr>
                                    </p:animEffect>
                                  </p:childTnLst>
                                </p:cTn>
                              </p:par>
                            </p:childTnLst>
                          </p:cTn>
                        </p:par>
                        <p:par>
                          <p:cTn id="10" fill="hold">
                            <p:stCondLst>
                              <p:cond delay="500"/>
                            </p:stCondLst>
                            <p:childTnLst>
                              <p:par>
                                <p:cTn id="11" presetID="1"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childTnLst>
                                </p:cTn>
                              </p:par>
                            </p:childTnLst>
                          </p:cTn>
                        </p:par>
                        <p:par>
                          <p:cTn id="28" fill="hold">
                            <p:stCondLst>
                              <p:cond delay="500"/>
                            </p:stCondLst>
                            <p:childTnLst>
                              <p:par>
                                <p:cTn id="29" presetID="1"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par>
                          <p:cTn id="31" fill="hold">
                            <p:stCondLst>
                              <p:cond delay="500"/>
                            </p:stCondLst>
                            <p:childTnLst>
                              <p:par>
                                <p:cTn id="32" presetID="1" presetClass="entr" presetSubtype="0" fill="hold" nodeType="after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ап.jpg"/>
          <p:cNvPicPr>
            <a:picLocks noChangeAspect="1"/>
          </p:cNvPicPr>
          <p:nvPr/>
        </p:nvPicPr>
        <p:blipFill>
          <a:blip r:embed="rId2" cstate="print"/>
          <a:srcRect l="1856" t="1639"/>
          <a:stretch>
            <a:fillRect/>
          </a:stretch>
        </p:blipFill>
        <p:spPr>
          <a:xfrm>
            <a:off x="4286248" y="1772816"/>
            <a:ext cx="4857752" cy="4286256"/>
          </a:xfrm>
          <a:prstGeom prst="rect">
            <a:avLst/>
          </a:prstGeom>
          <a:ln>
            <a:noFill/>
          </a:ln>
          <a:effectLst>
            <a:softEdge rad="112500"/>
          </a:effectLst>
        </p:spPr>
      </p:pic>
      <p:sp>
        <p:nvSpPr>
          <p:cNvPr id="2" name="Заголовок 1"/>
          <p:cNvSpPr>
            <a:spLocks noGrp="1"/>
          </p:cNvSpPr>
          <p:nvPr>
            <p:ph type="title"/>
          </p:nvPr>
        </p:nvSpPr>
        <p:spPr>
          <a:xfrm>
            <a:off x="457200" y="704088"/>
            <a:ext cx="8229600" cy="60616"/>
          </a:xfrm>
        </p:spPr>
        <p:txBody>
          <a:bodyPr>
            <a:normAutofit fontScale="90000"/>
          </a:bodyPr>
          <a:lstStyle/>
          <a:p>
            <a:endParaRPr lang="ru-RU" dirty="0"/>
          </a:p>
        </p:txBody>
      </p:sp>
      <p:sp>
        <p:nvSpPr>
          <p:cNvPr id="3" name="Объект 2"/>
          <p:cNvSpPr>
            <a:spLocks noGrp="1"/>
          </p:cNvSpPr>
          <p:nvPr>
            <p:ph idx="1"/>
          </p:nvPr>
        </p:nvSpPr>
        <p:spPr>
          <a:xfrm>
            <a:off x="35496" y="905300"/>
            <a:ext cx="9144000" cy="6021288"/>
          </a:xfrm>
        </p:spPr>
        <p:txBody>
          <a:bodyPr>
            <a:normAutofit fontScale="70000" lnSpcReduction="20000"/>
          </a:bodyPr>
          <a:lstStyle/>
          <a:p>
            <a:r>
              <a:rPr lang="en-US" sz="5800" b="1" dirty="0" smtClean="0">
                <a:effectLst>
                  <a:outerShdw blurRad="38100" dist="38100" dir="2700000" algn="tl">
                    <a:srgbClr val="000000">
                      <a:alpha val="43137"/>
                    </a:srgbClr>
                  </a:outerShdw>
                </a:effectLst>
              </a:rPr>
              <a:t>Single use objects:</a:t>
            </a:r>
            <a:endParaRPr lang="ru-RU" sz="5800" b="1" dirty="0" smtClean="0">
              <a:effectLst>
                <a:outerShdw blurRad="38100" dist="38100" dir="2700000" algn="tl">
                  <a:srgbClr val="000000">
                    <a:alpha val="43137"/>
                  </a:srgbClr>
                </a:outerShdw>
              </a:effectLst>
            </a:endParaRPr>
          </a:p>
          <a:p>
            <a:pPr lvl="2"/>
            <a:r>
              <a:rPr lang="en-US" sz="6000" b="1" dirty="0" smtClean="0">
                <a:solidFill>
                  <a:srgbClr val="000000"/>
                </a:solidFill>
                <a:effectLst>
                  <a:outerShdw blurRad="38100" dist="38100" dir="2700000" algn="tl">
                    <a:srgbClr val="000000">
                      <a:alpha val="43137"/>
                    </a:srgbClr>
                  </a:outerShdw>
                </a:effectLst>
              </a:rPr>
              <a:t>syringes</a:t>
            </a:r>
            <a:r>
              <a:rPr lang="ru-RU" sz="5800" b="1" dirty="0" smtClean="0">
                <a:effectLst>
                  <a:outerShdw blurRad="38100" dist="38100" dir="2700000" algn="tl">
                    <a:srgbClr val="000000">
                      <a:alpha val="43137"/>
                    </a:srgbClr>
                  </a:outerShdw>
                </a:effectLst>
              </a:rPr>
              <a:t>,</a:t>
            </a:r>
            <a:endParaRPr lang="ru-RU" sz="5800" b="1" dirty="0">
              <a:effectLst>
                <a:outerShdw blurRad="38100" dist="38100" dir="2700000" algn="tl">
                  <a:srgbClr val="000000">
                    <a:alpha val="43137"/>
                  </a:srgbClr>
                </a:outerShdw>
              </a:effectLst>
            </a:endParaRPr>
          </a:p>
          <a:p>
            <a:pPr lvl="2"/>
            <a:r>
              <a:rPr lang="en-US" sz="5800" b="1" dirty="0" smtClean="0">
                <a:effectLst>
                  <a:outerShdw blurRad="38100" dist="38100" dir="2700000" algn="tl">
                    <a:srgbClr val="000000">
                      <a:alpha val="43137"/>
                    </a:srgbClr>
                  </a:outerShdw>
                </a:effectLst>
              </a:rPr>
              <a:t>medical dressing</a:t>
            </a:r>
            <a:r>
              <a:rPr lang="ru-RU" sz="5800" b="1" dirty="0" smtClean="0">
                <a:effectLst>
                  <a:outerShdw blurRad="38100" dist="38100" dir="2700000" algn="tl">
                    <a:srgbClr val="000000">
                      <a:alpha val="43137"/>
                    </a:srgbClr>
                  </a:outerShdw>
                </a:effectLst>
              </a:rPr>
              <a:t>,</a:t>
            </a:r>
            <a:endParaRPr lang="ru-RU" sz="5800" b="1" dirty="0">
              <a:effectLst>
                <a:outerShdw blurRad="38100" dist="38100" dir="2700000" algn="tl">
                  <a:srgbClr val="000000">
                    <a:alpha val="43137"/>
                  </a:srgbClr>
                </a:outerShdw>
              </a:effectLst>
            </a:endParaRPr>
          </a:p>
          <a:p>
            <a:pPr lvl="2"/>
            <a:r>
              <a:rPr lang="en-US" sz="5800" b="1" dirty="0" smtClean="0">
                <a:effectLst>
                  <a:outerShdw blurRad="38100" dist="38100" dir="2700000" algn="tl">
                    <a:srgbClr val="000000">
                      <a:alpha val="43137"/>
                    </a:srgbClr>
                  </a:outerShdw>
                </a:effectLst>
              </a:rPr>
              <a:t>gloves</a:t>
            </a:r>
            <a:r>
              <a:rPr lang="ru-RU" sz="5800" b="1" dirty="0" smtClean="0">
                <a:effectLst>
                  <a:outerShdw blurRad="38100" dist="38100" dir="2700000" algn="tl">
                    <a:srgbClr val="000000">
                      <a:alpha val="43137"/>
                    </a:srgbClr>
                  </a:outerShdw>
                </a:effectLst>
              </a:rPr>
              <a:t>,</a:t>
            </a:r>
            <a:endParaRPr lang="ru-RU" sz="5800" b="1" dirty="0">
              <a:effectLst>
                <a:outerShdw blurRad="38100" dist="38100" dir="2700000" algn="tl">
                  <a:srgbClr val="000000">
                    <a:alpha val="43137"/>
                  </a:srgbClr>
                </a:outerShdw>
              </a:effectLst>
            </a:endParaRPr>
          </a:p>
          <a:p>
            <a:pPr lvl="2"/>
            <a:r>
              <a:rPr lang="en-US" sz="5800" b="1" dirty="0" smtClean="0">
                <a:effectLst>
                  <a:outerShdw blurRad="38100" dist="38100" dir="2700000" algn="tl">
                    <a:srgbClr val="000000">
                      <a:alpha val="43137"/>
                    </a:srgbClr>
                  </a:outerShdw>
                </a:effectLst>
              </a:rPr>
              <a:t>masks</a:t>
            </a:r>
            <a:endParaRPr lang="ru-RU" sz="5800" b="1" dirty="0">
              <a:effectLst>
                <a:outerShdw blurRad="38100" dist="38100" dir="2700000" algn="tl">
                  <a:srgbClr val="000000">
                    <a:alpha val="43137"/>
                  </a:srgbClr>
                </a:outerShdw>
              </a:effectLst>
            </a:endParaRPr>
          </a:p>
          <a:p>
            <a:pPr marL="0" indent="0">
              <a:buNone/>
            </a:pPr>
            <a:r>
              <a:rPr lang="ru-RU" sz="4400" dirty="0" smtClean="0">
                <a:effectLst>
                  <a:outerShdw blurRad="38100" dist="38100" dir="2700000" algn="tl">
                    <a:srgbClr val="000000">
                      <a:alpha val="43137"/>
                    </a:srgbClr>
                  </a:outerShdw>
                </a:effectLst>
              </a:rPr>
              <a:t>     </a:t>
            </a:r>
          </a:p>
          <a:p>
            <a:pPr marL="0" indent="0" algn="ctr">
              <a:buNone/>
            </a:pPr>
            <a:r>
              <a:rPr lang="en-US" sz="8000" b="1" u="sng" dirty="0" smtClean="0">
                <a:solidFill>
                  <a:srgbClr val="FF0000"/>
                </a:solidFill>
                <a:effectLst>
                  <a:outerShdw blurRad="38100" dist="38100" dir="2700000" algn="tl">
                    <a:srgbClr val="000000">
                      <a:alpha val="43137"/>
                    </a:srgbClr>
                  </a:outerShdw>
                </a:effectLst>
                <a:latin typeface="Arial Black" panose="020B0A04020102020204" pitchFamily="34" charset="0"/>
              </a:rPr>
              <a:t>MUST BE DISPOSED IN ACCORDANCE WITH DISPOSAL RULES.</a:t>
            </a:r>
            <a:endParaRPr lang="ru-RU" sz="7300" b="1" dirty="0" smtClean="0">
              <a:latin typeface="Arial Black" panose="020B0A04020102020204" pitchFamily="34" charset="0"/>
            </a:endParaRPr>
          </a:p>
        </p:txBody>
      </p:sp>
    </p:spTree>
    <p:extLst>
      <p:ext uri="{BB962C8B-B14F-4D97-AF65-F5344CB8AC3E}">
        <p14:creationId xmlns:p14="http://schemas.microsoft.com/office/powerpoint/2010/main" val="19486562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par>
                          <p:cTn id="16" fill="hold">
                            <p:stCondLst>
                              <p:cond delay="1500"/>
                            </p:stCondLst>
                            <p:childTnLst>
                              <p:par>
                                <p:cTn id="17" presetID="1" presetClass="entr" presetSubtype="0" fill="hold" nodeType="afterEffect">
                                  <p:stCondLst>
                                    <p:cond delay="50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
                                        <p:tgtEl>
                                          <p:spTgt spid="4"/>
                                        </p:tgtEl>
                                      </p:cBhvr>
                                    </p:animEffect>
                                  </p:childTnLst>
                                </p:cTn>
                              </p:par>
                            </p:childTnLst>
                          </p:cTn>
                        </p:par>
                        <p:par>
                          <p:cTn id="22" fill="hold">
                            <p:stCondLst>
                              <p:cond delay="2000"/>
                            </p:stCondLst>
                            <p:childTnLst>
                              <p:par>
                                <p:cTn id="23" presetID="2" presetClass="entr" presetSubtype="4" fill="hold"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e277883b115a.jpg"/>
          <p:cNvPicPr>
            <a:picLocks noChangeAspect="1"/>
          </p:cNvPicPr>
          <p:nvPr/>
        </p:nvPicPr>
        <p:blipFill>
          <a:blip r:embed="rId2" cstate="print"/>
          <a:stretch>
            <a:fillRect/>
          </a:stretch>
        </p:blipFill>
        <p:spPr>
          <a:xfrm>
            <a:off x="4572569" y="3786190"/>
            <a:ext cx="4571431" cy="3000372"/>
          </a:xfrm>
          <a:prstGeom prst="rect">
            <a:avLst/>
          </a:prstGeom>
        </p:spPr>
      </p:pic>
      <p:sp>
        <p:nvSpPr>
          <p:cNvPr id="2" name="Заголовок 1"/>
          <p:cNvSpPr>
            <a:spLocks noGrp="1"/>
          </p:cNvSpPr>
          <p:nvPr>
            <p:ph type="title"/>
          </p:nvPr>
        </p:nvSpPr>
        <p:spPr>
          <a:xfrm>
            <a:off x="323528" y="372704"/>
            <a:ext cx="8229600" cy="936104"/>
          </a:xfrm>
        </p:spPr>
        <p:txBody>
          <a:bodyPr>
            <a:normAutofit/>
          </a:bodyPr>
          <a:lstStyle/>
          <a:p>
            <a:pPr algn="ctr"/>
            <a:r>
              <a:rPr lang="en-US" sz="5400" b="1" dirty="0" smtClean="0">
                <a:effectLst>
                  <a:outerShdw blurRad="38100" dist="38100" dir="2700000" algn="tl">
                    <a:srgbClr val="000000">
                      <a:alpha val="43137"/>
                    </a:srgbClr>
                  </a:outerShdw>
                </a:effectLst>
                <a:latin typeface="Arial Black" panose="020B0A04020102020204" pitchFamily="34" charset="0"/>
              </a:rPr>
              <a:t>BE ATTENTIVE </a:t>
            </a:r>
            <a:endParaRPr lang="ru-RU" sz="5400" b="1" dirty="0">
              <a:effectLst>
                <a:outerShdw blurRad="38100" dist="38100" dir="2700000" algn="tl">
                  <a:srgbClr val="000000">
                    <a:alpha val="43137"/>
                  </a:srgbClr>
                </a:outerShdw>
              </a:effectLst>
              <a:latin typeface="Arial Black" panose="020B0A04020102020204" pitchFamily="34" charset="0"/>
            </a:endParaRPr>
          </a:p>
        </p:txBody>
      </p:sp>
      <p:sp>
        <p:nvSpPr>
          <p:cNvPr id="3" name="Объект 2"/>
          <p:cNvSpPr>
            <a:spLocks noGrp="1"/>
          </p:cNvSpPr>
          <p:nvPr>
            <p:ph idx="1"/>
          </p:nvPr>
        </p:nvSpPr>
        <p:spPr>
          <a:xfrm>
            <a:off x="35496" y="1340768"/>
            <a:ext cx="5904656" cy="5328592"/>
          </a:xfrm>
        </p:spPr>
        <p:txBody>
          <a:bodyPr>
            <a:noAutofit/>
          </a:bodyPr>
          <a:lstStyle/>
          <a:p>
            <a:pPr>
              <a:defRPr/>
            </a:pPr>
            <a:r>
              <a:rPr lang="en-US" sz="3600" dirty="0" smtClean="0">
                <a:effectLst>
                  <a:outerShdw blurRad="38100" dist="38100" dir="2700000" algn="tl">
                    <a:srgbClr val="000000">
                      <a:alpha val="43137"/>
                    </a:srgbClr>
                  </a:outerShdw>
                </a:effectLst>
              </a:rPr>
              <a:t>when working with piercing and cutting objects </a:t>
            </a:r>
            <a:r>
              <a:rPr lang="ru-RU" sz="3600" dirty="0" smtClean="0">
                <a:effectLst>
                  <a:outerShdw blurRad="38100" dist="38100" dir="2700000" algn="tl">
                    <a:srgbClr val="000000">
                      <a:alpha val="43137"/>
                    </a:srgbClr>
                  </a:outerShdw>
                </a:effectLst>
              </a:rPr>
              <a:t>(</a:t>
            </a:r>
            <a:r>
              <a:rPr lang="en-US" sz="3600" dirty="0" smtClean="0">
                <a:effectLst>
                  <a:outerShdw blurRad="38100" dist="38100" dir="2700000" algn="tl">
                    <a:srgbClr val="000000">
                      <a:alpha val="43137"/>
                    </a:srgbClr>
                  </a:outerShdw>
                </a:effectLst>
              </a:rPr>
              <a:t>needles</a:t>
            </a:r>
            <a:r>
              <a:rPr lang="ru-RU" sz="36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scalpels</a:t>
            </a:r>
            <a:r>
              <a:rPr lang="ru-RU" sz="36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scissors, etc.</a:t>
            </a:r>
            <a:r>
              <a:rPr lang="ru-RU" sz="3600" dirty="0" smtClean="0">
                <a:effectLst>
                  <a:outerShdw blurRad="38100" dist="38100" dir="2700000" algn="tl">
                    <a:srgbClr val="000000">
                      <a:alpha val="43137"/>
                    </a:srgbClr>
                  </a:outerShdw>
                </a:effectLst>
              </a:rPr>
              <a:t>)</a:t>
            </a:r>
          </a:p>
          <a:p>
            <a:pPr>
              <a:defRPr/>
            </a:pPr>
            <a:r>
              <a:rPr lang="en-US" sz="3600" dirty="0" smtClean="0">
                <a:effectLst>
                  <a:outerShdw blurRad="38100" dist="38100" dir="2700000" algn="tl">
                    <a:srgbClr val="000000">
                      <a:alpha val="43137"/>
                    </a:srgbClr>
                  </a:outerShdw>
                </a:effectLst>
              </a:rPr>
              <a:t>when working with glassware</a:t>
            </a:r>
            <a:endParaRPr lang="ru-RU" sz="3600" dirty="0" smtClean="0">
              <a:effectLst>
                <a:outerShdw blurRad="38100" dist="38100" dir="2700000" algn="tl">
                  <a:srgbClr val="000000">
                    <a:alpha val="43137"/>
                  </a:srgbClr>
                </a:outerShdw>
              </a:effectLst>
            </a:endParaRPr>
          </a:p>
          <a:p>
            <a:pPr marL="0" indent="0">
              <a:buNone/>
              <a:defRPr/>
            </a:pPr>
            <a:r>
              <a:rPr lang="ru-RU" sz="36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ampoules</a:t>
            </a:r>
            <a:r>
              <a:rPr lang="ru-RU" sz="36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bottles</a:t>
            </a:r>
            <a:r>
              <a:rPr lang="ru-RU" sz="3600" dirty="0" smtClean="0">
                <a:effectLst>
                  <a:outerShdw blurRad="38100" dist="38100" dir="2700000" algn="tl">
                    <a:srgbClr val="000000">
                      <a:alpha val="43137"/>
                    </a:srgbClr>
                  </a:outerShdw>
                </a:effectLst>
              </a:rPr>
              <a:t>,</a:t>
            </a:r>
          </a:p>
          <a:p>
            <a:pPr marL="0" indent="0">
              <a:buNone/>
              <a:defRPr/>
            </a:pPr>
            <a:r>
              <a:rPr lang="ru-RU" sz="36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vials</a:t>
            </a:r>
            <a:r>
              <a:rPr lang="ru-RU" sz="36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test-tubes, etc.)</a:t>
            </a:r>
            <a:endParaRPr lang="ru-RU" sz="3600" b="1" dirty="0">
              <a:effectLst>
                <a:outerShdw blurRad="38100" dist="38100" dir="2700000" algn="tl">
                  <a:srgbClr val="000000">
                    <a:alpha val="43137"/>
                  </a:srgbClr>
                </a:outerShdw>
              </a:effectLst>
            </a:endParaRPr>
          </a:p>
        </p:txBody>
      </p:sp>
      <p:pic>
        <p:nvPicPr>
          <p:cNvPr id="4" name="Рисунок 3" descr="medinst023_.png"/>
          <p:cNvPicPr>
            <a:picLocks noChangeAspect="1"/>
          </p:cNvPicPr>
          <p:nvPr/>
        </p:nvPicPr>
        <p:blipFill>
          <a:blip r:embed="rId3" cstate="print"/>
          <a:stretch>
            <a:fillRect/>
          </a:stretch>
        </p:blipFill>
        <p:spPr>
          <a:xfrm>
            <a:off x="5715008" y="1071546"/>
            <a:ext cx="3226885" cy="2775293"/>
          </a:xfrm>
          <a:prstGeom prst="rect">
            <a:avLst/>
          </a:prstGeom>
        </p:spPr>
      </p:pic>
    </p:spTree>
    <p:extLst>
      <p:ext uri="{BB962C8B-B14F-4D97-AF65-F5344CB8AC3E}">
        <p14:creationId xmlns:p14="http://schemas.microsoft.com/office/powerpoint/2010/main" val="39070201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3" presetClass="entr" presetSubtype="1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500"/>
                                        <p:tgtEl>
                                          <p:spTgt spid="4"/>
                                        </p:tgtEl>
                                      </p:cBhvr>
                                    </p:animEffect>
                                  </p:childTnLst>
                                </p:cTn>
                              </p:par>
                            </p:childTnLst>
                          </p:cTn>
                        </p:par>
                        <p:par>
                          <p:cTn id="10" fill="hold">
                            <p:stCondLst>
                              <p:cond delay="500"/>
                            </p:stCondLst>
                            <p:childTnLst>
                              <p:par>
                                <p:cTn id="11" presetID="1"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par>
                          <p:cTn id="16" fill="hold">
                            <p:stCondLst>
                              <p:cond delay="1000"/>
                            </p:stCondLst>
                            <p:childTnLst>
                              <p:par>
                                <p:cTn id="17" presetID="1" presetClass="entr" presetSubtype="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childTnLst>
                          </p:cTn>
                        </p:par>
                        <p:par>
                          <p:cTn id="22" fill="hold">
                            <p:stCondLst>
                              <p:cond delay="1000"/>
                            </p:stCondLst>
                            <p:childTnLst>
                              <p:par>
                                <p:cTn id="23" presetID="1" presetClass="entr" presetSubtype="0" fill="hold"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porez_palec.jpg"/>
          <p:cNvPicPr>
            <a:picLocks noChangeAspect="1"/>
          </p:cNvPicPr>
          <p:nvPr/>
        </p:nvPicPr>
        <p:blipFill>
          <a:blip r:embed="rId2" cstate="print"/>
          <a:stretch>
            <a:fillRect/>
          </a:stretch>
        </p:blipFill>
        <p:spPr>
          <a:xfrm>
            <a:off x="4143372" y="3537583"/>
            <a:ext cx="5000628" cy="3320417"/>
          </a:xfrm>
          <a:prstGeom prst="rect">
            <a:avLst/>
          </a:prstGeom>
        </p:spPr>
      </p:pic>
      <p:sp>
        <p:nvSpPr>
          <p:cNvPr id="2" name="Заголовок 1"/>
          <p:cNvSpPr>
            <a:spLocks noGrp="1"/>
          </p:cNvSpPr>
          <p:nvPr>
            <p:ph type="title"/>
          </p:nvPr>
        </p:nvSpPr>
        <p:spPr>
          <a:xfrm>
            <a:off x="457200" y="704088"/>
            <a:ext cx="8229600" cy="636680"/>
          </a:xfrm>
        </p:spPr>
        <p:txBody>
          <a:bodyPr>
            <a:noAutofit/>
          </a:bodyPr>
          <a:lstStyle/>
          <a:p>
            <a:pPr algn="ctr"/>
            <a:r>
              <a:rPr lang="en-US" sz="6000" b="1" dirty="0" smtClean="0">
                <a:effectLst>
                  <a:outerShdw blurRad="38100" dist="38100" dir="2700000" algn="tl">
                    <a:srgbClr val="000000">
                      <a:alpha val="43137"/>
                    </a:srgbClr>
                  </a:outerShdw>
                </a:effectLst>
                <a:latin typeface="Arial Black" panose="020B0A04020102020204" pitchFamily="34" charset="0"/>
              </a:rPr>
              <a:t>SKIN LESIONS</a:t>
            </a:r>
            <a:endParaRPr lang="ru-RU" sz="6000" b="1" dirty="0">
              <a:effectLst>
                <a:outerShdw blurRad="38100" dist="38100" dir="2700000" algn="tl">
                  <a:srgbClr val="000000">
                    <a:alpha val="43137"/>
                  </a:srgbClr>
                </a:outerShdw>
              </a:effectLst>
              <a:latin typeface="Arial Black" panose="020B0A04020102020204" pitchFamily="34" charset="0"/>
            </a:endParaRPr>
          </a:p>
        </p:txBody>
      </p:sp>
      <p:sp>
        <p:nvSpPr>
          <p:cNvPr id="3" name="Объект 2"/>
          <p:cNvSpPr>
            <a:spLocks noGrp="1"/>
          </p:cNvSpPr>
          <p:nvPr>
            <p:ph idx="1"/>
          </p:nvPr>
        </p:nvSpPr>
        <p:spPr>
          <a:xfrm>
            <a:off x="179512" y="1555182"/>
            <a:ext cx="8784976" cy="5328592"/>
          </a:xfrm>
        </p:spPr>
        <p:txBody>
          <a:bodyPr>
            <a:normAutofit/>
          </a:bodyPr>
          <a:lstStyle/>
          <a:p>
            <a:pPr>
              <a:defRPr/>
            </a:pPr>
            <a:r>
              <a:rPr lang="en-US" sz="3200" dirty="0" smtClean="0">
                <a:effectLst>
                  <a:outerShdw blurRad="38100" dist="38100" dir="2700000" algn="tl">
                    <a:srgbClr val="000000">
                      <a:alpha val="43137"/>
                    </a:srgbClr>
                  </a:outerShdw>
                </a:effectLst>
              </a:rPr>
              <a:t>Wash your hands with a soap without removing gloves;</a:t>
            </a:r>
          </a:p>
          <a:p>
            <a:r>
              <a:rPr lang="en-US" sz="3200" dirty="0" smtClean="0">
                <a:effectLst>
                  <a:outerShdw blurRad="38100" dist="38100" dir="2700000" algn="tl">
                    <a:srgbClr val="000000">
                      <a:alpha val="43137"/>
                    </a:srgbClr>
                  </a:outerShdw>
                </a:effectLst>
              </a:rPr>
              <a:t>Remove gloves; </a:t>
            </a:r>
          </a:p>
          <a:p>
            <a:pPr>
              <a:defRPr/>
            </a:pPr>
            <a:r>
              <a:rPr lang="en-US" sz="3200" dirty="0" smtClean="0">
                <a:effectLst>
                  <a:outerShdw blurRad="38100" dist="38100" dir="2700000" algn="tl">
                    <a:srgbClr val="000000">
                      <a:alpha val="43137"/>
                    </a:srgbClr>
                  </a:outerShdw>
                </a:effectLst>
              </a:rPr>
              <a:t>Do not stop blood within several seconds;</a:t>
            </a:r>
          </a:p>
          <a:p>
            <a:pPr>
              <a:defRPr/>
            </a:pPr>
            <a:r>
              <a:rPr lang="en-US" sz="3200" dirty="0" smtClean="0">
                <a:effectLst>
                  <a:outerShdw blurRad="38100" dist="38100" dir="2700000" algn="tl">
                    <a:srgbClr val="000000">
                      <a:alpha val="43137"/>
                    </a:srgbClr>
                  </a:outerShdw>
                </a:effectLst>
              </a:rPr>
              <a:t>Use </a:t>
            </a:r>
            <a:r>
              <a:rPr lang="ru-RU" sz="3200" dirty="0" smtClean="0">
                <a:effectLst>
                  <a:outerShdw blurRad="38100" dist="38100" dir="2700000" algn="tl">
                    <a:srgbClr val="000000">
                      <a:alpha val="43137"/>
                    </a:srgbClr>
                  </a:outerShdw>
                </a:effectLst>
              </a:rPr>
              <a:t>70% </a:t>
            </a:r>
            <a:r>
              <a:rPr lang="en-US" sz="3200" dirty="0" smtClean="0">
                <a:effectLst>
                  <a:outerShdw blurRad="38100" dist="38100" dir="2700000" algn="tl">
                    <a:srgbClr val="000000">
                      <a:alpha val="43137"/>
                    </a:srgbClr>
                  </a:outerShdw>
                </a:effectLst>
              </a:rPr>
              <a:t>diethyl hydrine; </a:t>
            </a:r>
          </a:p>
          <a:p>
            <a:pPr>
              <a:defRPr/>
            </a:pPr>
            <a:r>
              <a:rPr lang="en-US" sz="3200" dirty="0" smtClean="0">
                <a:effectLst>
                  <a:outerShdw blurRad="38100" dist="38100" dir="2700000" algn="tl">
                    <a:srgbClr val="000000">
                      <a:alpha val="43137"/>
                    </a:srgbClr>
                  </a:outerShdw>
                </a:effectLst>
              </a:rPr>
              <a:t>Then use </a:t>
            </a:r>
            <a:r>
              <a:rPr lang="ru-RU" sz="3200" dirty="0" smtClean="0">
                <a:effectLst>
                  <a:outerShdw blurRad="38100" dist="38100" dir="2700000" algn="tl">
                    <a:srgbClr val="000000">
                      <a:alpha val="43137"/>
                    </a:srgbClr>
                  </a:outerShdw>
                </a:effectLst>
              </a:rPr>
              <a:t>5% </a:t>
            </a:r>
            <a:r>
              <a:rPr lang="en-US" sz="3200" dirty="0" smtClean="0">
                <a:effectLst>
                  <a:outerShdw blurRad="38100" dist="38100" dir="2700000" algn="tl">
                    <a:srgbClr val="000000">
                      <a:alpha val="43137"/>
                    </a:srgbClr>
                  </a:outerShdw>
                </a:effectLst>
              </a:rPr>
              <a:t>	iodine alcoholate; </a:t>
            </a:r>
          </a:p>
          <a:p>
            <a:pPr>
              <a:defRPr/>
            </a:pPr>
            <a:r>
              <a:rPr lang="en-US" sz="3200" dirty="0" smtClean="0">
                <a:effectLst>
                  <a:outerShdw blurRad="38100" dist="38100" dir="2700000" algn="tl">
                    <a:srgbClr val="000000">
                      <a:alpha val="43137"/>
                    </a:srgbClr>
                  </a:outerShdw>
                </a:effectLst>
              </a:rPr>
              <a:t>Use a plaster;</a:t>
            </a:r>
            <a:endParaRPr lang="ru-RU" sz="3200" dirty="0" smtClean="0">
              <a:effectLst>
                <a:outerShdw blurRad="38100" dist="38100" dir="2700000" algn="tl">
                  <a:srgbClr val="000000">
                    <a:alpha val="43137"/>
                  </a:srgbClr>
                </a:outerShdw>
              </a:effectLst>
            </a:endParaRPr>
          </a:p>
          <a:p>
            <a:r>
              <a:rPr lang="en-US" sz="3200" dirty="0" smtClean="0">
                <a:effectLst>
                  <a:outerShdw blurRad="38100" dist="38100" dir="2700000" algn="tl">
                    <a:srgbClr val="000000">
                      <a:alpha val="43137"/>
                    </a:srgbClr>
                  </a:outerShdw>
                </a:effectLst>
              </a:rPr>
              <a:t>Take on a fingerstall if you have a finger wound</a:t>
            </a:r>
            <a:r>
              <a:rPr lang="ru-RU" sz="3200" dirty="0" smtClean="0">
                <a:effectLst>
                  <a:outerShdw blurRad="38100" dist="38100" dir="2700000" algn="tl">
                    <a:srgbClr val="000000">
                      <a:alpha val="43137"/>
                    </a:srgbClr>
                  </a:outerShdw>
                </a:effectLst>
              </a:rPr>
              <a:t>.</a:t>
            </a:r>
          </a:p>
          <a:p>
            <a:endParaRPr lang="ru-RU" dirty="0"/>
          </a:p>
        </p:txBody>
      </p:sp>
    </p:spTree>
    <p:extLst>
      <p:ext uri="{BB962C8B-B14F-4D97-AF65-F5344CB8AC3E}">
        <p14:creationId xmlns:p14="http://schemas.microsoft.com/office/powerpoint/2010/main" val="4214684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500" fill="hold"/>
                                        <p:tgtEl>
                                          <p:spTgt spid="4"/>
                                        </p:tgtEl>
                                        <p:attrNameLst>
                                          <p:attrName>ppt_x</p:attrName>
                                        </p:attrNameLst>
                                      </p:cBhvr>
                                      <p:tavLst>
                                        <p:tav tm="0">
                                          <p:val>
                                            <p:strVal val="#ppt_x"/>
                                          </p:val>
                                        </p:tav>
                                        <p:tav tm="100000">
                                          <p:val>
                                            <p:strVal val="#ppt_x"/>
                                          </p:val>
                                        </p:tav>
                                      </p:tavLst>
                                    </p:anim>
                                    <p:anim calcmode="lin" valueType="num">
                                      <p:cBhvr additive="base">
                                        <p:cTn id="10" dur="500" fill="hold"/>
                                        <p:tgtEl>
                                          <p:spTgt spid="4"/>
                                        </p:tgtEl>
                                        <p:attrNameLst>
                                          <p:attrName>ppt_y</p:attrName>
                                        </p:attrNameLst>
                                      </p:cBhvr>
                                      <p:tavLst>
                                        <p:tav tm="0">
                                          <p:val>
                                            <p:strVal val="1+#ppt_h/2"/>
                                          </p:val>
                                        </p:tav>
                                        <p:tav tm="100000">
                                          <p:val>
                                            <p:strVal val="#ppt_y"/>
                                          </p:val>
                                        </p:tav>
                                      </p:tavLst>
                                    </p:anim>
                                  </p:childTnLst>
                                </p:cTn>
                              </p:par>
                              <p:par>
                                <p:cTn id="11" presetID="42" presetClass="entr" presetSubtype="0"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962119"/>
            <a:ext cx="9144000" cy="1428768"/>
          </a:xfrm>
        </p:spPr>
        <p:txBody>
          <a:bodyPr>
            <a:noAutofit/>
          </a:bodyPr>
          <a:lstStyle/>
          <a:p>
            <a:pPr algn="ctr"/>
            <a:r>
              <a:rPr lang="en-US" sz="4800" b="1" dirty="0" smtClean="0">
                <a:effectLst>
                  <a:outerShdw blurRad="38100" dist="38100" dir="2700000" algn="tl">
                    <a:srgbClr val="000000">
                      <a:alpha val="43137"/>
                    </a:srgbClr>
                  </a:outerShdw>
                </a:effectLst>
                <a:latin typeface="Arial Black" panose="020B0A04020102020204" pitchFamily="34" charset="0"/>
              </a:rPr>
              <a:t>IF A BIOLOGICAL SUBSTANCE GETS ONTO THE SKIN</a:t>
            </a:r>
            <a:endParaRPr lang="ru-RU" sz="4800" b="1" dirty="0">
              <a:effectLst>
                <a:outerShdw blurRad="38100" dist="38100" dir="2700000" algn="tl">
                  <a:srgbClr val="000000">
                    <a:alpha val="43137"/>
                  </a:srgbClr>
                </a:outerShdw>
              </a:effectLst>
              <a:latin typeface="Arial Black" panose="020B0A04020102020204" pitchFamily="34" charset="0"/>
            </a:endParaRPr>
          </a:p>
        </p:txBody>
      </p:sp>
      <p:sp>
        <p:nvSpPr>
          <p:cNvPr id="3" name="Объект 2"/>
          <p:cNvSpPr>
            <a:spLocks noGrp="1"/>
          </p:cNvSpPr>
          <p:nvPr>
            <p:ph idx="1"/>
          </p:nvPr>
        </p:nvSpPr>
        <p:spPr>
          <a:xfrm>
            <a:off x="17748" y="2132856"/>
            <a:ext cx="9108504" cy="2016224"/>
          </a:xfrm>
        </p:spPr>
        <p:txBody>
          <a:bodyPr>
            <a:noAutofit/>
          </a:bodyPr>
          <a:lstStyle/>
          <a:p>
            <a:pPr lvl="1">
              <a:defRPr/>
            </a:pPr>
            <a:r>
              <a:rPr lang="en-US" sz="4800" dirty="0" smtClean="0"/>
              <a:t>Wash with water and soap</a:t>
            </a:r>
            <a:endParaRPr lang="ru-RU" sz="4800" dirty="0" smtClean="0"/>
          </a:p>
          <a:p>
            <a:pPr lvl="1"/>
            <a:r>
              <a:rPr lang="en-US" sz="4800" dirty="0" smtClean="0"/>
              <a:t>Use </a:t>
            </a:r>
            <a:r>
              <a:rPr lang="ru-RU" sz="4800" dirty="0" smtClean="0"/>
              <a:t>70% </a:t>
            </a:r>
            <a:r>
              <a:rPr lang="en-US" sz="4800" dirty="0" smtClean="0"/>
              <a:t>diethyl hydrine</a:t>
            </a:r>
            <a:endParaRPr lang="ru-RU" sz="2950" dirty="0"/>
          </a:p>
        </p:txBody>
      </p:sp>
      <p:pic>
        <p:nvPicPr>
          <p:cNvPr id="1026" name="Picture 2" descr="D:\ВИДЕО и фото\Презентация для студентов\Новая папка 56\fullsize.jpg"/>
          <p:cNvPicPr>
            <a:picLocks noChangeAspect="1" noChangeArrowheads="1"/>
          </p:cNvPicPr>
          <p:nvPr/>
        </p:nvPicPr>
        <p:blipFill>
          <a:blip r:embed="rId2" cstate="print">
            <a:lum bright="10000" contrast="10000"/>
          </a:blip>
          <a:srcRect/>
          <a:stretch>
            <a:fillRect/>
          </a:stretch>
        </p:blipFill>
        <p:spPr bwMode="auto">
          <a:xfrm>
            <a:off x="2483768" y="3671039"/>
            <a:ext cx="4778053" cy="3186961"/>
          </a:xfrm>
          <a:prstGeom prst="rect">
            <a:avLst/>
          </a:prstGeom>
          <a:noFill/>
          <a:effectLst>
            <a:softEdge rad="317500"/>
          </a:effectLst>
        </p:spPr>
      </p:pic>
    </p:spTree>
    <p:extLst>
      <p:ext uri="{BB962C8B-B14F-4D97-AF65-F5344CB8AC3E}">
        <p14:creationId xmlns:p14="http://schemas.microsoft.com/office/powerpoint/2010/main" val="12030055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anim calcmode="lin" valueType="num">
                                      <p:cBhvr additive="base">
                                        <p:cTn id="9" dur="500" fill="hold"/>
                                        <p:tgtEl>
                                          <p:spTgt spid="1026"/>
                                        </p:tgtEl>
                                        <p:attrNameLst>
                                          <p:attrName>ppt_x</p:attrName>
                                        </p:attrNameLst>
                                      </p:cBhvr>
                                      <p:tavLst>
                                        <p:tav tm="0">
                                          <p:val>
                                            <p:strVal val="#ppt_x"/>
                                          </p:val>
                                        </p:tav>
                                        <p:tav tm="100000">
                                          <p:val>
                                            <p:strVal val="#ppt_x"/>
                                          </p:val>
                                        </p:tav>
                                      </p:tavLst>
                                    </p:anim>
                                    <p:anim calcmode="lin" valueType="num">
                                      <p:cBhvr additive="base">
                                        <p:cTn id="10" dur="500" fill="hold"/>
                                        <p:tgtEl>
                                          <p:spTgt spid="1026"/>
                                        </p:tgtEl>
                                        <p:attrNameLst>
                                          <p:attrName>ppt_y</p:attrName>
                                        </p:attrNameLst>
                                      </p:cBhvr>
                                      <p:tavLst>
                                        <p:tav tm="0">
                                          <p:val>
                                            <p:strVal val="1+#ppt_h/2"/>
                                          </p:val>
                                        </p:tav>
                                        <p:tav tm="100000">
                                          <p:val>
                                            <p:strVal val="#ppt_y"/>
                                          </p:val>
                                        </p:tav>
                                      </p:tavLst>
                                    </p:anim>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459087"/>
            <a:ext cx="9144000" cy="2387600"/>
          </a:xfrm>
          <a:prstGeom prst="rect">
            <a:avLst/>
          </a:prstGeom>
        </p:spPr>
      </p:pic>
      <p:sp>
        <p:nvSpPr>
          <p:cNvPr id="2" name="Заголовок 1"/>
          <p:cNvSpPr>
            <a:spLocks noGrp="1"/>
          </p:cNvSpPr>
          <p:nvPr>
            <p:ph type="title"/>
          </p:nvPr>
        </p:nvSpPr>
        <p:spPr>
          <a:xfrm>
            <a:off x="323528" y="836712"/>
            <a:ext cx="8686800" cy="564672"/>
          </a:xfrm>
        </p:spPr>
        <p:txBody>
          <a:bodyPr>
            <a:noAutofit/>
          </a:bodyPr>
          <a:lstStyle/>
          <a:p>
            <a:pPr algn="ctr"/>
            <a:r>
              <a:rPr lang="en-US" altLang="ru-RU" sz="4800" b="1" dirty="0" smtClean="0">
                <a:latin typeface="Arial Black" panose="020B0A04020102020204" pitchFamily="34" charset="0"/>
              </a:rPr>
              <a:t>WHEN GIVING REMEDIES</a:t>
            </a:r>
            <a:r>
              <a:rPr lang="ru-RU" sz="4800" b="1" dirty="0" smtClean="0">
                <a:latin typeface="Arial Black" panose="020B0A04020102020204" pitchFamily="34" charset="0"/>
              </a:rPr>
              <a:t>:</a:t>
            </a:r>
            <a:endParaRPr lang="ru-RU" sz="4800" b="1" dirty="0">
              <a:latin typeface="Arial Black" panose="020B0A04020102020204" pitchFamily="34" charset="0"/>
            </a:endParaRPr>
          </a:p>
        </p:txBody>
      </p:sp>
      <p:sp>
        <p:nvSpPr>
          <p:cNvPr id="3" name="Содержимое 2"/>
          <p:cNvSpPr>
            <a:spLocks noGrp="1"/>
          </p:cNvSpPr>
          <p:nvPr>
            <p:ph idx="1"/>
          </p:nvPr>
        </p:nvSpPr>
        <p:spPr>
          <a:xfrm>
            <a:off x="0" y="1340768"/>
            <a:ext cx="9144000" cy="4572008"/>
          </a:xfrm>
        </p:spPr>
        <p:txBody>
          <a:bodyPr>
            <a:normAutofit/>
          </a:bodyPr>
          <a:lstStyle/>
          <a:p>
            <a:r>
              <a:rPr lang="en-US" sz="4000" b="1" dirty="0" smtClean="0">
                <a:effectLst>
                  <a:outerShdw blurRad="38100" dist="38100" dir="2700000" algn="tl">
                    <a:srgbClr val="000000">
                      <a:alpha val="43137"/>
                    </a:srgbClr>
                  </a:outerShdw>
                </a:effectLst>
              </a:rPr>
              <a:t>wash your hands carefully</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examine the doctor’s prescription attentively</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be sure all remedies are wrapped in original packs</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check the sell-by date</a:t>
            </a:r>
            <a:r>
              <a:rPr lang="ru-RU" sz="4000" b="1" dirty="0" smtClean="0">
                <a:effectLst>
                  <a:outerShdw blurRad="38100" dist="38100" dir="2700000" algn="tl">
                    <a:srgbClr val="000000">
                      <a:alpha val="43137"/>
                    </a:srgbClr>
                  </a:outerShdw>
                </a:effectLst>
              </a:rPr>
              <a:t>.</a:t>
            </a:r>
            <a:endParaRPr lang="ru-RU" sz="36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anim calcmode="lin" valueType="num">
                                      <p:cBhvr>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anim calcmode="lin" valueType="num">
                                      <p:cBhvr>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nodeType="after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anim calcmode="lin" valueType="num">
                                      <p:cBhvr>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42" presetClass="entr" presetSubtype="0" fill="hold" nodeType="after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anim calcmode="lin" valueType="num">
                                      <p:cBhvr>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3750" y="692696"/>
            <a:ext cx="2000250" cy="6165304"/>
          </a:xfrm>
          <a:prstGeom prst="rect">
            <a:avLst/>
          </a:prstGeom>
        </p:spPr>
      </p:pic>
      <p:sp>
        <p:nvSpPr>
          <p:cNvPr id="3" name="Содержимое 2"/>
          <p:cNvSpPr>
            <a:spLocks noGrp="1"/>
          </p:cNvSpPr>
          <p:nvPr>
            <p:ph idx="1"/>
          </p:nvPr>
        </p:nvSpPr>
        <p:spPr>
          <a:xfrm>
            <a:off x="0" y="1730600"/>
            <a:ext cx="9144000" cy="5112568"/>
          </a:xfrm>
        </p:spPr>
        <p:txBody>
          <a:bodyPr>
            <a:normAutofit/>
          </a:bodyPr>
          <a:lstStyle/>
          <a:p>
            <a:pPr>
              <a:spcBef>
                <a:spcPts val="400"/>
              </a:spcBef>
            </a:pPr>
            <a:r>
              <a:rPr lang="en-US" sz="4400" b="1" dirty="0" smtClean="0">
                <a:effectLst>
                  <a:outerShdw blurRad="38100" dist="38100" dir="2700000" algn="tl">
                    <a:srgbClr val="000000">
                      <a:alpha val="43137"/>
                    </a:srgbClr>
                  </a:outerShdw>
                </a:effectLst>
              </a:rPr>
              <a:t>do not allow strangers near remedies</a:t>
            </a:r>
            <a:r>
              <a:rPr lang="ru-RU" sz="4400" b="1" dirty="0" smtClean="0">
                <a:effectLst>
                  <a:outerShdw blurRad="38100" dist="38100" dir="2700000" algn="tl">
                    <a:srgbClr val="000000">
                      <a:alpha val="43137"/>
                    </a:srgbClr>
                  </a:outerShdw>
                </a:effectLst>
              </a:rPr>
              <a:t>;</a:t>
            </a:r>
          </a:p>
          <a:p>
            <a:pPr>
              <a:spcBef>
                <a:spcPts val="400"/>
              </a:spcBef>
            </a:pPr>
            <a:r>
              <a:rPr lang="en-US" sz="4400" b="1" dirty="0" smtClean="0">
                <a:effectLst>
                  <a:outerShdw blurRad="38100" dist="38100" dir="2700000" algn="tl">
                    <a:srgbClr val="000000">
                      <a:alpha val="43137"/>
                    </a:srgbClr>
                  </a:outerShdw>
                </a:effectLst>
              </a:rPr>
              <a:t>do not leave remedies unattended</a:t>
            </a:r>
            <a:r>
              <a:rPr lang="ru-RU" sz="4400" b="1" dirty="0" smtClean="0">
                <a:effectLst>
                  <a:outerShdw blurRad="38100" dist="38100" dir="2700000" algn="tl">
                    <a:srgbClr val="000000">
                      <a:alpha val="43137"/>
                    </a:srgbClr>
                  </a:outerShdw>
                </a:effectLst>
              </a:rPr>
              <a:t>;</a:t>
            </a:r>
          </a:p>
          <a:p>
            <a:pPr>
              <a:spcBef>
                <a:spcPts val="400"/>
              </a:spcBef>
            </a:pPr>
            <a:r>
              <a:rPr lang="en-US" sz="4400" b="1" dirty="0" smtClean="0">
                <a:effectLst>
                  <a:outerShdw blurRad="38100" dist="38100" dir="2700000" algn="tl">
                    <a:srgbClr val="000000">
                      <a:alpha val="43137"/>
                    </a:srgbClr>
                  </a:outerShdw>
                </a:effectLst>
              </a:rPr>
              <a:t>it is absolutely forbidden</a:t>
            </a:r>
            <a:endParaRPr lang="ru-RU" sz="4400" b="1" dirty="0" smtClean="0">
              <a:effectLst>
                <a:outerShdw blurRad="38100" dist="38100" dir="2700000" algn="tl">
                  <a:srgbClr val="000000">
                    <a:alpha val="43137"/>
                  </a:srgbClr>
                </a:outerShdw>
              </a:effectLst>
            </a:endParaRPr>
          </a:p>
          <a:p>
            <a:pPr marL="0" indent="0">
              <a:spcBef>
                <a:spcPts val="400"/>
              </a:spcBef>
              <a:buNone/>
            </a:pPr>
            <a:r>
              <a:rPr lang="ru-RU" sz="4400" b="1" dirty="0">
                <a:effectLst>
                  <a:outerShdw blurRad="38100" dist="38100" dir="2700000" algn="tl">
                    <a:srgbClr val="000000">
                      <a:alpha val="43137"/>
                    </a:srgbClr>
                  </a:outerShdw>
                </a:effectLst>
              </a:rPr>
              <a:t> </a:t>
            </a:r>
            <a:r>
              <a:rPr lang="ru-RU" sz="4400" b="1" dirty="0" smtClean="0">
                <a:effectLst>
                  <a:outerShdw blurRad="38100" dist="38100" dir="2700000" algn="tl">
                    <a:srgbClr val="000000">
                      <a:alpha val="43137"/>
                    </a:srgbClr>
                  </a:outerShdw>
                </a:effectLst>
              </a:rPr>
              <a:t> </a:t>
            </a:r>
            <a:r>
              <a:rPr lang="en-US" sz="4400" b="1" dirty="0" smtClean="0">
                <a:effectLst>
                  <a:outerShdw blurRad="38100" dist="38100" dir="2700000" algn="tl">
                    <a:srgbClr val="000000">
                      <a:alpha val="43137"/>
                    </a:srgbClr>
                  </a:outerShdw>
                </a:effectLst>
              </a:rPr>
              <a:t>to taste remedies</a:t>
            </a:r>
            <a:r>
              <a:rPr lang="ru-RU" sz="4400" b="1" dirty="0" smtClean="0">
                <a:effectLst>
                  <a:outerShdw blurRad="38100" dist="38100" dir="2700000" algn="tl">
                    <a:srgbClr val="000000">
                      <a:alpha val="43137"/>
                    </a:srgbClr>
                  </a:outerShdw>
                </a:effectLst>
              </a:rPr>
              <a:t>. </a:t>
            </a:r>
            <a:endParaRPr lang="ru-RU" sz="4400" b="1" dirty="0">
              <a:effectLst>
                <a:outerShdw blurRad="38100" dist="38100" dir="2700000" algn="tl">
                  <a:srgbClr val="000000">
                    <a:alpha val="43137"/>
                  </a:srgbClr>
                </a:outerShdw>
              </a:effectLst>
            </a:endParaRPr>
          </a:p>
        </p:txBody>
      </p:sp>
      <p:sp>
        <p:nvSpPr>
          <p:cNvPr id="6" name="Заголовок 1"/>
          <p:cNvSpPr txBox="1">
            <a:spLocks/>
          </p:cNvSpPr>
          <p:nvPr/>
        </p:nvSpPr>
        <p:spPr>
          <a:xfrm>
            <a:off x="323528" y="836712"/>
            <a:ext cx="8686800" cy="56467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altLang="ru-RU" sz="4800" b="1" dirty="0" smtClean="0">
                <a:latin typeface="Arial Black" panose="020B0A04020102020204" pitchFamily="34" charset="0"/>
              </a:rPr>
              <a:t>WHEN GIVING REMEDIES</a:t>
            </a:r>
            <a:r>
              <a:rPr lang="ru-RU" sz="4800" b="1" dirty="0" smtClean="0">
                <a:latin typeface="Arial Black" panose="020B0A04020102020204" pitchFamily="34" charset="0"/>
              </a:rPr>
              <a:t>:</a:t>
            </a:r>
            <a:endParaRPr lang="ru-RU" sz="4800" b="1" dirty="0">
              <a:latin typeface="Arial Black" panose="020B0A040201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anim calcmode="lin" valueType="num">
                                      <p:cBhvr>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anim calcmode="lin" valueType="num">
                                      <p:cBhvr>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42" presetClass="entr" presetSubtype="0" fill="hold" nodeType="after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anim calcmode="lin" valueType="num">
                                      <p:cBhvr>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anim calcmode="lin" valueType="num">
                                      <p:cBhvr>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09011" y="1700808"/>
            <a:ext cx="3543509" cy="4293096"/>
          </a:xfrm>
          <a:prstGeom prst="rect">
            <a:avLst/>
          </a:prstGeom>
        </p:spPr>
      </p:pic>
      <p:sp>
        <p:nvSpPr>
          <p:cNvPr id="2" name="Заголовок 1"/>
          <p:cNvSpPr>
            <a:spLocks noGrp="1"/>
          </p:cNvSpPr>
          <p:nvPr>
            <p:ph type="title"/>
          </p:nvPr>
        </p:nvSpPr>
        <p:spPr>
          <a:xfrm>
            <a:off x="-29720" y="747584"/>
            <a:ext cx="9396536" cy="438896"/>
          </a:xfrm>
        </p:spPr>
        <p:txBody>
          <a:bodyPr>
            <a:noAutofit/>
          </a:bodyPr>
          <a:lstStyle/>
          <a:p>
            <a:pPr algn="ctr"/>
            <a:r>
              <a:rPr lang="en-US" sz="4000" b="1" dirty="0" smtClean="0">
                <a:effectLst>
                  <a:outerShdw blurRad="38100" dist="38100" dir="2700000" algn="tl">
                    <a:srgbClr val="000000">
                      <a:alpha val="43137"/>
                    </a:srgbClr>
                  </a:outerShdw>
                </a:effectLst>
                <a:latin typeface="Arial Black" panose="020B0A04020102020204" pitchFamily="34" charset="0"/>
              </a:rPr>
              <a:t>Electrical Safety Requirements:</a:t>
            </a:r>
            <a:endParaRPr lang="ru-RU" sz="40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0" y="1142984"/>
            <a:ext cx="9144000" cy="5312062"/>
          </a:xfrm>
        </p:spPr>
        <p:txBody>
          <a:bodyPr>
            <a:noAutofit/>
          </a:bodyPr>
          <a:lstStyle/>
          <a:p>
            <a:pPr>
              <a:spcBef>
                <a:spcPts val="0"/>
              </a:spcBef>
            </a:pPr>
            <a:r>
              <a:rPr lang="en-US" sz="3600" b="1" dirty="0" smtClean="0">
                <a:effectLst>
                  <a:outerShdw blurRad="38100" dist="38100" dir="2700000" algn="tl">
                    <a:srgbClr val="000000">
                      <a:alpha val="43137"/>
                    </a:srgbClr>
                  </a:outerShdw>
                </a:effectLst>
              </a:rPr>
              <a:t>do not plug in foreign objects into a socket</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bend wires</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hang anything</a:t>
            </a:r>
          </a:p>
          <a:p>
            <a:pPr>
              <a:spcBef>
                <a:spcPts val="0"/>
              </a:spcBef>
              <a:buNone/>
            </a:pPr>
            <a:r>
              <a:rPr lang="en-US" sz="3600" b="1" dirty="0" smtClean="0">
                <a:effectLst>
                  <a:outerShdw blurRad="38100" dist="38100" dir="2700000" algn="tl">
                    <a:srgbClr val="000000">
                      <a:alpha val="43137"/>
                    </a:srgbClr>
                  </a:outerShdw>
                </a:effectLst>
              </a:rPr>
              <a:t>  over wires</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move</a:t>
            </a:r>
          </a:p>
          <a:p>
            <a:pPr>
              <a:spcBef>
                <a:spcPts val="0"/>
              </a:spcBef>
              <a:buNone/>
            </a:pPr>
            <a:r>
              <a:rPr lang="en-US" sz="3600" b="1" dirty="0" smtClean="0">
                <a:effectLst>
                  <a:outerShdw blurRad="38100" dist="38100" dir="2700000" algn="tl">
                    <a:srgbClr val="000000">
                      <a:alpha val="43137"/>
                    </a:srgbClr>
                  </a:outerShdw>
                </a:effectLst>
              </a:rPr>
              <a:t>  operating electrical </a:t>
            </a:r>
          </a:p>
          <a:p>
            <a:pPr>
              <a:spcBef>
                <a:spcPts val="0"/>
              </a:spcBef>
              <a:buNone/>
            </a:pPr>
            <a:r>
              <a:rPr lang="en-US" sz="3600" b="1" dirty="0" smtClean="0">
                <a:effectLst>
                  <a:outerShdw blurRad="38100" dist="38100" dir="2700000" algn="tl">
                    <a:srgbClr val="000000">
                      <a:alpha val="43137"/>
                    </a:srgbClr>
                  </a:outerShdw>
                </a:effectLst>
              </a:rPr>
              <a:t>  appliances </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plug in electrical</a:t>
            </a:r>
          </a:p>
          <a:p>
            <a:pPr>
              <a:spcBef>
                <a:spcPts val="0"/>
              </a:spcBef>
              <a:buNone/>
            </a:pPr>
            <a:r>
              <a:rPr lang="en-US" sz="3600" b="1" dirty="0" smtClean="0">
                <a:effectLst>
                  <a:outerShdw blurRad="38100" dist="38100" dir="2700000" algn="tl">
                    <a:srgbClr val="000000">
                      <a:alpha val="43137"/>
                    </a:srgbClr>
                  </a:outerShdw>
                </a:effectLst>
              </a:rPr>
              <a:t>  appliances with wet hands</a:t>
            </a:r>
            <a:r>
              <a:rPr lang="ru-RU" sz="3600" b="1" dirty="0" smtClean="0">
                <a:effectLst>
                  <a:outerShdw blurRad="38100" dist="38100" dir="2700000" algn="tl">
                    <a:srgbClr val="000000">
                      <a:alpha val="43137"/>
                    </a:srgbClr>
                  </a:outerShdw>
                </a:effectLst>
              </a:rPr>
              <a:t>;</a:t>
            </a:r>
            <a:endParaRPr lang="ru-RU" sz="3600" b="1" dirty="0">
              <a:effectLst>
                <a:outerShdw blurRad="38100" dist="38100" dir="2700000" algn="tl">
                  <a:srgbClr val="000000">
                    <a:alpha val="43137"/>
                  </a:srgbClr>
                </a:outerShdw>
              </a:effectLst>
            </a:endParaRPr>
          </a:p>
          <a:p>
            <a:pPr marL="0" indent="0">
              <a:spcBef>
                <a:spcPts val="0"/>
              </a:spcBef>
              <a:buNone/>
            </a:pPr>
            <a:endParaRPr lang="ru-RU" sz="3800" b="1" dirty="0" smtClean="0">
              <a:effectLst>
                <a:outerShdw blurRad="38100" dist="38100" dir="2700000" algn="tl">
                  <a:srgbClr val="000000">
                    <a:alpha val="43137"/>
                  </a:srgbClr>
                </a:outerShdw>
              </a:effectLst>
            </a:endParaRPr>
          </a:p>
          <a:p>
            <a:pPr marL="0" indent="0">
              <a:spcBef>
                <a:spcPts val="0"/>
              </a:spcBef>
              <a:buNone/>
            </a:pPr>
            <a:endParaRPr lang="ru-RU" sz="3800" b="1" dirty="0">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1000"/>
                                        <p:tgtEl>
                                          <p:spTgt spid="3">
                                            <p:txEl>
                                              <p:pRg st="3" end="3"/>
                                            </p:txEl>
                                          </p:spTgt>
                                        </p:tgtEl>
                                      </p:cBhvr>
                                    </p:animEffect>
                                    <p:anim calcmode="lin" valueType="num">
                                      <p:cBhvr>
                                        <p:cTn id="3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Effect transition="in" filter="fade">
                                      <p:cBhvr>
                                        <p:cTn id="55" dur="1000"/>
                                        <p:tgtEl>
                                          <p:spTgt spid="3">
                                            <p:txEl>
                                              <p:pRg st="8" end="8"/>
                                            </p:txEl>
                                          </p:spTgt>
                                        </p:tgtEl>
                                      </p:cBhvr>
                                    </p:animEffect>
                                    <p:anim calcmode="lin" valueType="num">
                                      <p:cBhvr>
                                        <p:cTn id="5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520" y="476672"/>
            <a:ext cx="9144000" cy="720080"/>
          </a:xfrm>
        </p:spPr>
        <p:txBody>
          <a:bodyPr>
            <a:noAutofit/>
          </a:bodyPr>
          <a:lstStyle/>
          <a:p>
            <a:pPr algn="ctr"/>
            <a:r>
              <a:rPr lang="en-US" sz="4000" b="1" dirty="0" smtClean="0">
                <a:effectLst>
                  <a:outerShdw blurRad="38100" dist="38100" dir="2700000" algn="tl">
                    <a:srgbClr val="000000">
                      <a:alpha val="43137"/>
                    </a:srgbClr>
                  </a:outerShdw>
                </a:effectLst>
                <a:latin typeface="Arial Black" panose="020B0A04020102020204" pitchFamily="34" charset="0"/>
              </a:rPr>
              <a:t>Electrical Safety Requirements</a:t>
            </a:r>
            <a:endParaRPr lang="ru-RU" sz="4000" dirty="0">
              <a:latin typeface="Arial Black" panose="020B0A04020102020204" pitchFamily="34" charset="0"/>
            </a:endParaRPr>
          </a:p>
        </p:txBody>
      </p:sp>
      <p:sp>
        <p:nvSpPr>
          <p:cNvPr id="3" name="Объект 2"/>
          <p:cNvSpPr>
            <a:spLocks noGrp="1"/>
          </p:cNvSpPr>
          <p:nvPr>
            <p:ph idx="1"/>
          </p:nvPr>
        </p:nvSpPr>
        <p:spPr>
          <a:xfrm>
            <a:off x="0" y="1052736"/>
            <a:ext cx="9144000" cy="5760640"/>
          </a:xfrm>
        </p:spPr>
        <p:txBody>
          <a:bodyPr>
            <a:normAutofit/>
          </a:bodyPr>
          <a:lstStyle/>
          <a:p>
            <a:pPr algn="just">
              <a:lnSpc>
                <a:spcPct val="120000"/>
              </a:lnSpc>
              <a:spcBef>
                <a:spcPts val="0"/>
              </a:spcBef>
            </a:pPr>
            <a:r>
              <a:rPr lang="en-US" sz="3200" b="1" dirty="0" smtClean="0">
                <a:effectLst>
                  <a:outerShdw blurRad="38100" dist="38100" dir="2700000" algn="tl">
                    <a:srgbClr val="000000">
                      <a:alpha val="43137"/>
                    </a:srgbClr>
                  </a:outerShdw>
                </a:effectLst>
              </a:rPr>
              <a:t>do not use faulty plugs and sockets</a:t>
            </a:r>
            <a:r>
              <a:rPr lang="ru-RU" sz="3200" b="1" dirty="0" smtClean="0">
                <a:effectLst>
                  <a:outerShdw blurRad="38100" dist="38100" dir="2700000" algn="tl">
                    <a:srgbClr val="000000">
                      <a:alpha val="43137"/>
                    </a:srgbClr>
                  </a:outerShdw>
                </a:effectLst>
              </a:rPr>
              <a:t>;</a:t>
            </a:r>
          </a:p>
          <a:p>
            <a:pPr>
              <a:lnSpc>
                <a:spcPct val="120000"/>
              </a:lnSpc>
              <a:spcBef>
                <a:spcPts val="0"/>
              </a:spcBef>
            </a:pPr>
            <a:r>
              <a:rPr lang="en-US" sz="3200" b="1" dirty="0" smtClean="0">
                <a:effectLst>
                  <a:outerShdw blurRad="38100" dist="38100" dir="2700000" algn="tl">
                    <a:srgbClr val="000000">
                      <a:alpha val="43137"/>
                    </a:srgbClr>
                  </a:outerShdw>
                </a:effectLst>
              </a:rPr>
              <a:t>do not leave electrical appliances unattended</a:t>
            </a:r>
            <a:r>
              <a:rPr lang="ru-RU" sz="3200" b="1" dirty="0" smtClean="0">
                <a:effectLst>
                  <a:outerShdw blurRad="38100" dist="38100" dir="2700000" algn="tl">
                    <a:srgbClr val="000000">
                      <a:alpha val="43137"/>
                    </a:srgbClr>
                  </a:outerShdw>
                </a:effectLst>
              </a:rPr>
              <a:t>;</a:t>
            </a:r>
          </a:p>
          <a:p>
            <a:pPr>
              <a:lnSpc>
                <a:spcPct val="120000"/>
              </a:lnSpc>
              <a:spcBef>
                <a:spcPts val="0"/>
              </a:spcBef>
            </a:pPr>
            <a:r>
              <a:rPr lang="en-US" sz="3200" b="1" dirty="0" smtClean="0">
                <a:effectLst>
                  <a:outerShdw blurRad="38100" dist="38100" dir="2700000" algn="tl">
                    <a:srgbClr val="000000">
                      <a:alpha val="43137"/>
                    </a:srgbClr>
                  </a:outerShdw>
                </a:effectLst>
              </a:rPr>
              <a:t>do not pull the cord when trying to disconnect the device from the network</a:t>
            </a:r>
            <a:r>
              <a:rPr lang="ru-RU" sz="3200" b="1" dirty="0" smtClean="0">
                <a:effectLst>
                  <a:outerShdw blurRad="38100" dist="38100" dir="2700000" algn="tl">
                    <a:srgbClr val="000000">
                      <a:alpha val="43137"/>
                    </a:srgbClr>
                  </a:outerShdw>
                </a:effectLst>
              </a:rPr>
              <a:t>;</a:t>
            </a:r>
          </a:p>
          <a:p>
            <a:pPr marL="0">
              <a:lnSpc>
                <a:spcPct val="120000"/>
              </a:lnSpc>
              <a:spcBef>
                <a:spcPts val="0"/>
              </a:spcBef>
            </a:pPr>
            <a:r>
              <a:rPr lang="en-US" sz="3200" b="1" dirty="0" smtClean="0">
                <a:effectLst>
                  <a:outerShdw blurRad="38100" dist="38100" dir="2700000" algn="tl">
                    <a:srgbClr val="000000">
                      <a:alpha val="43137"/>
                    </a:srgbClr>
                  </a:outerShdw>
                </a:effectLst>
              </a:rPr>
              <a:t>do not turn on a large number of electrical appliances in one outlet through 3-socket network splitter and </a:t>
            </a:r>
          </a:p>
          <a:p>
            <a:pPr marL="0">
              <a:lnSpc>
                <a:spcPct val="120000"/>
              </a:lnSpc>
              <a:spcBef>
                <a:spcPts val="0"/>
              </a:spcBef>
              <a:buNone/>
            </a:pPr>
            <a:r>
              <a:rPr lang="en-US" sz="3200" b="1" dirty="0" smtClean="0">
                <a:effectLst>
                  <a:outerShdw blurRad="38100" dist="38100" dir="2700000" algn="tl">
                    <a:srgbClr val="000000">
                      <a:alpha val="43137"/>
                    </a:srgbClr>
                  </a:outerShdw>
                </a:effectLst>
              </a:rPr>
              <a:t>extension cords</a:t>
            </a:r>
            <a:r>
              <a:rPr lang="ru-RU" sz="4100" b="1" dirty="0" smtClean="0">
                <a:effectLst>
                  <a:outerShdw blurRad="38100" dist="38100" dir="2700000" algn="tl">
                    <a:srgbClr val="000000">
                      <a:alpha val="43137"/>
                    </a:srgbClr>
                  </a:outerShdw>
                </a:effectLst>
              </a:rPr>
              <a:t>.</a:t>
            </a:r>
          </a:p>
          <a:p>
            <a:pPr>
              <a:lnSpc>
                <a:spcPct val="120000"/>
              </a:lnSpc>
              <a:spcBef>
                <a:spcPts val="0"/>
              </a:spcBef>
            </a:pPr>
            <a:endParaRPr lang="ru-RU" dirty="0"/>
          </a:p>
        </p:txBody>
      </p:sp>
      <p:pic>
        <p:nvPicPr>
          <p:cNvPr id="4" name="Picture 2" descr="http://s0.bloknot-moldova.md/thumb/700x0xcut/upload/iblock/7bb/kak_najti_provodki_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6385" b="6622"/>
          <a:stretch/>
        </p:blipFill>
        <p:spPr bwMode="auto">
          <a:xfrm>
            <a:off x="4644008" y="5170326"/>
            <a:ext cx="3869851" cy="1643050"/>
          </a:xfrm>
          <a:prstGeom prst="rect">
            <a:avLst/>
          </a:prstGeom>
          <a:noFill/>
          <a:ln w="9525">
            <a:solidFill>
              <a:srgbClr val="04617B"/>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05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anim calcmode="lin" valueType="num">
                                      <p:cBhvr>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42" presetClass="entr" presetSubtype="0" fill="hold"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Загрузки Опера\99711030_2.jpg"/>
          <p:cNvPicPr>
            <a:picLocks noChangeAspect="1" noChangeArrowheads="1"/>
          </p:cNvPicPr>
          <p:nvPr/>
        </p:nvPicPr>
        <p:blipFill>
          <a:blip r:embed="rId2" cstate="print"/>
          <a:srcRect/>
          <a:stretch>
            <a:fillRect/>
          </a:stretch>
        </p:blipFill>
        <p:spPr bwMode="auto">
          <a:xfrm>
            <a:off x="3923928" y="3661698"/>
            <a:ext cx="2808312" cy="3229559"/>
          </a:xfrm>
          <a:prstGeom prst="rect">
            <a:avLst/>
          </a:prstGeom>
          <a:noFill/>
        </p:spPr>
      </p:pic>
      <p:sp>
        <p:nvSpPr>
          <p:cNvPr id="2" name="Заголовок 1"/>
          <p:cNvSpPr>
            <a:spLocks noGrp="1"/>
          </p:cNvSpPr>
          <p:nvPr>
            <p:ph type="title"/>
          </p:nvPr>
        </p:nvSpPr>
        <p:spPr>
          <a:xfrm>
            <a:off x="25591" y="525151"/>
            <a:ext cx="9144000" cy="782960"/>
          </a:xfrm>
        </p:spPr>
        <p:txBody>
          <a:bodyPr>
            <a:noAutofit/>
          </a:bodyPr>
          <a:lstStyle/>
          <a:p>
            <a:pPr algn="ctr"/>
            <a:r>
              <a:rPr lang="en-US" sz="4800" b="1" dirty="0" smtClean="0">
                <a:effectLst>
                  <a:outerShdw blurRad="38100" dist="38100" dir="2700000" algn="tl">
                    <a:srgbClr val="000000">
                      <a:alpha val="43137"/>
                    </a:srgbClr>
                  </a:outerShdw>
                </a:effectLst>
                <a:latin typeface="Arial Black" panose="020B0A04020102020204" pitchFamily="34" charset="0"/>
              </a:rPr>
              <a:t>FIRE SAFETY MEASURES</a:t>
            </a:r>
            <a:endParaRPr lang="ru-RU" sz="4800" dirty="0">
              <a:latin typeface="Arial Black" panose="020B0A04020102020204" pitchFamily="34" charset="0"/>
            </a:endParaRPr>
          </a:p>
        </p:txBody>
      </p:sp>
      <p:sp>
        <p:nvSpPr>
          <p:cNvPr id="3" name="Содержимое 2"/>
          <p:cNvSpPr>
            <a:spLocks noGrp="1"/>
          </p:cNvSpPr>
          <p:nvPr>
            <p:ph idx="1"/>
          </p:nvPr>
        </p:nvSpPr>
        <p:spPr>
          <a:xfrm>
            <a:off x="349208" y="1052736"/>
            <a:ext cx="8229600" cy="4389120"/>
          </a:xfrm>
        </p:spPr>
        <p:txBody>
          <a:bodyPr/>
          <a:lstStyle/>
          <a:p>
            <a:pPr marL="0" indent="0" algn="ctr">
              <a:spcBef>
                <a:spcPts val="0"/>
              </a:spcBef>
              <a:buNone/>
            </a:pPr>
            <a:r>
              <a:rPr lang="en-US" sz="4000" b="1" dirty="0">
                <a:solidFill>
                  <a:srgbClr val="FF0000"/>
                </a:solidFill>
                <a:effectLst>
                  <a:outerShdw blurRad="38100" dist="38100" dir="2700000" algn="tl">
                    <a:srgbClr val="000000">
                      <a:alpha val="43137"/>
                    </a:srgbClr>
                  </a:outerShdw>
                </a:effectLst>
                <a:latin typeface="Arial Black" panose="020B0A04020102020204" pitchFamily="34" charset="0"/>
              </a:rPr>
              <a:t>S</a:t>
            </a:r>
            <a:r>
              <a:rPr lang="en-US" sz="4000" b="1" dirty="0" smtClean="0">
                <a:solidFill>
                  <a:srgbClr val="FF0000"/>
                </a:solidFill>
                <a:effectLst>
                  <a:outerShdw blurRad="38100" dist="38100" dir="2700000" algn="tl">
                    <a:srgbClr val="000000">
                      <a:alpha val="43137"/>
                    </a:srgbClr>
                  </a:outerShdw>
                </a:effectLst>
                <a:latin typeface="Arial Black" panose="020B0A04020102020204" pitchFamily="34" charset="0"/>
              </a:rPr>
              <a:t>tudy</a:t>
            </a:r>
            <a:r>
              <a:rPr lang="ru-RU" sz="4000" b="1" dirty="0" smtClean="0">
                <a:solidFill>
                  <a:srgbClr val="FF0000"/>
                </a:solidFill>
                <a:effectLst>
                  <a:outerShdw blurRad="38100" dist="38100" dir="2700000" algn="tl">
                    <a:srgbClr val="000000">
                      <a:alpha val="43137"/>
                    </a:srgbClr>
                  </a:outerShdw>
                </a:effectLst>
                <a:latin typeface="Arial Black" panose="020B0A04020102020204" pitchFamily="34" charset="0"/>
              </a:rPr>
              <a:t>:</a:t>
            </a:r>
          </a:p>
          <a:p>
            <a:pPr>
              <a:spcBef>
                <a:spcPts val="0"/>
              </a:spcBef>
            </a:pPr>
            <a:r>
              <a:rPr lang="en-US" sz="4000" b="1" dirty="0" smtClean="0">
                <a:effectLst>
                  <a:outerShdw blurRad="38100" dist="38100" dir="2700000" algn="tl">
                    <a:srgbClr val="000000">
                      <a:alpha val="43137"/>
                    </a:srgbClr>
                  </a:outerShdw>
                </a:effectLst>
              </a:rPr>
              <a:t>evacuation plan</a:t>
            </a:r>
            <a:endParaRPr lang="ru-RU" sz="4000" b="1" dirty="0" smtClean="0">
              <a:effectLst>
                <a:outerShdw blurRad="38100" dist="38100" dir="2700000" algn="tl">
                  <a:srgbClr val="000000">
                    <a:alpha val="43137"/>
                  </a:srgbClr>
                </a:outerShdw>
              </a:effectLst>
            </a:endParaRPr>
          </a:p>
          <a:p>
            <a:r>
              <a:rPr lang="en-US" sz="4000" b="1" dirty="0" smtClean="0">
                <a:effectLst>
                  <a:outerShdw blurRad="38100" dist="38100" dir="2700000" algn="tl">
                    <a:srgbClr val="000000">
                      <a:alpha val="43137"/>
                    </a:srgbClr>
                  </a:outerShdw>
                </a:effectLst>
              </a:rPr>
              <a:t>emergency exits location</a:t>
            </a:r>
            <a:endParaRPr lang="ru-RU" sz="4000" b="1" dirty="0" smtClean="0">
              <a:effectLst>
                <a:outerShdw blurRad="38100" dist="38100" dir="2700000" algn="tl">
                  <a:srgbClr val="000000">
                    <a:alpha val="43137"/>
                  </a:srgbClr>
                </a:outerShdw>
              </a:effectLst>
            </a:endParaRPr>
          </a:p>
          <a:p>
            <a:r>
              <a:rPr lang="en-US" sz="4000" b="1" dirty="0" smtClean="0">
                <a:effectLst>
                  <a:outerShdw blurRad="38100" dist="38100" dir="2700000" algn="tl">
                    <a:srgbClr val="000000">
                      <a:alpha val="43137"/>
                    </a:srgbClr>
                  </a:outerShdw>
                </a:effectLst>
              </a:rPr>
              <a:t>firefighting means locations</a:t>
            </a:r>
            <a:endParaRPr lang="ru-RU" sz="4000" b="1" dirty="0" smtClean="0">
              <a:effectLst>
                <a:outerShdw blurRad="38100" dist="38100" dir="2700000" algn="tl">
                  <a:srgbClr val="000000">
                    <a:alpha val="43137"/>
                  </a:srgbClr>
                </a:outerShdw>
              </a:effectLst>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351" y="3829004"/>
            <a:ext cx="3692241" cy="2894945"/>
          </a:xfrm>
          <a:prstGeom prst="rect">
            <a:avLst/>
          </a:prstGeom>
        </p:spPr>
      </p:pic>
      <p:pic>
        <p:nvPicPr>
          <p:cNvPr id="8" name="Picture 5" descr="C:\Documents and Settings\Admin\Рабочий стол\images.png"/>
          <p:cNvPicPr>
            <a:picLocks noChangeAspect="1" noChangeArrowheads="1"/>
          </p:cNvPicPr>
          <p:nvPr/>
        </p:nvPicPr>
        <p:blipFill>
          <a:blip r:embed="rId4" cstate="print"/>
          <a:srcRect/>
          <a:stretch>
            <a:fillRect/>
          </a:stretch>
        </p:blipFill>
        <p:spPr bwMode="auto">
          <a:xfrm>
            <a:off x="6585374" y="3786190"/>
            <a:ext cx="2523130" cy="25231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750"/>
                            </p:stCondLst>
                            <p:childTnLst>
                              <p:par>
                                <p:cTn id="12" presetID="3" presetClass="entr" presetSubtype="1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linds(horizontal)">
                                      <p:cBhvr>
                                        <p:cTn id="14" dur="500"/>
                                        <p:tgtEl>
                                          <p:spTgt spid="3">
                                            <p:txEl>
                                              <p:pRg st="1" end="1"/>
                                            </p:txEl>
                                          </p:spTgt>
                                        </p:tgtEl>
                                      </p:cBhvr>
                                    </p:animEffect>
                                  </p:childTnLst>
                                </p:cTn>
                              </p:par>
                            </p:childTnLst>
                          </p:cTn>
                        </p:par>
                        <p:par>
                          <p:cTn id="15" fill="hold">
                            <p:stCondLst>
                              <p:cond delay="1250"/>
                            </p:stCondLst>
                            <p:childTnLst>
                              <p:par>
                                <p:cTn id="16" presetID="3" presetClass="entr" presetSubtype="1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
                                        <p:tgtEl>
                                          <p:spTgt spid="7"/>
                                        </p:tgtEl>
                                      </p:cBhvr>
                                    </p:animEffect>
                                  </p:childTnLst>
                                </p:cTn>
                              </p:par>
                            </p:childTnLst>
                          </p:cTn>
                        </p:par>
                        <p:par>
                          <p:cTn id="19" fill="hold">
                            <p:stCondLst>
                              <p:cond delay="1750"/>
                            </p:stCondLst>
                            <p:childTnLst>
                              <p:par>
                                <p:cTn id="20" presetID="3" presetClass="entr" presetSubtype="10"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750"/>
                                        <p:tgtEl>
                                          <p:spTgt spid="3">
                                            <p:txEl>
                                              <p:pRg st="2" end="2"/>
                                            </p:txEl>
                                          </p:spTgt>
                                        </p:tgtEl>
                                      </p:cBhvr>
                                    </p:animEffect>
                                  </p:childTnLst>
                                </p:cTn>
                              </p:par>
                            </p:childTnLst>
                          </p:cTn>
                        </p:par>
                        <p:par>
                          <p:cTn id="23" fill="hold">
                            <p:stCondLst>
                              <p:cond delay="2500"/>
                            </p:stCondLst>
                            <p:childTnLst>
                              <p:par>
                                <p:cTn id="24" presetID="3" presetClass="entr" presetSubtype="1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500"/>
                                        <p:tgtEl>
                                          <p:spTgt spid="8"/>
                                        </p:tgtEl>
                                      </p:cBhvr>
                                    </p:animEffect>
                                  </p:childTnLst>
                                </p:cTn>
                              </p:par>
                            </p:childTnLst>
                          </p:cTn>
                        </p:par>
                        <p:par>
                          <p:cTn id="27" fill="hold">
                            <p:stCondLst>
                              <p:cond delay="3000"/>
                            </p:stCondLst>
                            <p:childTnLst>
                              <p:par>
                                <p:cTn id="28" presetID="3" presetClass="entr" presetSubtype="10" fill="hold" nodeType="after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blinds(horizontal)">
                                      <p:cBhvr>
                                        <p:cTn id="30" dur="750"/>
                                        <p:tgtEl>
                                          <p:spTgt spid="3">
                                            <p:txEl>
                                              <p:pRg st="3" end="3"/>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027"/>
                                        </p:tgtEl>
                                        <p:attrNameLst>
                                          <p:attrName>style.visibility</p:attrName>
                                        </p:attrNameLst>
                                      </p:cBhvr>
                                      <p:to>
                                        <p:strVal val="visible"/>
                                      </p:to>
                                    </p:set>
                                    <p:animEffect transition="in" filter="blinds(horizontal)">
                                      <p:cBhvr>
                                        <p:cTn id="33"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04088"/>
            <a:ext cx="9144000" cy="636680"/>
          </a:xfrm>
        </p:spPr>
        <p:txBody>
          <a:bodyPr>
            <a:noAutofit/>
          </a:bodyPr>
          <a:lstStyle/>
          <a:p>
            <a:pPr algn="ctr"/>
            <a:r>
              <a:rPr lang="en-US" sz="4800" b="1" dirty="0" smtClean="0">
                <a:effectLst>
                  <a:outerShdw blurRad="38100" dist="38100" dir="2700000" algn="tl">
                    <a:srgbClr val="000000">
                      <a:alpha val="43137"/>
                    </a:srgbClr>
                  </a:outerShdw>
                </a:effectLst>
                <a:latin typeface="Arial Black" panose="020B0A04020102020204" pitchFamily="34" charset="0"/>
              </a:rPr>
              <a:t>FIRE SAFETY MEASURES</a:t>
            </a:r>
            <a:endParaRPr lang="ru-RU" sz="4800" dirty="0">
              <a:latin typeface="Arial Black" panose="020B0A04020102020204" pitchFamily="34" charset="0"/>
            </a:endParaRPr>
          </a:p>
        </p:txBody>
      </p:sp>
      <p:sp>
        <p:nvSpPr>
          <p:cNvPr id="3" name="Объект 2"/>
          <p:cNvSpPr>
            <a:spLocks noGrp="1"/>
          </p:cNvSpPr>
          <p:nvPr>
            <p:ph idx="1"/>
          </p:nvPr>
        </p:nvSpPr>
        <p:spPr>
          <a:xfrm>
            <a:off x="0" y="1268760"/>
            <a:ext cx="9036496" cy="5616624"/>
          </a:xfrm>
        </p:spPr>
        <p:txBody>
          <a:bodyPr>
            <a:normAutofit lnSpcReduction="10000"/>
          </a:bodyPr>
          <a:lstStyle/>
          <a:p>
            <a:pPr marL="0" indent="0" algn="ctr">
              <a:buNone/>
            </a:pPr>
            <a:r>
              <a:rPr lang="en-US" sz="3900" b="1" dirty="0" smtClean="0">
                <a:solidFill>
                  <a:srgbClr val="FF0000"/>
                </a:solidFill>
                <a:effectLst>
                  <a:outerShdw blurRad="38100" dist="38100" dir="2700000" algn="tl">
                    <a:srgbClr val="000000">
                      <a:alpha val="43137"/>
                    </a:srgbClr>
                  </a:outerShdw>
                </a:effectLst>
                <a:latin typeface="Arial Black" panose="020B0A04020102020204" pitchFamily="34" charset="0"/>
              </a:rPr>
              <a:t>IT IS FORBIDDEN TO</a:t>
            </a:r>
            <a:r>
              <a:rPr lang="ru-RU" sz="3900" b="1" dirty="0" smtClean="0">
                <a:solidFill>
                  <a:srgbClr val="FF0000"/>
                </a:solidFill>
                <a:effectLst>
                  <a:outerShdw blurRad="38100" dist="38100" dir="2700000" algn="tl">
                    <a:srgbClr val="000000">
                      <a:alpha val="43137"/>
                    </a:srgbClr>
                  </a:outerShdw>
                </a:effectLst>
                <a:latin typeface="Arial Black" panose="020B0A04020102020204" pitchFamily="34" charset="0"/>
              </a:rPr>
              <a:t>:</a:t>
            </a:r>
          </a:p>
          <a:p>
            <a:pPr>
              <a:lnSpc>
                <a:spcPct val="110000"/>
              </a:lnSpc>
              <a:spcBef>
                <a:spcPts val="0"/>
              </a:spcBef>
            </a:pPr>
            <a:r>
              <a:rPr lang="en-US" sz="3500" b="1" dirty="0" smtClean="0">
                <a:effectLst>
                  <a:outerShdw blurRad="38100" dist="38100" dir="2700000" algn="tl">
                    <a:srgbClr val="000000">
                      <a:alpha val="43137"/>
                    </a:srgbClr>
                  </a:outerShdw>
                </a:effectLst>
              </a:rPr>
              <a:t>smoke in rooms of a healthcare institution  and on its territory</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use faulty electrical appliances</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use electrical heaters with an open spiral</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store flammable substances in inappropriate places</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make an open fire in the building and on the territory</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endParaRPr lang="ru-RU" dirty="0"/>
          </a:p>
        </p:txBody>
      </p:sp>
    </p:spTree>
    <p:extLst>
      <p:ext uri="{BB962C8B-B14F-4D97-AF65-F5344CB8AC3E}">
        <p14:creationId xmlns:p14="http://schemas.microsoft.com/office/powerpoint/2010/main" val="333554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750"/>
                            </p:stCondLst>
                            <p:childTnLst>
                              <p:par>
                                <p:cTn id="12" presetID="42" presetClass="entr" presetSubtype="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ogon-35_small.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142844" y="704088"/>
            <a:ext cx="9001156" cy="653210"/>
          </a:xfrm>
        </p:spPr>
        <p:txBody>
          <a:bodyPr>
            <a:noAutofit/>
          </a:bodyPr>
          <a:lstStyle/>
          <a:p>
            <a:pPr algn="ctr"/>
            <a:r>
              <a:rPr lang="en-US" sz="6600" b="1" dirty="0" smtClean="0">
                <a:effectLst>
                  <a:outerShdw blurRad="38100" dist="38100" dir="2700000" algn="tl">
                    <a:srgbClr val="000000">
                      <a:alpha val="43137"/>
                    </a:srgbClr>
                  </a:outerShdw>
                </a:effectLst>
                <a:latin typeface="Arial Black" panose="020B0A04020102020204" pitchFamily="34" charset="0"/>
              </a:rPr>
              <a:t>IF FIRE STARTS</a:t>
            </a:r>
            <a:r>
              <a:rPr lang="ru-RU" sz="6600" b="1" dirty="0" smtClean="0">
                <a:effectLst>
                  <a:outerShdw blurRad="38100" dist="38100" dir="2700000" algn="tl">
                    <a:srgbClr val="000000">
                      <a:alpha val="43137"/>
                    </a:srgbClr>
                  </a:outerShdw>
                </a:effectLst>
                <a:latin typeface="Arial Black" panose="020B0A04020102020204" pitchFamily="34" charset="0"/>
              </a:rPr>
              <a:t>:</a:t>
            </a:r>
            <a:endParaRPr lang="ru-RU" sz="66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251430" y="1196752"/>
            <a:ext cx="8435370" cy="3410197"/>
          </a:xfrm>
        </p:spPr>
        <p:txBody>
          <a:bodyPr>
            <a:normAutofit/>
          </a:bodyPr>
          <a:lstStyle/>
          <a:p>
            <a:pPr algn="just"/>
            <a:r>
              <a:rPr lang="en-US" sz="4000" b="1" dirty="0" smtClean="0">
                <a:effectLst>
                  <a:outerShdw blurRad="38100" dist="38100" dir="2700000" algn="tl">
                    <a:srgbClr val="000000">
                      <a:alpha val="43137"/>
                    </a:srgbClr>
                  </a:outerShdw>
                </a:effectLst>
              </a:rPr>
              <a:t>call the fire brigade</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inform the supervisor</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evacuate people</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if necessary put off the </a:t>
            </a:r>
            <a:r>
              <a:rPr lang="en-US" sz="4000" b="1" dirty="0" smtClean="0">
                <a:effectLst>
                  <a:outerShdw blurRad="38100" dist="38100" dir="2700000" algn="tl">
                    <a:srgbClr val="000000">
                      <a:alpha val="43137"/>
                    </a:srgbClr>
                  </a:outerShdw>
                </a:effectLst>
              </a:rPr>
              <a:t>fire.</a:t>
            </a:r>
            <a:endParaRPr lang="ru-RU" sz="4000" b="1" dirty="0" smtClean="0">
              <a:effectLst>
                <a:outerShdw blurRad="38100" dist="38100" dir="2700000" algn="tl">
                  <a:srgbClr val="000000">
                    <a:alpha val="43137"/>
                  </a:srgbClr>
                </a:outerShdw>
              </a:effectLst>
            </a:endParaRPr>
          </a:p>
        </p:txBody>
      </p:sp>
      <p:pic>
        <p:nvPicPr>
          <p:cNvPr id="8" name="Рисунок 7" descr="1_2.png"/>
          <p:cNvPicPr>
            <a:picLocks noChangeAspect="1"/>
          </p:cNvPicPr>
          <p:nvPr/>
        </p:nvPicPr>
        <p:blipFill>
          <a:blip r:embed="rId3" cstate="print"/>
          <a:stretch>
            <a:fillRect/>
          </a:stretch>
        </p:blipFill>
        <p:spPr>
          <a:xfrm>
            <a:off x="5220072" y="3212976"/>
            <a:ext cx="4230485" cy="3888627"/>
          </a:xfrm>
          <a:prstGeom prst="rect">
            <a:avLst/>
          </a:prstGeom>
        </p:spPr>
      </p:pic>
      <p:sp>
        <p:nvSpPr>
          <p:cNvPr id="7" name="Прямоугольник 6"/>
          <p:cNvSpPr/>
          <p:nvPr/>
        </p:nvSpPr>
        <p:spPr>
          <a:xfrm>
            <a:off x="610749" y="4365104"/>
            <a:ext cx="4302766" cy="1944216"/>
          </a:xfrm>
          <a:prstGeom prst="rect">
            <a:avLst/>
          </a:prstGeom>
          <a:solidFill>
            <a:srgbClr val="FF1515"/>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u-RU" sz="2800" dirty="0" smtClean="0">
                <a:latin typeface="Arial Black" pitchFamily="34" charset="0"/>
              </a:rPr>
              <a:t>  </a:t>
            </a:r>
            <a:r>
              <a:rPr lang="en-US" sz="4000" dirty="0" smtClean="0">
                <a:latin typeface="Arial Black" pitchFamily="34" charset="0"/>
              </a:rPr>
              <a:t>IN CASE OF  </a:t>
            </a:r>
            <a:r>
              <a:rPr lang="en-US" sz="4000" dirty="0">
                <a:latin typeface="Arial Black" pitchFamily="34" charset="0"/>
              </a:rPr>
              <a:t>F</a:t>
            </a:r>
            <a:r>
              <a:rPr lang="en-US" sz="4000" dirty="0" smtClean="0">
                <a:latin typeface="Arial Black" pitchFamily="34" charset="0"/>
              </a:rPr>
              <a:t>IRE</a:t>
            </a:r>
            <a:r>
              <a:rPr lang="ru-RU" sz="4000" dirty="0" smtClean="0">
                <a:latin typeface="Arial Black" pitchFamily="34" charset="0"/>
              </a:rPr>
              <a:t> </a:t>
            </a:r>
            <a:r>
              <a:rPr lang="en-US" sz="4000" dirty="0" smtClean="0">
                <a:latin typeface="Arial Black" pitchFamily="34" charset="0"/>
              </a:rPr>
              <a:t>CALL</a:t>
            </a:r>
          </a:p>
          <a:p>
            <a:pPr algn="ctr"/>
            <a:r>
              <a:rPr lang="en-US" sz="4000" b="1" dirty="0" smtClean="0">
                <a:effectLst>
                  <a:outerShdw blurRad="38100" dist="38100" dir="2700000" algn="tl">
                    <a:srgbClr val="000000">
                      <a:alpha val="43137"/>
                    </a:srgbClr>
                  </a:outerShdw>
                </a:effectLst>
                <a:latin typeface="Arial Black" pitchFamily="34" charset="0"/>
              </a:rPr>
              <a:t>101</a:t>
            </a:r>
            <a:r>
              <a:rPr lang="en-US" sz="4000" dirty="0" smtClean="0">
                <a:latin typeface="Arial Black" pitchFamily="34" charset="0"/>
              </a:rPr>
              <a:t> or </a:t>
            </a:r>
            <a:r>
              <a:rPr lang="en-US" sz="4000" b="1" dirty="0" smtClean="0">
                <a:effectLst>
                  <a:outerShdw blurRad="38100" dist="38100" dir="2700000" algn="tl">
                    <a:srgbClr val="000000">
                      <a:alpha val="43137"/>
                    </a:srgbClr>
                  </a:outerShdw>
                </a:effectLst>
                <a:latin typeface="Arial Black" pitchFamily="34" charset="0"/>
              </a:rPr>
              <a:t>112</a:t>
            </a:r>
            <a:endParaRPr lang="ru-RU" sz="4000" b="1"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10"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1000"/>
                                        <p:tgtEl>
                                          <p:spTgt spid="3">
                                            <p:txEl>
                                              <p:pRg st="1" end="1"/>
                                            </p:txEl>
                                          </p:spTgt>
                                        </p:tgtEl>
                                      </p:cBhvr>
                                    </p:animEffect>
                                    <p:anim calcmode="lin" valueType="num">
                                      <p:cBhvr>
                                        <p:cTn id="2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0"/>
                                        <p:tgtEl>
                                          <p:spTgt spid="3">
                                            <p:txEl>
                                              <p:pRg st="3" end="3"/>
                                            </p:txEl>
                                          </p:spTgt>
                                        </p:tgtEl>
                                      </p:cBhvr>
                                    </p:animEffect>
                                    <p:anim calcmode="lin" valueType="num">
                                      <p:cBhvr>
                                        <p:cTn id="4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5252"/>
            <a:ext cx="8229600" cy="854968"/>
          </a:xfrm>
        </p:spPr>
        <p:txBody>
          <a:bodyPr>
            <a:noAutofit/>
          </a:bodyPr>
          <a:lstStyle/>
          <a:p>
            <a:pPr algn="ctr"/>
            <a:r>
              <a:rPr lang="en-US" sz="7200" b="1" dirty="0" smtClean="0">
                <a:effectLst>
                  <a:outerShdw blurRad="38100" dist="38100" dir="2700000" algn="tl">
                    <a:srgbClr val="000000">
                      <a:alpha val="43137"/>
                    </a:srgbClr>
                  </a:outerShdw>
                </a:effectLst>
                <a:latin typeface="Arial Black" panose="020B0A04020102020204" pitchFamily="34" charset="0"/>
              </a:rPr>
              <a:t>EMERGENCIES</a:t>
            </a:r>
            <a:endParaRPr lang="ru-RU" sz="72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107504" y="1268760"/>
            <a:ext cx="8964488" cy="5256584"/>
          </a:xfrm>
        </p:spPr>
        <p:txBody>
          <a:bodyPr>
            <a:noAutofit/>
          </a:bodyPr>
          <a:lstStyle/>
          <a:p>
            <a:pPr>
              <a:spcBef>
                <a:spcPts val="0"/>
              </a:spcBef>
              <a:buNone/>
            </a:pPr>
            <a:r>
              <a:rPr lang="en-US" sz="3200" b="1" dirty="0" smtClean="0">
                <a:effectLst>
                  <a:outerShdw blurRad="38100" dist="38100" dir="2700000" algn="tl">
                    <a:srgbClr val="000000">
                      <a:alpha val="43137"/>
                    </a:srgbClr>
                  </a:outerShdw>
                </a:effectLst>
              </a:rPr>
              <a:t>If there is a dangerous work environment</a:t>
            </a:r>
            <a:r>
              <a:rPr lang="ru-RU" sz="3200" b="1" dirty="0" smtClean="0">
                <a:effectLst>
                  <a:outerShdw blurRad="38100" dist="38100" dir="2700000" algn="tl">
                    <a:srgbClr val="000000">
                      <a:alpha val="43137"/>
                    </a:srgbClr>
                  </a:outerShdw>
                </a:effectLst>
              </a:rPr>
              <a:t>: </a:t>
            </a:r>
          </a:p>
          <a:p>
            <a:pPr>
              <a:spcBef>
                <a:spcPts val="0"/>
              </a:spcBef>
              <a:buFontTx/>
              <a:buChar char="-"/>
            </a:pPr>
            <a:r>
              <a:rPr lang="en-US" sz="3200" b="1" dirty="0" smtClean="0">
                <a:effectLst>
                  <a:outerShdw blurRad="38100" dist="38100" dir="2700000" algn="tl">
                    <a:srgbClr val="000000">
                      <a:alpha val="43137"/>
                    </a:srgbClr>
                  </a:outerShdw>
                </a:effectLst>
              </a:rPr>
              <a:t>a smell of smoke and fire</a:t>
            </a:r>
            <a:r>
              <a:rPr lang="ru-RU" sz="3200" b="1" dirty="0" smtClean="0">
                <a:effectLst>
                  <a:outerShdw blurRad="38100" dist="38100" dir="2700000" algn="tl">
                    <a:srgbClr val="000000">
                      <a:alpha val="43137"/>
                    </a:srgbClr>
                  </a:outerShdw>
                </a:effectLst>
              </a:rPr>
              <a:t>;</a:t>
            </a:r>
          </a:p>
          <a:p>
            <a:pPr>
              <a:spcBef>
                <a:spcPts val="0"/>
              </a:spcBef>
              <a:buFontTx/>
              <a:buChar char="-"/>
            </a:pPr>
            <a:r>
              <a:rPr lang="en-US" sz="3200" b="1" dirty="0" smtClean="0">
                <a:effectLst>
                  <a:outerShdw blurRad="38100" dist="38100" dir="2700000" algn="tl">
                    <a:srgbClr val="000000">
                      <a:alpha val="43137"/>
                    </a:srgbClr>
                  </a:outerShdw>
                </a:effectLst>
              </a:rPr>
              <a:t>increased heat generation from equipment</a:t>
            </a:r>
            <a:r>
              <a:rPr lang="ru-RU" sz="3200" b="1" dirty="0" smtClean="0">
                <a:effectLst>
                  <a:outerShdw blurRad="38100" dist="38100" dir="2700000" algn="tl">
                    <a:srgbClr val="000000">
                      <a:alpha val="43137"/>
                    </a:srgbClr>
                  </a:outerShdw>
                </a:effectLst>
              </a:rPr>
              <a:t>;</a:t>
            </a:r>
          </a:p>
          <a:p>
            <a:pPr marL="0" indent="0">
              <a:spcBef>
                <a:spcPts val="0"/>
              </a:spcBef>
              <a:buFontTx/>
              <a:buChar char="-"/>
            </a:pPr>
            <a:r>
              <a:rPr lang="en-US" sz="3200" b="1" dirty="0" smtClean="0">
                <a:effectLst>
                  <a:outerShdw blurRad="38100" dist="38100" dir="2700000" algn="tl">
                    <a:srgbClr val="000000">
                      <a:alpha val="43137"/>
                    </a:srgbClr>
                  </a:outerShdw>
                </a:effectLst>
              </a:rPr>
              <a:t>  increased noise level at equipment operation</a:t>
            </a:r>
            <a:r>
              <a:rPr lang="ru-RU" sz="3200" b="1" dirty="0" smtClean="0">
                <a:effectLst>
                  <a:outerShdw blurRad="38100" dist="38100" dir="2700000" algn="tl">
                    <a:srgbClr val="000000">
                      <a:alpha val="43137"/>
                    </a:srgbClr>
                  </a:outerShdw>
                </a:effectLst>
              </a:rPr>
              <a:t>;</a:t>
            </a:r>
          </a:p>
          <a:p>
            <a:pPr marL="0" indent="0">
              <a:spcBef>
                <a:spcPts val="0"/>
              </a:spcBef>
              <a:buFontTx/>
              <a:buChar char="-"/>
            </a:pPr>
            <a:r>
              <a:rPr lang="en-US" sz="3200" b="1" dirty="0" smtClean="0">
                <a:effectLst>
                  <a:outerShdw blurRad="38100" dist="38100" dir="2700000" algn="tl">
                    <a:srgbClr val="000000">
                      <a:alpha val="43137"/>
                    </a:srgbClr>
                  </a:outerShdw>
                </a:effectLst>
              </a:rPr>
              <a:t>  ground faults, power cuts</a:t>
            </a:r>
            <a:r>
              <a:rPr lang="ru-RU" sz="3200" b="1" dirty="0" smtClean="0">
                <a:effectLst>
                  <a:outerShdw blurRad="38100" dist="38100" dir="2700000" algn="tl">
                    <a:srgbClr val="000000">
                      <a:alpha val="43137"/>
                    </a:srgbClr>
                  </a:outerShdw>
                </a:effectLst>
              </a:rPr>
              <a:t>;</a:t>
            </a:r>
          </a:p>
          <a:p>
            <a:pPr>
              <a:spcBef>
                <a:spcPts val="0"/>
              </a:spcBef>
              <a:buFontTx/>
              <a:buChar char="-"/>
            </a:pPr>
            <a:r>
              <a:rPr lang="en-US" sz="3200" b="1" dirty="0" smtClean="0">
                <a:effectLst>
                  <a:outerShdw blurRad="38100" dist="38100" dir="2700000" algn="tl">
                    <a:srgbClr val="000000">
                      <a:alpha val="43137"/>
                    </a:srgbClr>
                  </a:outerShdw>
                </a:effectLst>
              </a:rPr>
              <a:t>ignition of materials and equipment</a:t>
            </a:r>
            <a:r>
              <a:rPr lang="ru-RU" sz="3200" b="1" dirty="0" smtClean="0">
                <a:effectLst>
                  <a:outerShdw blurRad="38100" dist="38100" dir="2700000" algn="tl">
                    <a:srgbClr val="000000">
                      <a:alpha val="43137"/>
                    </a:srgbClr>
                  </a:outerShdw>
                </a:effectLst>
              </a:rPr>
              <a:t>,</a:t>
            </a:r>
          </a:p>
          <a:p>
            <a:pPr>
              <a:spcBef>
                <a:spcPts val="0"/>
              </a:spcBef>
              <a:buFontTx/>
              <a:buChar char="-"/>
            </a:pPr>
            <a:r>
              <a:rPr lang="en-US" sz="3200" b="1" dirty="0" smtClean="0">
                <a:effectLst>
                  <a:outerShdw blurRad="38100" dist="38100" dir="2700000" algn="tl">
                    <a:srgbClr val="000000">
                      <a:alpha val="43137"/>
                    </a:srgbClr>
                  </a:outerShdw>
                </a:effectLst>
              </a:rPr>
              <a:t>smell of gas, etc</a:t>
            </a:r>
            <a:r>
              <a:rPr lang="ru-RU" sz="3200" b="1" dirty="0" smtClean="0">
                <a:effectLst>
                  <a:outerShdw blurRad="38100" dist="38100" dir="2700000" algn="tl">
                    <a:srgbClr val="000000">
                      <a:alpha val="43137"/>
                    </a:srgbClr>
                  </a:outerShdw>
                </a:effectLst>
              </a:rPr>
              <a:t>. </a:t>
            </a:r>
          </a:p>
          <a:p>
            <a:pPr marL="0" indent="0" algn="ctr">
              <a:spcBef>
                <a:spcPts val="0"/>
              </a:spcBef>
              <a:buNone/>
            </a:pPr>
            <a:r>
              <a:rPr lang="en-US" sz="3200" b="1" dirty="0" smtClean="0">
                <a:effectLst>
                  <a:outerShdw blurRad="38100" dist="38100" dir="2700000" algn="tl">
                    <a:srgbClr val="000000">
                      <a:alpha val="43137"/>
                    </a:srgbClr>
                  </a:outerShdw>
                </a:effectLst>
              </a:rPr>
              <a:t>you should immediately stop working, turn off the equipment, report the incident to the immediate supervisor.</a:t>
            </a:r>
            <a:endParaRPr lang="ru-RU" sz="32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250"/>
                                        <p:tgtEl>
                                          <p:spTgt spid="3">
                                            <p:txEl>
                                              <p:pRg st="0" end="0"/>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250"/>
                                        <p:tgtEl>
                                          <p:spTgt spid="3">
                                            <p:txEl>
                                              <p:pRg st="1" end="1"/>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250"/>
                                        <p:tgtEl>
                                          <p:spTgt spid="3">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250"/>
                                        <p:tgtEl>
                                          <p:spTgt spid="3">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1250"/>
                                        <p:tgtEl>
                                          <p:spTgt spid="3">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barn(inVertical)">
                                      <p:cBhvr>
                                        <p:cTn id="25" dur="1250"/>
                                        <p:tgtEl>
                                          <p:spTgt spid="3">
                                            <p:txEl>
                                              <p:pRg st="5" end="5"/>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barn(inVertical)">
                                      <p:cBhvr>
                                        <p:cTn id="28" dur="1250"/>
                                        <p:tgtEl>
                                          <p:spTgt spid="3">
                                            <p:txEl>
                                              <p:pRg st="6" end="6"/>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arn(inVertical)">
                                      <p:cBhvr>
                                        <p:cTn id="31" dur="125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76672"/>
            <a:ext cx="8784976" cy="650336"/>
          </a:xfrm>
        </p:spPr>
        <p:txBody>
          <a:bodyPr>
            <a:noAutofit/>
          </a:bodyPr>
          <a:lstStyle/>
          <a:p>
            <a:pPr algn="ctr"/>
            <a:r>
              <a:rPr lang="en-US" sz="3600" b="1" dirty="0" smtClean="0">
                <a:effectLst>
                  <a:outerShdw blurRad="38100" dist="38100" dir="2700000" algn="tl">
                    <a:srgbClr val="000000">
                      <a:alpha val="43137"/>
                    </a:srgbClr>
                  </a:outerShdw>
                </a:effectLst>
                <a:latin typeface="Arial Black" panose="020B0A04020102020204" pitchFamily="34" charset="0"/>
              </a:rPr>
              <a:t>IN CASE OF ACCIDENT (TRAUMA)</a:t>
            </a:r>
            <a:r>
              <a:rPr lang="ru-RU" sz="3600" b="1" dirty="0" smtClean="0">
                <a:effectLst>
                  <a:outerShdw blurRad="38100" dist="38100" dir="2700000" algn="tl">
                    <a:srgbClr val="000000">
                      <a:alpha val="43137"/>
                    </a:srgbClr>
                  </a:outerShdw>
                </a:effectLst>
                <a:latin typeface="Arial Black" panose="020B0A04020102020204" pitchFamily="34" charset="0"/>
              </a:rPr>
              <a:t>:</a:t>
            </a:r>
            <a:endParaRPr lang="ru-RU" sz="36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107504" y="1052736"/>
            <a:ext cx="9036496" cy="5974400"/>
          </a:xfrm>
        </p:spPr>
        <p:txBody>
          <a:bodyPr>
            <a:normAutofit/>
          </a:bodyPr>
          <a:lstStyle/>
          <a:p>
            <a:pPr marL="0" indent="355600"/>
            <a:r>
              <a:rPr lang="en-US" b="1" dirty="0" smtClean="0">
                <a:effectLst>
                  <a:outerShdw blurRad="38100" dist="38100" dir="2700000" algn="tl">
                    <a:srgbClr val="000000">
                      <a:alpha val="43137"/>
                    </a:srgbClr>
                  </a:outerShdw>
                </a:effectLst>
              </a:rPr>
              <a:t>stop exposure to the traumatic factor</a:t>
            </a:r>
            <a:r>
              <a:rPr lang="ru-RU" b="1" dirty="0" smtClean="0">
                <a:effectLst>
                  <a:outerShdw blurRad="38100" dist="38100" dir="2700000" algn="tl">
                    <a:srgbClr val="000000">
                      <a:alpha val="43137"/>
                    </a:srgbClr>
                  </a:outerShdw>
                </a:effectLst>
              </a:rPr>
              <a:t>;</a:t>
            </a:r>
          </a:p>
          <a:p>
            <a:pPr marL="0" indent="355600"/>
            <a:r>
              <a:rPr lang="en-US" b="1" dirty="0" smtClean="0">
                <a:effectLst>
                  <a:outerShdw blurRad="38100" dist="38100" dir="2700000" algn="tl">
                    <a:srgbClr val="000000">
                      <a:alpha val="43137"/>
                    </a:srgbClr>
                  </a:outerShdw>
                </a:effectLst>
              </a:rPr>
              <a:t>assess the condition of the victim, provide first aid, call an ambulance</a:t>
            </a:r>
            <a:r>
              <a:rPr lang="ru-RU" b="1" dirty="0" smtClean="0">
                <a:effectLst>
                  <a:outerShdw blurRad="38100" dist="38100" dir="2700000" algn="tl">
                    <a:srgbClr val="000000">
                      <a:alpha val="43137"/>
                    </a:srgbClr>
                  </a:outerShdw>
                </a:effectLst>
              </a:rPr>
              <a:t>;</a:t>
            </a:r>
          </a:p>
          <a:p>
            <a:pPr marL="0" indent="355600"/>
            <a:r>
              <a:rPr lang="ru-RU" b="1" dirty="0" smtClean="0">
                <a:effectLst>
                  <a:outerShdw blurRad="38100" dist="38100" dir="2700000" algn="tl">
                    <a:srgbClr val="000000">
                      <a:alpha val="43137"/>
                    </a:srgbClr>
                  </a:outerShdw>
                </a:effectLst>
              </a:rPr>
              <a:t> </a:t>
            </a:r>
            <a:r>
              <a:rPr lang="en-US" b="1" dirty="0" smtClean="0">
                <a:effectLst>
                  <a:outerShdw blurRad="38100" dist="38100" dir="2700000" algn="tl">
                    <a:srgbClr val="000000">
                      <a:alpha val="43137"/>
                    </a:srgbClr>
                  </a:outerShdw>
                </a:effectLst>
              </a:rPr>
              <a:t>report the incident to your supervisor or other person in charge</a:t>
            </a:r>
            <a:r>
              <a:rPr lang="ru-RU" b="1" dirty="0" smtClean="0">
                <a:effectLst>
                  <a:outerShdw blurRad="38100" dist="38100" dir="2700000" algn="tl">
                    <a:srgbClr val="000000">
                      <a:alpha val="43137"/>
                    </a:srgbClr>
                  </a:outerShdw>
                </a:effectLst>
              </a:rPr>
              <a:t>;</a:t>
            </a:r>
          </a:p>
          <a:p>
            <a:pPr marL="0" indent="355600"/>
            <a:r>
              <a:rPr lang="ru-RU" sz="2400" b="1" dirty="0" smtClean="0">
                <a:effectLst>
                  <a:outerShdw blurRad="38100" dist="38100" dir="2700000" algn="tl">
                    <a:srgbClr val="000000">
                      <a:alpha val="43137"/>
                    </a:srgbClr>
                  </a:outerShdw>
                </a:effectLst>
              </a:rPr>
              <a:t> </a:t>
            </a:r>
            <a:r>
              <a:rPr lang="en-US" sz="2400" b="1" dirty="0" smtClean="0">
                <a:effectLst>
                  <a:outerShdw blurRad="38100" dist="38100" dir="2700000" algn="tl">
                    <a:srgbClr val="000000">
                      <a:alpha val="43137"/>
                    </a:srgbClr>
                  </a:outerShdw>
                </a:effectLst>
              </a:rPr>
              <a:t>if the accident has happened to trainees themselves, they should, if possible, call for help, report the accident to the immediate supervisor or ask someone around to do it;</a:t>
            </a:r>
            <a:endParaRPr lang="ru-RU" sz="2400" b="1" dirty="0" smtClean="0">
              <a:effectLst>
                <a:outerShdw blurRad="38100" dist="38100" dir="2700000" algn="tl">
                  <a:srgbClr val="000000">
                    <a:alpha val="43137"/>
                  </a:srgbClr>
                </a:outerShdw>
              </a:effectLst>
            </a:endParaRPr>
          </a:p>
          <a:p>
            <a:pPr marL="0" indent="355600"/>
            <a:r>
              <a:rPr lang="ru-RU" b="1" dirty="0" smtClean="0">
                <a:effectLst>
                  <a:outerShdw blurRad="38100" dist="38100" dir="2700000" algn="tl">
                    <a:srgbClr val="000000">
                      <a:alpha val="43137"/>
                    </a:srgbClr>
                  </a:outerShdw>
                </a:effectLst>
              </a:rPr>
              <a:t> </a:t>
            </a:r>
            <a:r>
              <a:rPr lang="en-US" b="1" dirty="0" smtClean="0">
                <a:effectLst>
                  <a:outerShdw blurRad="38100" dist="38100" dir="2700000" algn="tl">
                    <a:srgbClr val="000000">
                      <a:alpha val="43137"/>
                    </a:srgbClr>
                  </a:outerShdw>
                </a:effectLst>
              </a:rPr>
              <a:t>in case of emergencies and accidents at place of practical training, it is necessary to ensure the safety of the environment before the start of the investigation, if this does not pose a danger to the life and health of people and does not lead to an accident.</a:t>
            </a:r>
            <a:endParaRPr lang="ru-RU" b="1" dirty="0" smtClean="0">
              <a:effectLst>
                <a:outerShdw blurRad="38100" dist="38100" dir="2700000" algn="tl">
                  <a:srgbClr val="000000">
                    <a:alpha val="43137"/>
                  </a:srgbClr>
                </a:outerShdw>
              </a:effectLst>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250"/>
                                        <p:tgtEl>
                                          <p:spTgt spid="3">
                                            <p:txEl>
                                              <p:pRg st="0" end="0"/>
                                            </p:txEl>
                                          </p:spTgt>
                                        </p:tgtEl>
                                      </p:cBhvr>
                                    </p:animEffect>
                                  </p:childTnLst>
                                </p:cTn>
                              </p:par>
                              <p:par>
                                <p:cTn id="12" presetID="16" presetClass="entr" presetSubtype="21"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1250"/>
                                        <p:tgtEl>
                                          <p:spTgt spid="3">
                                            <p:txEl>
                                              <p:pRg st="1" end="1"/>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1250"/>
                                        <p:tgtEl>
                                          <p:spTgt spid="3">
                                            <p:txEl>
                                              <p:pRg st="2" end="2"/>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1250"/>
                                        <p:tgtEl>
                                          <p:spTgt spid="3">
                                            <p:txEl>
                                              <p:pRg st="3" end="3"/>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25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45719"/>
          </a:xfrm>
        </p:spPr>
        <p:txBody>
          <a:bodyPr>
            <a:normAutofit fontScale="90000"/>
          </a:bodyPr>
          <a:lstStyle/>
          <a:p>
            <a:endParaRPr lang="ru-RU" dirty="0"/>
          </a:p>
        </p:txBody>
      </p:sp>
      <p:sp>
        <p:nvSpPr>
          <p:cNvPr id="3" name="Содержимое 2"/>
          <p:cNvSpPr>
            <a:spLocks noGrp="1"/>
          </p:cNvSpPr>
          <p:nvPr>
            <p:ph idx="1"/>
          </p:nvPr>
        </p:nvSpPr>
        <p:spPr>
          <a:xfrm>
            <a:off x="0" y="642918"/>
            <a:ext cx="9144000" cy="6215082"/>
          </a:xfrm>
        </p:spPr>
        <p:txBody>
          <a:bodyPr>
            <a:noAutofit/>
          </a:bodyPr>
          <a:lstStyle/>
          <a:p>
            <a:pPr algn="ctr">
              <a:spcBef>
                <a:spcPts val="0"/>
              </a:spcBef>
              <a:buNone/>
            </a:pPr>
            <a:r>
              <a:rPr lang="en-US" sz="5700" b="1" dirty="0" smtClean="0">
                <a:effectLst>
                  <a:outerShdw blurRad="38100" dist="38100" dir="2700000" algn="tl">
                    <a:srgbClr val="000000">
                      <a:alpha val="43137"/>
                    </a:srgbClr>
                  </a:outerShdw>
                </a:effectLst>
              </a:rPr>
              <a:t>By following these</a:t>
            </a:r>
          </a:p>
          <a:p>
            <a:pPr algn="ctr">
              <a:spcBef>
                <a:spcPts val="0"/>
              </a:spcBef>
              <a:buNone/>
            </a:pPr>
            <a:r>
              <a:rPr lang="en-US" sz="5700" b="1" dirty="0" smtClean="0">
                <a:effectLst>
                  <a:outerShdw blurRad="38100" dist="38100" dir="2700000" algn="tl">
                    <a:srgbClr val="000000">
                      <a:alpha val="43137"/>
                    </a:srgbClr>
                  </a:outerShdw>
                </a:effectLst>
              </a:rPr>
              <a:t>simple rules</a:t>
            </a:r>
          </a:p>
          <a:p>
            <a:pPr algn="ctr">
              <a:spcBef>
                <a:spcPts val="0"/>
              </a:spcBef>
              <a:buNone/>
            </a:pPr>
            <a:r>
              <a:rPr lang="en-US" sz="5700" b="1" dirty="0" smtClean="0">
                <a:effectLst>
                  <a:outerShdw blurRad="38100" dist="38100" dir="2700000" algn="tl">
                    <a:srgbClr val="000000">
                      <a:alpha val="43137"/>
                    </a:srgbClr>
                  </a:outerShdw>
                </a:effectLst>
              </a:rPr>
              <a:t>you will avoid</a:t>
            </a:r>
          </a:p>
          <a:p>
            <a:pPr algn="ctr">
              <a:spcBef>
                <a:spcPts val="0"/>
              </a:spcBef>
              <a:buNone/>
            </a:pPr>
            <a:r>
              <a:rPr lang="en-US" sz="5700" b="1" dirty="0" smtClean="0">
                <a:effectLst>
                  <a:outerShdw blurRad="38100" dist="38100" dir="2700000" algn="tl">
                    <a:srgbClr val="000000">
                      <a:alpha val="43137"/>
                    </a:srgbClr>
                  </a:outerShdw>
                </a:effectLst>
              </a:rPr>
              <a:t>emergency situations</a:t>
            </a:r>
          </a:p>
          <a:p>
            <a:pPr algn="ctr">
              <a:spcBef>
                <a:spcPts val="0"/>
              </a:spcBef>
              <a:buNone/>
            </a:pPr>
            <a:r>
              <a:rPr lang="en-US" sz="5700" b="1" dirty="0" smtClean="0">
                <a:effectLst>
                  <a:outerShdw blurRad="38100" dist="38100" dir="2700000" algn="tl">
                    <a:srgbClr val="000000">
                      <a:alpha val="43137"/>
                    </a:srgbClr>
                  </a:outerShdw>
                </a:effectLst>
              </a:rPr>
              <a:t>and protect your</a:t>
            </a:r>
          </a:p>
          <a:p>
            <a:pPr algn="ctr">
              <a:buNone/>
            </a:pPr>
            <a:r>
              <a:rPr lang="en-US" sz="7200" b="1" dirty="0" smtClean="0">
                <a:solidFill>
                  <a:srgbClr val="FF0000"/>
                </a:solidFill>
                <a:effectLst>
                  <a:outerShdw blurRad="38100" dist="38100" dir="2700000" algn="tl">
                    <a:srgbClr val="000000">
                      <a:alpha val="43137"/>
                    </a:srgbClr>
                  </a:outerShdw>
                </a:effectLst>
                <a:latin typeface="Arial Black" panose="020B0A04020102020204" pitchFamily="34" charset="0"/>
              </a:rPr>
              <a:t>HEALTH</a:t>
            </a:r>
            <a:endParaRPr lang="ru-RU" sz="7200"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par>
                          <p:cTn id="20" fill="hold">
                            <p:stCondLst>
                              <p:cond delay="500"/>
                            </p:stCondLst>
                            <p:childTnLst>
                              <p:par>
                                <p:cTn id="21" presetID="26" presetClass="entr" presetSubtype="0" fill="hold"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6960" y="1988840"/>
            <a:ext cx="7135440" cy="3639074"/>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3717</TotalTime>
  <Words>1172</Words>
  <Application>Microsoft Office PowerPoint</Application>
  <PresentationFormat>Экран (4:3)</PresentationFormat>
  <Paragraphs>155</Paragraphs>
  <Slides>30</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30</vt:i4>
      </vt:variant>
    </vt:vector>
  </HeadingPairs>
  <TitlesOfParts>
    <vt:vector size="35" baseType="lpstr">
      <vt:lpstr>Arial Black</vt:lpstr>
      <vt:lpstr>Calibri</vt:lpstr>
      <vt:lpstr>Constantia</vt:lpstr>
      <vt:lpstr>Wingdings 2</vt:lpstr>
      <vt:lpstr>Поток</vt:lpstr>
      <vt:lpstr>Are you undergoing practical training?</vt:lpstr>
      <vt:lpstr>Презентация PowerPoint</vt:lpstr>
      <vt:lpstr>Persons allowed practical training: </vt:lpstr>
      <vt:lpstr>Презентация PowerPoint</vt:lpstr>
      <vt:lpstr>AT TRAINING, A STUDENT IS ELIGIBLE:</vt:lpstr>
      <vt:lpstr>AT TRAINING, A STUDENT IS ELIGIBLE:</vt:lpstr>
      <vt:lpstr>AT TRAINING, A STUDENT MUST:</vt:lpstr>
      <vt:lpstr>AT TRAINING, A STUDENT MUST:</vt:lpstr>
      <vt:lpstr>Презентация PowerPoint</vt:lpstr>
      <vt:lpstr>Before work, a student must:</vt:lpstr>
      <vt:lpstr>If individual protective means are absent or there are malfunctions</vt:lpstr>
      <vt:lpstr>LABOR PROTECTION REQUIREMENTS  WHEN PERFORMING WORK</vt:lpstr>
      <vt:lpstr>Hands</vt:lpstr>
      <vt:lpstr>Презентация PowerPoint</vt:lpstr>
      <vt:lpstr>WHEN ADMINISTERING INJECTIONS:</vt:lpstr>
      <vt:lpstr>Презентация PowerPoint</vt:lpstr>
      <vt:lpstr>BE ATTENTIVE </vt:lpstr>
      <vt:lpstr>SKIN LESIONS</vt:lpstr>
      <vt:lpstr>IF A BIOLOGICAL SUBSTANCE GETS ONTO THE SKIN</vt:lpstr>
      <vt:lpstr>WHEN GIVING REMEDIES:</vt:lpstr>
      <vt:lpstr>Презентация PowerPoint</vt:lpstr>
      <vt:lpstr>Electrical Safety Requirements:</vt:lpstr>
      <vt:lpstr>Electrical Safety Requirements</vt:lpstr>
      <vt:lpstr>FIRE SAFETY MEASURES</vt:lpstr>
      <vt:lpstr>FIRE SAFETY MEASURES</vt:lpstr>
      <vt:lpstr>IF FIRE STARTS:</vt:lpstr>
      <vt:lpstr>EMERGENCIES</vt:lpstr>
      <vt:lpstr>IN CASE OF ACCIDENT (TRAUMA):</vt:lpstr>
      <vt:lpstr>Презентация PowerPoint</vt:lpstr>
      <vt:lpstr>Презентация PowerPoint</vt:lpstr>
    </vt:vector>
  </TitlesOfParts>
  <Company>CtrlSoft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TMD User</dc:creator>
  <cp:lastModifiedBy>User</cp:lastModifiedBy>
  <cp:revision>399</cp:revision>
  <dcterms:created xsi:type="dcterms:W3CDTF">2014-03-18T14:12:38Z</dcterms:created>
  <dcterms:modified xsi:type="dcterms:W3CDTF">2024-05-08T09:17:39Z</dcterms:modified>
</cp:coreProperties>
</file>