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285" r:id="rId3"/>
    <p:sldId id="282" r:id="rId4"/>
    <p:sldId id="288" r:id="rId5"/>
    <p:sldId id="312" r:id="rId6"/>
    <p:sldId id="311" r:id="rId7"/>
    <p:sldId id="258" r:id="rId8"/>
    <p:sldId id="290" r:id="rId9"/>
    <p:sldId id="284" r:id="rId10"/>
    <p:sldId id="307" r:id="rId11"/>
    <p:sldId id="291" r:id="rId12"/>
    <p:sldId id="314" r:id="rId13"/>
    <p:sldId id="315" r:id="rId14"/>
    <p:sldId id="267" r:id="rId15"/>
    <p:sldId id="304" r:id="rId16"/>
    <p:sldId id="326" r:id="rId17"/>
    <p:sldId id="327" r:id="rId18"/>
    <p:sldId id="317" r:id="rId19"/>
    <p:sldId id="318" r:id="rId20"/>
    <p:sldId id="319" r:id="rId21"/>
    <p:sldId id="320" r:id="rId22"/>
    <p:sldId id="321" r:id="rId23"/>
    <p:sldId id="322" r:id="rId24"/>
    <p:sldId id="323" r:id="rId25"/>
    <p:sldId id="328" r:id="rId26"/>
    <p:sldId id="324" r:id="rId27"/>
    <p:sldId id="280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3" autoAdjust="0"/>
    <p:restoredTop sz="94629" autoAdjust="0"/>
  </p:normalViewPr>
  <p:slideViewPr>
    <p:cSldViewPr>
      <p:cViewPr varScale="1">
        <p:scale>
          <a:sx n="84" d="100"/>
          <a:sy n="84" d="100"/>
        </p:scale>
        <p:origin x="1426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10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373D5F-82BC-4AD4-A9B7-37E63B789EE5}" type="datetimeFigureOut">
              <a:rPr lang="ru-RU" smtClean="0"/>
              <a:pPr/>
              <a:t>11.05.2023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D3B2DC-9CA2-43C5-89A3-4F1A82C0BC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08857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3B2DC-9CA2-43C5-89A3-4F1A82C0BC61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2291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11.05.2023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11.05.2023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11.05.2023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11.05.2023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11.05.2023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11.05.2023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11.05.2023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11.05.2023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11.05.2023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11.05.2023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11.05.2023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D45CBB6-DC3E-40A1-BCF5-5C522E35EBFF}" type="datetimeFigureOut">
              <a:rPr lang="ru-RU" smtClean="0"/>
              <a:pPr/>
              <a:t>11.05.2023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1040" y="906181"/>
            <a:ext cx="5040560" cy="2232248"/>
          </a:xfrm>
        </p:spPr>
        <p:txBody>
          <a:bodyPr>
            <a:noAutofit/>
          </a:bodyPr>
          <a:lstStyle/>
          <a:p>
            <a:pPr>
              <a:lnSpc>
                <a:spcPts val="6000"/>
              </a:lnSpc>
            </a:pPr>
            <a:r>
              <a:rPr lang="ru-RU" sz="7200" dirty="0" smtClean="0"/>
              <a:t>Собрался на врачебную практику?</a:t>
            </a:r>
            <a:endParaRPr lang="ru-RU" sz="7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3639946"/>
            <a:ext cx="5436096" cy="3214686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ru-RU" sz="6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Сначала </a:t>
            </a:r>
            <a:r>
              <a:rPr lang="en-US" sz="6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ru-RU" sz="6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пройди инструктаж!</a:t>
            </a:r>
            <a:endParaRPr lang="ru-RU" sz="6000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4" name="Рисунок 3" descr="img-chil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32040" y="865063"/>
            <a:ext cx="4305300" cy="504825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5496" y="548680"/>
            <a:ext cx="417646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/>
              <a:t>Изучи</a:t>
            </a:r>
          </a:p>
          <a:p>
            <a:pPr algn="ctr"/>
            <a:r>
              <a:rPr lang="ru-RU" sz="4400" b="1" dirty="0"/>
              <a:t>инструкцию </a:t>
            </a:r>
          </a:p>
          <a:p>
            <a:pPr algn="ctr"/>
            <a:r>
              <a:rPr lang="ru-RU" sz="4400" b="1" dirty="0"/>
              <a:t>по охране труда, размещенную на сайте университета в разделе «Практика»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980728"/>
            <a:ext cx="3842425" cy="5445224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63894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К практике допускаются лица: 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199856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возрасте не моложе 18 лет;</a:t>
            </a:r>
          </a:p>
          <a:p>
            <a:pPr>
              <a:spcBef>
                <a:spcPts val="0"/>
              </a:spcBef>
            </a:pPr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имеющие соответствующее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образование и подготовку;</a:t>
            </a:r>
          </a:p>
          <a:p>
            <a:pPr>
              <a:spcBef>
                <a:spcPts val="0"/>
              </a:spcBef>
            </a:pPr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прошедшие медицинский осмотр и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имеющие противопоказаний по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состоянию здоровья; </a:t>
            </a:r>
          </a:p>
        </p:txBody>
      </p:sp>
      <p:pic>
        <p:nvPicPr>
          <p:cNvPr id="4" name="Рисунок 3" descr="photo_248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34978" y="4240689"/>
            <a:ext cx="3562166" cy="2369615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29369">
            <a:off x="1516307" y="4493152"/>
            <a:ext cx="3157951" cy="23185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23528" y="548680"/>
            <a:ext cx="4038600" cy="2156987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Прошедшие</a:t>
            </a:r>
          </a:p>
          <a:p>
            <a:pPr>
              <a:spcBef>
                <a:spcPts val="0"/>
              </a:spcBef>
              <a:buNone/>
            </a:pP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вводный</a:t>
            </a:r>
          </a:p>
          <a:p>
            <a:pPr>
              <a:spcBef>
                <a:spcPts val="0"/>
              </a:spcBef>
              <a:buNone/>
            </a:pP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инструктаж 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32040" y="3212976"/>
            <a:ext cx="4038600" cy="3453131"/>
          </a:xfrm>
        </p:spPr>
        <p:txBody>
          <a:bodyPr/>
          <a:lstStyle/>
          <a:p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Прошедшие первичный инструктаж на рабочем месте</a:t>
            </a:r>
          </a:p>
          <a:p>
            <a:endParaRPr lang="ru-RU" dirty="0"/>
          </a:p>
        </p:txBody>
      </p:sp>
      <p:pic>
        <p:nvPicPr>
          <p:cNvPr id="5" name="Рисунок 4" descr="вводный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2780928"/>
            <a:ext cx="4180758" cy="3846383"/>
          </a:xfrm>
          <a:prstGeom prst="rect">
            <a:avLst/>
          </a:prstGeom>
        </p:spPr>
      </p:pic>
      <p:pic>
        <p:nvPicPr>
          <p:cNvPr id="6" name="Рисунок 5" descr="первичный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1234" y="764704"/>
            <a:ext cx="3173214" cy="2552537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период прохождения практики, студент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имеет право: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060848"/>
            <a:ext cx="8568952" cy="4464496"/>
          </a:xfrm>
        </p:spPr>
        <p:txBody>
          <a:bodyPr>
            <a:normAutofit fontScale="47500" lnSpcReduction="20000"/>
          </a:bodyPr>
          <a:lstStyle/>
          <a:p>
            <a:pPr algn="just"/>
            <a:r>
              <a:rPr lang="ru-RU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рабочее место, соответствующее требованиям </a:t>
            </a:r>
            <a:r>
              <a:rPr lang="ru-RU" sz="5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охраны </a:t>
            </a:r>
            <a:r>
              <a:rPr lang="ru-RU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труда;</a:t>
            </a:r>
          </a:p>
          <a:p>
            <a:pPr algn="just"/>
            <a:r>
              <a:rPr lang="ru-RU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обучение </a:t>
            </a:r>
            <a:r>
              <a:rPr lang="ru-RU" sz="5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безопасным </a:t>
            </a:r>
            <a:r>
              <a:rPr lang="ru-RU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методам и приемам труда;</a:t>
            </a:r>
          </a:p>
          <a:p>
            <a:pPr algn="just"/>
            <a:r>
              <a:rPr lang="ru-RU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обеспечение необходимыми средствами </a:t>
            </a:r>
            <a:r>
              <a:rPr lang="ru-RU" sz="5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защиты;</a:t>
            </a:r>
            <a:endParaRPr lang="ru-RU" sz="5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получение достоверной информации о состоянии условий и охраны труда на рабочем месте, а также о </a:t>
            </a:r>
            <a:r>
              <a:rPr lang="ru-RU" sz="5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наличии на рабочем </a:t>
            </a:r>
            <a:r>
              <a:rPr lang="ru-RU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месте вредных и (или) опасных производственных </a:t>
            </a:r>
            <a:r>
              <a:rPr lang="ru-RU" sz="5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факторов, средствах </a:t>
            </a:r>
            <a:r>
              <a:rPr lang="ru-RU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защиты от </a:t>
            </a:r>
            <a:r>
              <a:rPr lang="ru-RU" sz="5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их воздействия.</a:t>
            </a:r>
            <a:endParaRPr lang="ru-RU" sz="5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2510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период прохождения практики, студент имеет право: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772816"/>
            <a:ext cx="8784976" cy="2518016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отказаться </a:t>
            </a:r>
            <a:r>
              <a:rPr lang="ru-RU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 выполнения порученной работы, в случае возникновения непосредственной опасности для жизни и здоровья его и окружающих до устранения этой опасности, а также при не предоставлении ему </a:t>
            </a:r>
            <a: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СИЗ, </a:t>
            </a:r>
            <a:r>
              <a:rPr lang="ru-RU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непосредственно обеспечивающих безопасность труда</a:t>
            </a:r>
            <a: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n-U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195736" y="4320386"/>
            <a:ext cx="676875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отказе от выполнения </a:t>
            </a: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порученной</a:t>
            </a: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работы </a:t>
            </a:r>
            <a:r>
              <a:rPr lang="ru-RU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указанным </a:t>
            </a: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основаниям</a:t>
            </a:r>
            <a:r>
              <a:rPr lang="en-US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необходимо </a:t>
            </a:r>
            <a:r>
              <a:rPr lang="ru-RU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письменно сообщить непосредственному руководителю о мотивах такого отказа, при этом выполнять другую порученную работу</a:t>
            </a: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116" y="4077072"/>
            <a:ext cx="2296860" cy="2796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125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период прохождения практики, студент обязан: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928802"/>
            <a:ext cx="8712968" cy="4929198"/>
          </a:xfrm>
        </p:spPr>
        <p:txBody>
          <a:bodyPr>
            <a:normAutofit/>
          </a:bodyPr>
          <a:lstStyle/>
          <a:p>
            <a:pPr algn="just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соблюдать требования по охране труда, а также правила поведения на территории медицинских учреждений;</a:t>
            </a:r>
          </a:p>
          <a:p>
            <a:pPr algn="just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знать основные опасные факторы, которые могут возникнуть при прохождении практики, а также меры предотвращения и защиты от них;</a:t>
            </a:r>
          </a:p>
          <a:p>
            <a:pPr algn="just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использовать и правильно применять средства индивидуальной и коллективной защиты;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период прохождения практики, студент обязан: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935480"/>
            <a:ext cx="8712968" cy="473388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заботиться о личной безопасности и личном здоровье, а также о безопасности окружающих в процессе выполнения работ либо во время нахождения на территории организации;</a:t>
            </a:r>
          </a:p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знать и выполнять требования пожарной безопасности, порядок действий при возникновении пожара;</a:t>
            </a:r>
          </a:p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немедленно сообщать руководителю о любой ситуации, угрожающей жизни или здоровью окружающих, несчастном случае.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692696"/>
            <a:ext cx="8568952" cy="5631904"/>
          </a:xfrm>
        </p:spPr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Недопустимо находиться на рабочем месте в состоянии алкогольного опьянения либо в состоянии, вызванном употреблением наркотических веществ, психотропных или токсических веществ, а также распивать спиртные напитки, употреблять наркотические средства, психотропные или токсические вещества на рабочем месте или в рабочее время.</a:t>
            </a:r>
          </a:p>
          <a:p>
            <a:endParaRPr lang="ru-RU" dirty="0"/>
          </a:p>
        </p:txBody>
      </p:sp>
      <p:pic>
        <p:nvPicPr>
          <p:cNvPr id="5" name="Рисунок 4" descr="alkohol_tabletk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4149080"/>
            <a:ext cx="3166492" cy="2365556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9" name="Рисунок 8" descr="2017-02-02_095821.jpg"/>
          <p:cNvPicPr>
            <a:picLocks noChangeAspect="1"/>
          </p:cNvPicPr>
          <p:nvPr/>
        </p:nvPicPr>
        <p:blipFill>
          <a:blip r:embed="rId3" cstate="print"/>
          <a:srcRect l="9433" r="31275"/>
          <a:stretch>
            <a:fillRect/>
          </a:stretch>
        </p:blipFill>
        <p:spPr>
          <a:xfrm>
            <a:off x="5076056" y="4149080"/>
            <a:ext cx="3168352" cy="237626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04088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ОТВЕТСТВЕННОСТЬ</a:t>
            </a: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нарушение требований охраны труда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935480"/>
            <a:ext cx="6768752" cy="4733880"/>
          </a:xfrm>
        </p:spPr>
        <p:txBody>
          <a:bodyPr>
            <a:normAutofit/>
          </a:bodyPr>
          <a:lstStyle/>
          <a:p>
            <a:r>
              <a:rPr lang="ru-RU" sz="3200" u="sng" dirty="0" smtClean="0"/>
              <a:t>Дисциплинарная</a:t>
            </a:r>
          </a:p>
          <a:p>
            <a:pPr>
              <a:buNone/>
            </a:pPr>
            <a:r>
              <a:rPr lang="ru-RU" sz="3200" dirty="0" smtClean="0"/>
              <a:t>(замечание, выговор, увольнение)</a:t>
            </a:r>
          </a:p>
          <a:p>
            <a:r>
              <a:rPr lang="ru-RU" sz="3200" u="sng" dirty="0"/>
              <a:t>Материальная</a:t>
            </a:r>
            <a:r>
              <a:rPr lang="ru-RU" sz="3200" dirty="0"/>
              <a:t> </a:t>
            </a:r>
          </a:p>
          <a:p>
            <a:pPr>
              <a:buNone/>
            </a:pPr>
            <a:r>
              <a:rPr lang="ru-RU" sz="3200" dirty="0"/>
              <a:t>(возмещение ущерба)</a:t>
            </a:r>
          </a:p>
          <a:p>
            <a:r>
              <a:rPr lang="ru-RU" sz="3200" u="sng" dirty="0" smtClean="0"/>
              <a:t>Административная</a:t>
            </a:r>
          </a:p>
          <a:p>
            <a:pPr>
              <a:buNone/>
            </a:pPr>
            <a:r>
              <a:rPr lang="ru-RU" sz="3200" dirty="0" smtClean="0"/>
              <a:t>(предупреждение, штраф 0,1-30 БВ)</a:t>
            </a:r>
          </a:p>
          <a:p>
            <a:r>
              <a:rPr lang="ru-RU" sz="3200" u="sng" dirty="0" smtClean="0"/>
              <a:t>Уголовная</a:t>
            </a:r>
          </a:p>
          <a:p>
            <a:pPr>
              <a:buNone/>
            </a:pPr>
            <a:r>
              <a:rPr lang="ru-RU" sz="3200" dirty="0" smtClean="0"/>
              <a:t>(штраф, лишение свободы 2-7 лет)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099" name="Picture 3" descr="D:\ВИДЕО и фото\Презентация для студентов\Новая папка 56\загружено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5428" y="3391985"/>
            <a:ext cx="2164177" cy="1440161"/>
          </a:xfrm>
          <a:prstGeom prst="rect">
            <a:avLst/>
          </a:prstGeom>
          <a:noFill/>
        </p:spPr>
      </p:pic>
      <p:pic>
        <p:nvPicPr>
          <p:cNvPr id="4100" name="Picture 4" descr="D:\ВИДЕО и фото\Презентация для студентов\Новая папка 56\загружено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30140" y="3068960"/>
            <a:ext cx="1584176" cy="1429786"/>
          </a:xfrm>
          <a:prstGeom prst="rect">
            <a:avLst/>
          </a:prstGeom>
          <a:noFill/>
        </p:spPr>
      </p:pic>
      <p:pic>
        <p:nvPicPr>
          <p:cNvPr id="4101" name="Picture 5" descr="D:\ВИДЕО и фото\Презентация для студентов\Новая папка 56\jail-cartoon-clip-art-930208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4876342"/>
            <a:ext cx="1763688" cy="1763246"/>
          </a:xfrm>
          <a:prstGeom prst="rect">
            <a:avLst/>
          </a:prstGeom>
          <a:noFill/>
        </p:spPr>
      </p:pic>
      <p:pic>
        <p:nvPicPr>
          <p:cNvPr id="4098" name="Picture 2" descr="D:\ВИДЕО и фото\Презентация для студентов\Новая папка 56\1bae94b0dddaafd266d9f5f6cdd5ebbc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28332" y="1726964"/>
            <a:ext cx="2016224" cy="18735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25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75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5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760" y="961812"/>
            <a:ext cx="8964488" cy="72234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Перед началом работы следует: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36" y="1684156"/>
            <a:ext cx="8856984" cy="4993196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надеть санитарную одежду,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которая должна быть чистой и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стеснять движений.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разрешается закалывать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спецодежду иголками, хранить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карманах булавки, стеклянные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острые предметы.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</a:pPr>
            <a:r>
              <a:rPr lang="ru-RU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осмотреть и привести в порядок рабочее место. Убрать лишние предметы, которые могут помешать выполнению работ или создадут дополнительную опасность.</a:t>
            </a:r>
          </a:p>
          <a:p>
            <a:endParaRPr lang="ru-RU" dirty="0"/>
          </a:p>
        </p:txBody>
      </p:sp>
      <p:pic>
        <p:nvPicPr>
          <p:cNvPr id="1027" name="Picture 3" descr="D:\ВИДЕО и фото\Презентация для студентов\Новая папка 56\vra42.jpg"/>
          <p:cNvPicPr>
            <a:picLocks noChangeAspect="1" noChangeArrowheads="1"/>
          </p:cNvPicPr>
          <p:nvPr/>
        </p:nvPicPr>
        <p:blipFill rotWithShape="1">
          <a:blip r:embed="rId2" cstate="print"/>
          <a:srcRect l="10218" t="3167" r="9736"/>
          <a:stretch/>
        </p:blipFill>
        <p:spPr bwMode="auto">
          <a:xfrm>
            <a:off x="5627007" y="1772816"/>
            <a:ext cx="3384377" cy="2779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1152128"/>
          </a:xfrm>
        </p:spPr>
        <p:txBody>
          <a:bodyPr>
            <a:normAutofit fontScale="90000"/>
          </a:bodyPr>
          <a:lstStyle/>
          <a:p>
            <a:pPr algn="ctr">
              <a:lnSpc>
                <a:spcPts val="4000"/>
              </a:lnSpc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Если обнаружены какие-то неисправности или нарушения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988840"/>
            <a:ext cx="8928992" cy="486916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Сообщить об этом непосредственному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или вышестоящему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руководителю.</a:t>
            </a:r>
          </a:p>
          <a:p>
            <a:pPr marL="0" indent="0" algn="just">
              <a:buNone/>
            </a:pP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Не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устранять самостоятельно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нарушения,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связанные с ремонтом и наладкой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оборудования. Ремонт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оборудования производится только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специалистами.</a:t>
            </a:r>
          </a:p>
          <a:p>
            <a:pPr marL="0" indent="0" algn="just">
              <a:buNone/>
            </a:pP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До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устранения неполадок к работе не приступать.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4889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852" y="4072807"/>
            <a:ext cx="6624736" cy="27851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92696"/>
            <a:ext cx="8229600" cy="4206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7200" dirty="0" smtClean="0">
                <a:latin typeface="Arial Black" panose="020B0A04020102020204" pitchFamily="34" charset="0"/>
              </a:rPr>
              <a:t>Руки</a:t>
            </a:r>
            <a:endParaRPr lang="ru-RU" sz="7200" dirty="0"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96" y="1000108"/>
            <a:ext cx="9108504" cy="329298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руках не должно быть украшений                 (колец, браслетов)</a:t>
            </a:r>
          </a:p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Ногти должны быть коротко острижены</a:t>
            </a:r>
          </a:p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 повреждения должны быть закрыты            пластырем или напальчником </a:t>
            </a:r>
          </a:p>
        </p:txBody>
      </p:sp>
    </p:spTree>
    <p:extLst>
      <p:ext uri="{BB962C8B-B14F-4D97-AF65-F5344CB8AC3E}">
        <p14:creationId xmlns:p14="http://schemas.microsoft.com/office/powerpoint/2010/main" val="346500751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49266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ВО ВРЕМЯ РАБОТЫ: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96752"/>
            <a:ext cx="8640960" cy="5400600"/>
          </a:xfrm>
        </p:spPr>
        <p:txBody>
          <a:bodyPr>
            <a:normAutofit fontScale="85000" lnSpcReduction="10000"/>
          </a:bodyPr>
          <a:lstStyle/>
          <a:p>
            <a:pPr marL="273050" indent="-273050">
              <a:lnSpc>
                <a:spcPct val="110000"/>
              </a:lnSpc>
              <a:spcBef>
                <a:spcPts val="0"/>
              </a:spcBef>
            </a:pPr>
            <a:r>
              <a:rPr lang="ru-RU" sz="4400" dirty="0" smtClean="0"/>
              <a:t>После каждой манипуляции с больными, соприкосновения с их выделениями, загрязненным бельем или посудой необходимо вымыть руки теплой водой с мылом, а при</a:t>
            </a:r>
          </a:p>
          <a:p>
            <a:pPr marL="273050" indent="-27305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4400" dirty="0" smtClean="0"/>
              <a:t>  необходимости –</a:t>
            </a:r>
          </a:p>
          <a:p>
            <a:pPr marL="273050" indent="-27305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4400" dirty="0" smtClean="0"/>
              <a:t>  обработать их</a:t>
            </a:r>
          </a:p>
          <a:p>
            <a:pPr marL="273050" indent="-27305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4400" dirty="0" smtClean="0"/>
              <a:t>  дезинфицирующим</a:t>
            </a:r>
          </a:p>
          <a:p>
            <a:pPr marL="273050" indent="-27305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4400" dirty="0" smtClean="0"/>
              <a:t>  раствором.</a:t>
            </a:r>
          </a:p>
          <a:p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D:\ВИДЕО и фото\Презентация для студентов\Новая папка 56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24064" y="4005064"/>
            <a:ext cx="3996408" cy="2625799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ВИДЕО и фото\Презентация для студентов\Новая папка 56\porez_palec.jpg"/>
          <p:cNvPicPr>
            <a:picLocks noChangeAspect="1" noChangeArrowheads="1"/>
          </p:cNvPicPr>
          <p:nvPr/>
        </p:nvPicPr>
        <p:blipFill>
          <a:blip r:embed="rId2" cstate="print"/>
          <a:srcRect l="5336" t="18772"/>
          <a:stretch>
            <a:fillRect/>
          </a:stretch>
        </p:blipFill>
        <p:spPr bwMode="auto">
          <a:xfrm>
            <a:off x="0" y="862930"/>
            <a:ext cx="2736304" cy="1557958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548680"/>
            <a:ext cx="9144000" cy="6309320"/>
          </a:xfrm>
        </p:spPr>
        <p:txBody>
          <a:bodyPr>
            <a:noAutofit/>
          </a:bodyPr>
          <a:lstStyle/>
          <a:p>
            <a:pPr marL="92075" lvl="1" indent="0">
              <a:spcBef>
                <a:spcPts val="0"/>
              </a:spcBef>
              <a:buNone/>
            </a:pPr>
            <a:r>
              <a:rPr lang="ru-RU" sz="3200" dirty="0" smtClean="0"/>
              <a:t>                            При наличии на руках порезов,</a:t>
            </a:r>
          </a:p>
          <a:p>
            <a:pPr marL="92075" lvl="1" indent="0">
              <a:spcBef>
                <a:spcPts val="0"/>
              </a:spcBef>
              <a:buNone/>
            </a:pPr>
            <a:r>
              <a:rPr lang="ru-RU" sz="3200" dirty="0" smtClean="0"/>
              <a:t>                         ссадин и др. повреждений кожи, а</a:t>
            </a:r>
          </a:p>
          <a:p>
            <a:pPr marL="92075" lvl="1" indent="0">
              <a:spcBef>
                <a:spcPts val="0"/>
              </a:spcBef>
              <a:buNone/>
            </a:pPr>
            <a:r>
              <a:rPr lang="ru-RU" sz="3200" dirty="0" smtClean="0"/>
              <a:t>                         также при работе, связанной с</a:t>
            </a:r>
          </a:p>
          <a:p>
            <a:pPr marL="92075" lvl="1" indent="0">
              <a:spcBef>
                <a:spcPts val="0"/>
              </a:spcBef>
              <a:buNone/>
            </a:pPr>
            <a:r>
              <a:rPr lang="ru-RU" sz="3200" dirty="0" smtClean="0"/>
              <a:t>                         возможностью загрязнения рук мокротой или др.выделениями больного, надевать резиновые перчатки. После работы перчатки подлежат обеззараживанию.  </a:t>
            </a:r>
            <a:endParaRPr lang="ru-RU" sz="1100" dirty="0" smtClean="0"/>
          </a:p>
          <a:p>
            <a:pPr marL="92075" lvl="1" indent="0">
              <a:spcBef>
                <a:spcPts val="0"/>
              </a:spcBef>
              <a:buNone/>
            </a:pPr>
            <a:r>
              <a:rPr lang="ru-RU" sz="3200" dirty="0" smtClean="0"/>
              <a:t> При попадании биологического материала на кожу следует промыть кожу </a:t>
            </a:r>
          </a:p>
          <a:p>
            <a:pPr marL="92075" lvl="1" indent="0">
              <a:spcBef>
                <a:spcPts val="0"/>
              </a:spcBef>
              <a:buNone/>
            </a:pPr>
            <a:r>
              <a:rPr lang="ru-RU" sz="3200" dirty="0" smtClean="0"/>
              <a:t>водой с мылом и обработать</a:t>
            </a:r>
          </a:p>
          <a:p>
            <a:pPr marL="92075" lvl="1" indent="0">
              <a:spcBef>
                <a:spcPts val="0"/>
              </a:spcBef>
              <a:buNone/>
            </a:pPr>
            <a:r>
              <a:rPr lang="ru-RU" sz="3200" dirty="0" smtClean="0"/>
              <a:t>70% спиртом.</a:t>
            </a:r>
            <a:endParaRPr lang="ru-RU" sz="2950" dirty="0"/>
          </a:p>
        </p:txBody>
      </p:sp>
      <p:pic>
        <p:nvPicPr>
          <p:cNvPr id="1026" name="Picture 2" descr="D:\ВИДЕО и фото\Презентация для студентов\Новая папка 56\fullsize.jpg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</a:blip>
          <a:srcRect/>
          <a:stretch>
            <a:fillRect/>
          </a:stretch>
        </p:blipFill>
        <p:spPr bwMode="auto">
          <a:xfrm>
            <a:off x="5436096" y="4488568"/>
            <a:ext cx="3562614" cy="2376264"/>
          </a:xfrm>
          <a:prstGeom prst="rect">
            <a:avLst/>
          </a:prstGeom>
          <a:noFill/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030055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5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52736"/>
            <a:ext cx="9113152" cy="5904656"/>
          </a:xfrm>
        </p:spPr>
        <p:txBody>
          <a:bodyPr>
            <a:normAutofit fontScale="92500" lnSpcReduction="10000"/>
          </a:bodyPr>
          <a:lstStyle/>
          <a:p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необходимо выполнять только порученную работу, безопасные методы выполнения которой известны;</a:t>
            </a:r>
          </a:p>
          <a:p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запрещается отвлекаться на посторонние дела и разговоры;</a:t>
            </a:r>
          </a:p>
          <a:p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допускать нахождение 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палате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операционном блоке посторонних 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лиц;</a:t>
            </a:r>
          </a:p>
          <a:p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следует применять только 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исправное медицинское 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оборудование и применять 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его по 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назначению;</a:t>
            </a:r>
          </a:p>
          <a:p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запрещается выполнение работ 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 использования 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СИЗ, в неправильно 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надетых или поврежденных 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СИЗ.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457200" y="620688"/>
            <a:ext cx="8229600" cy="492664"/>
          </a:xfrm>
          <a:prstGeom prst="rect">
            <a:avLst/>
          </a:prstGeom>
        </p:spPr>
        <p:txBody>
          <a:bodyPr vert="horz" lIns="0" rIns="0" bIns="0" anchor="b">
            <a:normAutofit fontScale="675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ВО ВРЕМЯ РАБОТЫ: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821757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3284984"/>
            <a:ext cx="3600400" cy="36004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56016" y="620688"/>
            <a:ext cx="9170296" cy="864096"/>
          </a:xfrm>
        </p:spPr>
        <p:txBody>
          <a:bodyPr>
            <a:noAutofit/>
          </a:bodyPr>
          <a:lstStyle/>
          <a:p>
            <a:pPr algn="ctr"/>
            <a:r>
              <a:rPr lang="ru-RU" sz="3100" dirty="0" smtClean="0">
                <a:latin typeface="Arial Black" panose="020B0A04020102020204" pitchFamily="34" charset="0"/>
              </a:rPr>
              <a:t>СРЕДСТВА ИНДИВИДУАЛЬНОЙ ЗАЩИТЫ</a:t>
            </a:r>
            <a:endParaRPr lang="ru-RU" sz="3100" dirty="0"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556792"/>
            <a:ext cx="8928992" cy="2376264"/>
          </a:xfrm>
        </p:spPr>
        <p:txBody>
          <a:bodyPr>
            <a:normAutofit/>
          </a:bodyPr>
          <a:lstStyle/>
          <a:p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Никогда не следует пренебрегать средствами индивидуальной защиты (СИЗ).</a:t>
            </a:r>
          </a:p>
          <a:p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Необходимо надевать СИЗ соответствующие виду работ.</a:t>
            </a:r>
          </a:p>
          <a:p>
            <a:endParaRPr lang="ru-RU" sz="3200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36" y="3689624"/>
            <a:ext cx="3168376" cy="31683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5"/>
          <a:stretch/>
        </p:blipFill>
        <p:spPr>
          <a:xfrm>
            <a:off x="2627784" y="3717032"/>
            <a:ext cx="4572396" cy="3137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63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011" y="1700808"/>
            <a:ext cx="3543509" cy="429309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64704"/>
            <a:ext cx="9144000" cy="438896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Требования электробезопасности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80728"/>
            <a:ext cx="9144000" cy="5312062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вставлять в розетку посторонние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предметы;</a:t>
            </a:r>
          </a:p>
          <a:p>
            <a:pPr>
              <a:spcBef>
                <a:spcPts val="0"/>
              </a:spcBef>
            </a:pPr>
            <a:r>
              <a:rPr lang="ru-RU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перегибать провода;</a:t>
            </a:r>
          </a:p>
          <a:p>
            <a:pPr>
              <a:spcBef>
                <a:spcPts val="0"/>
              </a:spcBef>
            </a:pPr>
            <a:r>
              <a:rPr lang="ru-RU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вешать что-либо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электропровода;</a:t>
            </a:r>
          </a:p>
          <a:p>
            <a:pPr>
              <a:spcBef>
                <a:spcPts val="0"/>
              </a:spcBef>
            </a:pPr>
            <a:r>
              <a:rPr lang="ru-RU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переносить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включенные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электроприборы;</a:t>
            </a:r>
          </a:p>
          <a:p>
            <a:pPr>
              <a:spcBef>
                <a:spcPts val="0"/>
              </a:spcBef>
            </a:pPr>
            <a:r>
              <a:rPr lang="ru-RU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</a:t>
            </a:r>
            <a:r>
              <a:rPr lang="ru-RU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включать электроприборы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мокрыми руками;</a:t>
            </a:r>
            <a:endParaRPr lang="ru-RU" sz="3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3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3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409505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9144000" cy="720080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Требования электробезопасности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760640"/>
          </a:xfrm>
        </p:spPr>
        <p:txBody>
          <a:bodyPr>
            <a:normAutofit fontScale="47500" lnSpcReduction="20000"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6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использовать поврежденные вилки и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розетки;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6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оставлять электроприборы без присмотра;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6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дёргать </a:t>
            </a:r>
            <a:r>
              <a:rPr lang="ru-RU" sz="6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шнур, пытаясь отключить аппарат </a:t>
            </a:r>
            <a:r>
              <a:rPr lang="ru-RU" sz="6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 сети;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6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включать большое количество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электроприборов в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одну розетку через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тройники и удлинители.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dirty="0"/>
          </a:p>
        </p:txBody>
      </p:sp>
      <p:pic>
        <p:nvPicPr>
          <p:cNvPr id="4" name="Picture 2" descr="http://s0.bloknot-moldova.md/thumb/700x0xcut/upload/iblock/7bb/kak_najti_provodki_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85" b="6622"/>
          <a:stretch/>
        </p:blipFill>
        <p:spPr bwMode="auto">
          <a:xfrm>
            <a:off x="5275691" y="4581128"/>
            <a:ext cx="3760805" cy="2188526"/>
          </a:xfrm>
          <a:prstGeom prst="rect">
            <a:avLst/>
          </a:prstGeom>
          <a:noFill/>
          <a:ln w="9525">
            <a:solidFill>
              <a:srgbClr val="04617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896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5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Загрузки Опера\99711030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3661698"/>
            <a:ext cx="2808312" cy="322955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91" y="525151"/>
            <a:ext cx="9144000" cy="78296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Требования </a:t>
            </a: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пожарной безопасности</a:t>
            </a:r>
            <a:endParaRPr lang="ru-RU" sz="4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389120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ИЗУЧИТЬ:</a:t>
            </a:r>
          </a:p>
          <a:p>
            <a:pPr>
              <a:spcBef>
                <a:spcPts val="0"/>
              </a:spcBef>
            </a:pP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план эвакуации</a:t>
            </a:r>
          </a:p>
          <a:p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расположение запасных выходов</a:t>
            </a:r>
          </a:p>
          <a:p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расположение средств пожаротушения</a:t>
            </a:r>
          </a:p>
          <a:p>
            <a:endParaRPr lang="ru-RU" dirty="0"/>
          </a:p>
        </p:txBody>
      </p:sp>
      <p:pic>
        <p:nvPicPr>
          <p:cNvPr id="1026" name="Picture 2" descr="D:\Загрузки Опера\plan_evakuacii_primer6_bi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2912" y="4293096"/>
            <a:ext cx="3240359" cy="2540441"/>
          </a:xfrm>
          <a:prstGeom prst="rect">
            <a:avLst/>
          </a:prstGeom>
          <a:noFill/>
        </p:spPr>
      </p:pic>
      <p:pic>
        <p:nvPicPr>
          <p:cNvPr id="5" name="Рисунок 4" descr="e2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11043" y="3162384"/>
            <a:ext cx="2786082" cy="1397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066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04088"/>
            <a:ext cx="9144000" cy="636680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Требования пожарной безопасности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268760"/>
            <a:ext cx="9036496" cy="561662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3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ЗАПРЕЩАЕТСЯ: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курить в помещениях </a:t>
            </a:r>
            <a:r>
              <a:rPr lang="ru-RU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учреждения здравоохранения и на его территории;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пользоваться неисправными </a:t>
            </a:r>
            <a:r>
              <a:rPr lang="ru-RU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электроприборами;</a:t>
            </a:r>
            <a:endParaRPr lang="ru-RU" sz="3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использовать электрообогреватели с открытой спиралью;</a:t>
            </a:r>
            <a:endParaRPr lang="ru-RU" sz="3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хранить </a:t>
            </a:r>
            <a:r>
              <a:rPr lang="ru-RU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неустановленных местах легковоспламеняющиеся вещества;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разводить открытый огонь в здании </a:t>
            </a:r>
            <a:r>
              <a:rPr lang="ru-RU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</a:t>
            </a:r>
            <a:r>
              <a:rPr lang="ru-RU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</a:t>
            </a:r>
            <a:r>
              <a:rPr lang="ru-RU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территории</a:t>
            </a:r>
            <a:r>
              <a:rPr lang="ru-RU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2053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ogon-35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04088"/>
            <a:ext cx="9001156" cy="653210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возникновении пожара:</a:t>
            </a:r>
            <a:endParaRPr lang="ru-RU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430" y="1196752"/>
            <a:ext cx="8435370" cy="3410197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вызвать пожарную аварийно-</a:t>
            </a:r>
          </a:p>
          <a:p>
            <a:pPr marL="0" indent="0" algn="just">
              <a:buNone/>
            </a:pP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спасательную службу;</a:t>
            </a:r>
          </a:p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оповестить руководителя;</a:t>
            </a:r>
          </a:p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принять участие в эвакуации людей;</a:t>
            </a:r>
          </a:p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необходимости приступить</a:t>
            </a:r>
          </a:p>
          <a:p>
            <a:pPr>
              <a:buNone/>
            </a:pP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тушению пожара</a:t>
            </a:r>
          </a:p>
        </p:txBody>
      </p:sp>
      <p:pic>
        <p:nvPicPr>
          <p:cNvPr id="8" name="Рисунок 7" descr="1_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3212976"/>
            <a:ext cx="4230485" cy="388862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98" y="4580340"/>
            <a:ext cx="4392098" cy="2204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3415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85496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Аварийные ситуации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108" y="1052736"/>
            <a:ext cx="9237411" cy="5256584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При возникновении в рабочей зоне опасных</a:t>
            </a:r>
          </a:p>
          <a:p>
            <a:pPr>
              <a:spcBef>
                <a:spcPts val="0"/>
              </a:spcBef>
              <a:buNone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условий труда: </a:t>
            </a:r>
          </a:p>
          <a:p>
            <a:pPr>
              <a:spcBef>
                <a:spcPts val="0"/>
              </a:spcBef>
              <a:buFontTx/>
              <a:buChar char="-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запаха дыма и гари;</a:t>
            </a:r>
          </a:p>
          <a:p>
            <a:pPr>
              <a:spcBef>
                <a:spcPts val="0"/>
              </a:spcBef>
              <a:buFontTx/>
              <a:buChar char="-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повышенного выделения тепла от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борудования;</a:t>
            </a:r>
          </a:p>
          <a:p>
            <a:pPr marL="0" indent="0">
              <a:spcBef>
                <a:spcPts val="0"/>
              </a:spcBef>
              <a:buFontTx/>
              <a:buChar char="-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повышенного уровня шума при его работе;</a:t>
            </a:r>
          </a:p>
          <a:p>
            <a:pPr marL="0" indent="0">
              <a:spcBef>
                <a:spcPts val="0"/>
              </a:spcBef>
              <a:buFontTx/>
              <a:buChar char="-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неисправности заземления, прекращении подачи электроэнергии;</a:t>
            </a:r>
          </a:p>
          <a:p>
            <a:pPr>
              <a:spcBef>
                <a:spcPts val="0"/>
              </a:spcBef>
              <a:buFontTx/>
              <a:buChar char="-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возгорании материалов и оборудования,</a:t>
            </a:r>
          </a:p>
          <a:p>
            <a:pPr>
              <a:spcBef>
                <a:spcPts val="0"/>
              </a:spcBef>
              <a:buFontTx/>
              <a:buChar char="-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появлении запаха газа и т.п.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следует немедленно прекратить работу, выключить оборудование, сообщить о происшедшем непосредственному руководителю.</a:t>
            </a:r>
            <a:endParaRPr lang="ru-RU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6937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1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1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12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229600" cy="65033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несчастном случае (травме):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982992"/>
            <a:ext cx="9144000" cy="5974400"/>
          </a:xfrm>
        </p:spPr>
        <p:txBody>
          <a:bodyPr>
            <a:normAutofit fontScale="92500"/>
          </a:bodyPr>
          <a:lstStyle/>
          <a:p>
            <a:pPr marL="0" indent="355600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прекратить воздействие травмирующего фактора;</a:t>
            </a:r>
          </a:p>
          <a:p>
            <a:pPr marL="0" indent="355600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оценить состояние пострадавшего, оказать первую помощь, вызвать бригаду скорой медицинской помощи;</a:t>
            </a:r>
          </a:p>
          <a:p>
            <a:pPr marL="0" indent="355600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сообщить о происшедшем своему руководителю или другому должностному лицу;</a:t>
            </a:r>
          </a:p>
          <a:p>
            <a:pPr marL="0" indent="355600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если несчастный случай произошёл с самим практикантом, он должен по возможности позвать на помощь, сообщить об несчастном случае  непосредственному руководителю или попросить сделать это кого-либо из окружающих;</a:t>
            </a:r>
          </a:p>
          <a:p>
            <a:pPr marL="0" indent="355600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при авариях и несчастных случаях на производстве необходимо обеспечить до начала расследования сохранность обстановки, если это не представляет опасности для жизни и здоровья людей и не приведёт к аварии.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175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НЕСЧАСТНЫЕ СЛУЧАИ</a:t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И ИХ ПРИЧИНЫ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919096"/>
            <a:ext cx="8784976" cy="4822272"/>
          </a:xfrm>
        </p:spPr>
        <p:txBody>
          <a:bodyPr/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Падение при передвижении – неровная</a:t>
            </a:r>
          </a:p>
          <a:p>
            <a:pPr marL="0" indent="0"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(поврежденная, скользкая)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поверхность,</a:t>
            </a:r>
          </a:p>
          <a:p>
            <a:pPr marL="0" indent="0"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неподходящая обувь, личная неосторожность.</a:t>
            </a:r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Дорожно-транспортное происшествие</a:t>
            </a:r>
          </a:p>
          <a:p>
            <a:pPr marL="0" indent="0"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(авария транспорта, наезд на пешехода) –</a:t>
            </a:r>
          </a:p>
          <a:p>
            <a:pPr marL="0" indent="0"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нарушение ПДД, невнимательность.</a:t>
            </a:r>
          </a:p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Противоправные действия третьих лиц –</a:t>
            </a:r>
          </a:p>
          <a:p>
            <a:pPr marL="0" indent="0"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агрессия и (или)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состояние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опьянения</a:t>
            </a:r>
          </a:p>
          <a:p>
            <a:pPr marL="0" indent="0"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пациентов, их родственников.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4900" y="1124744"/>
            <a:ext cx="2279588" cy="194421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000" y="2802637"/>
            <a:ext cx="2924816" cy="177849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88" t="3272" b="3782"/>
          <a:stretch/>
        </p:blipFill>
        <p:spPr>
          <a:xfrm>
            <a:off x="6518505" y="4725144"/>
            <a:ext cx="2662007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353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42918"/>
            <a:ext cx="9144000" cy="6215082"/>
          </a:xfrm>
        </p:spPr>
        <p:txBody>
          <a:bodyPr>
            <a:noAutofit/>
          </a:bodyPr>
          <a:lstStyle/>
          <a:p>
            <a:pPr algn="ctr"/>
            <a:r>
              <a:rPr lang="ru-RU" sz="5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Соблюдая эти </a:t>
            </a:r>
          </a:p>
          <a:p>
            <a:pPr algn="ctr">
              <a:buNone/>
            </a:pPr>
            <a:r>
              <a:rPr lang="ru-RU" sz="5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простые правила</a:t>
            </a:r>
          </a:p>
          <a:p>
            <a:pPr algn="ctr">
              <a:buNone/>
            </a:pPr>
            <a:r>
              <a:rPr lang="ru-RU" sz="5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 избежите попадания</a:t>
            </a:r>
          </a:p>
          <a:p>
            <a:pPr algn="ctr">
              <a:buNone/>
            </a:pPr>
            <a:r>
              <a:rPr lang="ru-RU" sz="5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аварийные ситуации </a:t>
            </a:r>
          </a:p>
          <a:p>
            <a:pPr algn="ctr">
              <a:buNone/>
            </a:pPr>
            <a:r>
              <a:rPr lang="ru-RU" sz="5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сохраните свое</a:t>
            </a:r>
          </a:p>
          <a:p>
            <a:pPr algn="ctr">
              <a:buNone/>
            </a:pPr>
            <a:r>
              <a:rPr lang="ru-RU" sz="5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ru-RU" sz="5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ЗДОРОВЬЕ</a:t>
            </a:r>
            <a:endParaRPr lang="ru-RU" sz="57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7294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960" y="1988840"/>
            <a:ext cx="7135440" cy="36390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3375</TotalTime>
  <Words>1081</Words>
  <Application>Microsoft Office PowerPoint</Application>
  <PresentationFormat>Экран (4:3)</PresentationFormat>
  <Paragraphs>158</Paragraphs>
  <Slides>27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2" baseType="lpstr">
      <vt:lpstr>Arial Black</vt:lpstr>
      <vt:lpstr>Calibri</vt:lpstr>
      <vt:lpstr>Constantia</vt:lpstr>
      <vt:lpstr>Wingdings 2</vt:lpstr>
      <vt:lpstr>Поток</vt:lpstr>
      <vt:lpstr>Собрался на врачебную практику?</vt:lpstr>
      <vt:lpstr>Презентация PowerPoint</vt:lpstr>
      <vt:lpstr>К практике допускаются лица: </vt:lpstr>
      <vt:lpstr>Презентация PowerPoint</vt:lpstr>
      <vt:lpstr>В период прохождения практики, студент имеет право:</vt:lpstr>
      <vt:lpstr>В период прохождения практики, студент имеет право:</vt:lpstr>
      <vt:lpstr>В период прохождения практики, студент обязан:</vt:lpstr>
      <vt:lpstr>В период прохождения практики, студент обязан:</vt:lpstr>
      <vt:lpstr>Презентация PowerPoint</vt:lpstr>
      <vt:lpstr>ОТВЕТСТВЕННОСТЬ за нарушение требований охраны труда</vt:lpstr>
      <vt:lpstr>Перед началом работы следует:</vt:lpstr>
      <vt:lpstr>Если обнаружены какие-то неисправности или нарушения</vt:lpstr>
      <vt:lpstr>Руки</vt:lpstr>
      <vt:lpstr>ВО ВРЕМЯ РАБОТЫ:</vt:lpstr>
      <vt:lpstr>Презентация PowerPoint</vt:lpstr>
      <vt:lpstr>Презентация PowerPoint</vt:lpstr>
      <vt:lpstr>СРЕДСТВА ИНДИВИДУАЛЬНОЙ ЗАЩИТЫ</vt:lpstr>
      <vt:lpstr>Требования электробезопасности</vt:lpstr>
      <vt:lpstr>Требования электробезопасности</vt:lpstr>
      <vt:lpstr>Требования пожарной безопасности</vt:lpstr>
      <vt:lpstr>Требования пожарной безопасности</vt:lpstr>
      <vt:lpstr>При возникновении пожара:</vt:lpstr>
      <vt:lpstr>Аварийные ситуации</vt:lpstr>
      <vt:lpstr>При несчастном случае (травме):</vt:lpstr>
      <vt:lpstr>НЕСЧАСТНЫЕ СЛУЧАИ И ИХ ПРИЧИНЫ</vt:lpstr>
      <vt:lpstr>Презентация PowerPoint</vt:lpstr>
      <vt:lpstr>Презентация PowerPoint</vt:lpstr>
    </vt:vector>
  </TitlesOfParts>
  <Company>CtrlSoft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TMD User</dc:creator>
  <cp:lastModifiedBy>User</cp:lastModifiedBy>
  <cp:revision>312</cp:revision>
  <dcterms:created xsi:type="dcterms:W3CDTF">2014-03-18T14:12:38Z</dcterms:created>
  <dcterms:modified xsi:type="dcterms:W3CDTF">2023-05-11T10:24:38Z</dcterms:modified>
</cp:coreProperties>
</file>